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57" r:id="rId4"/>
    <p:sldId id="260" r:id="rId5"/>
    <p:sldId id="259" r:id="rId6"/>
    <p:sldId id="261" r:id="rId7"/>
    <p:sldId id="262" r:id="rId8"/>
    <p:sldId id="263" r:id="rId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143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FCF187A-1ED1-4522-9D71-A0366D1D5D08}" type="datetimeFigureOut">
              <a:rPr lang="en-US" smtClean="0"/>
              <a:t>8/16/2025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54A373-1A63-4464-BE30-5C41F4BF35A9}" type="slidenum">
              <a:rPr lang="en-US" smtClean="0"/>
              <a:t>‹#›</a:t>
            </a:fld>
            <a:endParaRPr lang="en-US"/>
          </a:p>
        </p:txBody>
      </p:sp>
    </p:spTree>
    <p:extLst>
      <p:ext uri="{BB962C8B-B14F-4D97-AF65-F5344CB8AC3E}">
        <p14:creationId xmlns:p14="http://schemas.microsoft.com/office/powerpoint/2010/main" val="12599602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CF187A-1ED1-4522-9D71-A0366D1D5D08}" type="datetimeFigureOut">
              <a:rPr lang="en-US" smtClean="0"/>
              <a:t>8/16/2025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54A373-1A63-4464-BE30-5C41F4BF35A9}" type="slidenum">
              <a:rPr lang="en-US" smtClean="0"/>
              <a:t>‹#›</a:t>
            </a:fld>
            <a:endParaRPr lang="en-US"/>
          </a:p>
        </p:txBody>
      </p:sp>
    </p:spTree>
    <p:extLst>
      <p:ext uri="{BB962C8B-B14F-4D97-AF65-F5344CB8AC3E}">
        <p14:creationId xmlns:p14="http://schemas.microsoft.com/office/powerpoint/2010/main" val="28825680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CF187A-1ED1-4522-9D71-A0366D1D5D08}" type="datetimeFigureOut">
              <a:rPr lang="en-US" smtClean="0"/>
              <a:t>8/16/2025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54A373-1A63-4464-BE30-5C41F4BF35A9}" type="slidenum">
              <a:rPr lang="en-US" smtClean="0"/>
              <a:t>‹#›</a:t>
            </a:fld>
            <a:endParaRPr lang="en-US"/>
          </a:p>
        </p:txBody>
      </p:sp>
    </p:spTree>
    <p:extLst>
      <p:ext uri="{BB962C8B-B14F-4D97-AF65-F5344CB8AC3E}">
        <p14:creationId xmlns:p14="http://schemas.microsoft.com/office/powerpoint/2010/main" val="17285315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CF187A-1ED1-4522-9D71-A0366D1D5D08}" type="datetimeFigureOut">
              <a:rPr lang="en-US" smtClean="0"/>
              <a:t>8/16/2025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54A373-1A63-4464-BE30-5C41F4BF35A9}" type="slidenum">
              <a:rPr lang="en-US" smtClean="0"/>
              <a:t>‹#›</a:t>
            </a:fld>
            <a:endParaRPr lang="en-US"/>
          </a:p>
        </p:txBody>
      </p:sp>
    </p:spTree>
    <p:extLst>
      <p:ext uri="{BB962C8B-B14F-4D97-AF65-F5344CB8AC3E}">
        <p14:creationId xmlns:p14="http://schemas.microsoft.com/office/powerpoint/2010/main" val="3654190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CF187A-1ED1-4522-9D71-A0366D1D5D08}" type="datetimeFigureOut">
              <a:rPr lang="en-US" smtClean="0"/>
              <a:t>8/16/2025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54A373-1A63-4464-BE30-5C41F4BF35A9}" type="slidenum">
              <a:rPr lang="en-US" smtClean="0"/>
              <a:t>‹#›</a:t>
            </a:fld>
            <a:endParaRPr lang="en-US"/>
          </a:p>
        </p:txBody>
      </p:sp>
    </p:spTree>
    <p:extLst>
      <p:ext uri="{BB962C8B-B14F-4D97-AF65-F5344CB8AC3E}">
        <p14:creationId xmlns:p14="http://schemas.microsoft.com/office/powerpoint/2010/main" val="18712802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FCF187A-1ED1-4522-9D71-A0366D1D5D08}" type="datetimeFigureOut">
              <a:rPr lang="en-US" smtClean="0"/>
              <a:t>8/16/2025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54A373-1A63-4464-BE30-5C41F4BF35A9}" type="slidenum">
              <a:rPr lang="en-US" smtClean="0"/>
              <a:t>‹#›</a:t>
            </a:fld>
            <a:endParaRPr lang="en-US"/>
          </a:p>
        </p:txBody>
      </p:sp>
    </p:spTree>
    <p:extLst>
      <p:ext uri="{BB962C8B-B14F-4D97-AF65-F5344CB8AC3E}">
        <p14:creationId xmlns:p14="http://schemas.microsoft.com/office/powerpoint/2010/main" val="2799584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FCF187A-1ED1-4522-9D71-A0366D1D5D08}" type="datetimeFigureOut">
              <a:rPr lang="en-US" smtClean="0"/>
              <a:t>8/16/2025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654A373-1A63-4464-BE30-5C41F4BF35A9}" type="slidenum">
              <a:rPr lang="en-US" smtClean="0"/>
              <a:t>‹#›</a:t>
            </a:fld>
            <a:endParaRPr lang="en-US"/>
          </a:p>
        </p:txBody>
      </p:sp>
    </p:spTree>
    <p:extLst>
      <p:ext uri="{BB962C8B-B14F-4D97-AF65-F5344CB8AC3E}">
        <p14:creationId xmlns:p14="http://schemas.microsoft.com/office/powerpoint/2010/main" val="41507013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CF187A-1ED1-4522-9D71-A0366D1D5D08}" type="datetimeFigureOut">
              <a:rPr lang="en-US" smtClean="0"/>
              <a:t>8/16/2025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654A373-1A63-4464-BE30-5C41F4BF35A9}" type="slidenum">
              <a:rPr lang="en-US" smtClean="0"/>
              <a:t>‹#›</a:t>
            </a:fld>
            <a:endParaRPr lang="en-US"/>
          </a:p>
        </p:txBody>
      </p:sp>
    </p:spTree>
    <p:extLst>
      <p:ext uri="{BB962C8B-B14F-4D97-AF65-F5344CB8AC3E}">
        <p14:creationId xmlns:p14="http://schemas.microsoft.com/office/powerpoint/2010/main" val="12258222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CF187A-1ED1-4522-9D71-A0366D1D5D08}" type="datetimeFigureOut">
              <a:rPr lang="en-US" smtClean="0"/>
              <a:t>8/16/2025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654A373-1A63-4464-BE30-5C41F4BF35A9}" type="slidenum">
              <a:rPr lang="en-US" smtClean="0"/>
              <a:t>‹#›</a:t>
            </a:fld>
            <a:endParaRPr lang="en-US"/>
          </a:p>
        </p:txBody>
      </p:sp>
    </p:spTree>
    <p:extLst>
      <p:ext uri="{BB962C8B-B14F-4D97-AF65-F5344CB8AC3E}">
        <p14:creationId xmlns:p14="http://schemas.microsoft.com/office/powerpoint/2010/main" val="35584623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FCF187A-1ED1-4522-9D71-A0366D1D5D08}" type="datetimeFigureOut">
              <a:rPr lang="en-US" smtClean="0"/>
              <a:t>8/16/2025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54A373-1A63-4464-BE30-5C41F4BF35A9}" type="slidenum">
              <a:rPr lang="en-US" smtClean="0"/>
              <a:t>‹#›</a:t>
            </a:fld>
            <a:endParaRPr lang="en-US"/>
          </a:p>
        </p:txBody>
      </p:sp>
    </p:spTree>
    <p:extLst>
      <p:ext uri="{BB962C8B-B14F-4D97-AF65-F5344CB8AC3E}">
        <p14:creationId xmlns:p14="http://schemas.microsoft.com/office/powerpoint/2010/main" val="3478224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FCF187A-1ED1-4522-9D71-A0366D1D5D08}" type="datetimeFigureOut">
              <a:rPr lang="en-US" smtClean="0"/>
              <a:t>8/16/2025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54A373-1A63-4464-BE30-5C41F4BF35A9}" type="slidenum">
              <a:rPr lang="en-US" smtClean="0"/>
              <a:t>‹#›</a:t>
            </a:fld>
            <a:endParaRPr lang="en-US"/>
          </a:p>
        </p:txBody>
      </p:sp>
    </p:spTree>
    <p:extLst>
      <p:ext uri="{BB962C8B-B14F-4D97-AF65-F5344CB8AC3E}">
        <p14:creationId xmlns:p14="http://schemas.microsoft.com/office/powerpoint/2010/main" val="1609860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CF187A-1ED1-4522-9D71-A0366D1D5D08}" type="datetimeFigureOut">
              <a:rPr lang="en-US" smtClean="0"/>
              <a:t>8/16/2025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54A373-1A63-4464-BE30-5C41F4BF35A9}" type="slidenum">
              <a:rPr lang="en-US" smtClean="0"/>
              <a:t>‹#›</a:t>
            </a:fld>
            <a:endParaRPr lang="en-US"/>
          </a:p>
        </p:txBody>
      </p:sp>
    </p:spTree>
    <p:extLst>
      <p:ext uri="{BB962C8B-B14F-4D97-AF65-F5344CB8AC3E}">
        <p14:creationId xmlns:p14="http://schemas.microsoft.com/office/powerpoint/2010/main" val="20447995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2" name="Google Shape;180;g34540d92643_2_85">
            <a:extLst>
              <a:ext uri="{FF2B5EF4-FFF2-40B4-BE49-F238E27FC236}">
                <a16:creationId xmlns:a16="http://schemas.microsoft.com/office/drawing/2014/main" id="{4A7E8FED-65D6-4800-8D64-9774B042439B}"/>
              </a:ext>
            </a:extLst>
          </p:cNvPr>
          <p:cNvSpPr/>
          <p:nvPr/>
        </p:nvSpPr>
        <p:spPr>
          <a:xfrm>
            <a:off x="0" y="6666"/>
            <a:ext cx="9144000" cy="1655761"/>
          </a:xfrm>
          <a:prstGeom prst="rect">
            <a:avLst/>
          </a:prstGeom>
          <a:solidFill>
            <a:srgbClr val="133D1A"/>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 name="Title 1">
            <a:extLst>
              <a:ext uri="{FF2B5EF4-FFF2-40B4-BE49-F238E27FC236}">
                <a16:creationId xmlns:a16="http://schemas.microsoft.com/office/drawing/2014/main" id="{84968DF7-E393-4E5A-B455-1BF71992FEE1}"/>
              </a:ext>
            </a:extLst>
          </p:cNvPr>
          <p:cNvSpPr>
            <a:spLocks noGrp="1"/>
          </p:cNvSpPr>
          <p:nvPr>
            <p:ph type="ctrTitle"/>
          </p:nvPr>
        </p:nvSpPr>
        <p:spPr>
          <a:xfrm>
            <a:off x="685800" y="2354641"/>
            <a:ext cx="7772400" cy="1655762"/>
          </a:xfrm>
        </p:spPr>
        <p:txBody>
          <a:bodyPr>
            <a:normAutofit fontScale="90000"/>
          </a:bodyPr>
          <a:lstStyle/>
          <a:p>
            <a:pPr>
              <a:lnSpc>
                <a:spcPct val="150000"/>
              </a:lnSpc>
            </a:pPr>
            <a:r>
              <a:rPr lang="ar-SY" sz="3500" dirty="0"/>
              <a:t>سياسات التخطيط الشمولي</a:t>
            </a:r>
            <a:br>
              <a:rPr lang="ar-SY" sz="3500" dirty="0"/>
            </a:br>
            <a:r>
              <a:rPr lang="ar-SY" sz="3500" dirty="0"/>
              <a:t>استراتيجيات استخدام الأراضي</a:t>
            </a:r>
            <a:br>
              <a:rPr lang="ar-SY" sz="3500" dirty="0"/>
            </a:br>
            <a:r>
              <a:rPr lang="ar-SY" sz="3500" dirty="0"/>
              <a:t>أبرز التحديات</a:t>
            </a:r>
            <a:endParaRPr lang="en-US" sz="3500" dirty="0"/>
          </a:p>
        </p:txBody>
      </p:sp>
      <p:pic>
        <p:nvPicPr>
          <p:cNvPr id="5" name="Picture 4">
            <a:extLst>
              <a:ext uri="{FF2B5EF4-FFF2-40B4-BE49-F238E27FC236}">
                <a16:creationId xmlns:a16="http://schemas.microsoft.com/office/drawing/2014/main" id="{74A86B1C-792F-4AF4-A21C-F1147ED3A6AB}"/>
              </a:ext>
            </a:extLst>
          </p:cNvPr>
          <p:cNvPicPr>
            <a:picLocks noChangeAspect="1"/>
          </p:cNvPicPr>
          <p:nvPr/>
        </p:nvPicPr>
        <p:blipFill rotWithShape="1">
          <a:blip r:embed="rId2">
            <a:alphaModFix amt="20000"/>
          </a:blip>
          <a:srcRect l="817" t="3450"/>
          <a:stretch/>
        </p:blipFill>
        <p:spPr>
          <a:xfrm>
            <a:off x="37322" y="5008110"/>
            <a:ext cx="9069355" cy="1827816"/>
          </a:xfrm>
          <a:prstGeom prst="rect">
            <a:avLst/>
          </a:prstGeom>
        </p:spPr>
      </p:pic>
      <p:sp>
        <p:nvSpPr>
          <p:cNvPr id="3" name="Subtitle 2">
            <a:extLst>
              <a:ext uri="{FF2B5EF4-FFF2-40B4-BE49-F238E27FC236}">
                <a16:creationId xmlns:a16="http://schemas.microsoft.com/office/drawing/2014/main" id="{5D2CCFE6-9E2E-4F91-A68C-A69CB92A8A51}"/>
              </a:ext>
            </a:extLst>
          </p:cNvPr>
          <p:cNvSpPr>
            <a:spLocks noGrp="1"/>
          </p:cNvSpPr>
          <p:nvPr>
            <p:ph type="subTitle" idx="1"/>
          </p:nvPr>
        </p:nvSpPr>
        <p:spPr>
          <a:xfrm>
            <a:off x="1143000" y="4350330"/>
            <a:ext cx="6858000" cy="1359707"/>
          </a:xfrm>
        </p:spPr>
        <p:txBody>
          <a:bodyPr/>
          <a:lstStyle/>
          <a:p>
            <a:pPr rtl="1"/>
            <a:r>
              <a:rPr lang="ar-SY" dirty="0"/>
              <a:t>مشروع المدن الرابطة – </a:t>
            </a:r>
            <a:r>
              <a:rPr lang="en-US" dirty="0"/>
              <a:t>GIZ</a:t>
            </a:r>
            <a:endParaRPr lang="ar-SY" dirty="0"/>
          </a:p>
          <a:p>
            <a:r>
              <a:rPr lang="ar-SY" dirty="0"/>
              <a:t>بالتعاون مع أمانة عمان</a:t>
            </a:r>
          </a:p>
          <a:p>
            <a:r>
              <a:rPr lang="ar-SY" dirty="0"/>
              <a:t>18 – 19 آب 2025</a:t>
            </a:r>
            <a:endParaRPr lang="en-US" dirty="0"/>
          </a:p>
        </p:txBody>
      </p:sp>
      <p:pic>
        <p:nvPicPr>
          <p:cNvPr id="9" name="Google Shape;159;p1">
            <a:extLst>
              <a:ext uri="{FF2B5EF4-FFF2-40B4-BE49-F238E27FC236}">
                <a16:creationId xmlns:a16="http://schemas.microsoft.com/office/drawing/2014/main" id="{FC3D1095-41C7-422C-B701-25C13D384C1F}"/>
              </a:ext>
            </a:extLst>
          </p:cNvPr>
          <p:cNvPicPr preferRelativeResize="0"/>
          <p:nvPr/>
        </p:nvPicPr>
        <p:blipFill rotWithShape="1">
          <a:blip r:embed="rId3">
            <a:alphaModFix/>
          </a:blip>
          <a:srcRect/>
          <a:stretch/>
        </p:blipFill>
        <p:spPr>
          <a:xfrm>
            <a:off x="7512112" y="303645"/>
            <a:ext cx="1356635" cy="1019164"/>
          </a:xfrm>
          <a:prstGeom prst="rect">
            <a:avLst/>
          </a:prstGeom>
          <a:noFill/>
          <a:ln>
            <a:noFill/>
          </a:ln>
        </p:spPr>
      </p:pic>
      <p:sp>
        <p:nvSpPr>
          <p:cNvPr id="10" name="Google Shape;160;p1">
            <a:extLst>
              <a:ext uri="{FF2B5EF4-FFF2-40B4-BE49-F238E27FC236}">
                <a16:creationId xmlns:a16="http://schemas.microsoft.com/office/drawing/2014/main" id="{E808BAEB-D5D1-47C1-8434-ACA48E29B93F}"/>
              </a:ext>
            </a:extLst>
          </p:cNvPr>
          <p:cNvSpPr txBox="1"/>
          <p:nvPr/>
        </p:nvSpPr>
        <p:spPr>
          <a:xfrm>
            <a:off x="5145835" y="945805"/>
            <a:ext cx="2710542" cy="55008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90000"/>
              </a:lnSpc>
              <a:spcBef>
                <a:spcPts val="0"/>
              </a:spcBef>
              <a:spcAft>
                <a:spcPts val="0"/>
              </a:spcAft>
              <a:buClr>
                <a:srgbClr val="FFE97A"/>
              </a:buClr>
              <a:buSzPts val="2400"/>
              <a:buFont typeface="Arial"/>
              <a:buNone/>
            </a:pPr>
            <a:r>
              <a:rPr lang="ar-SY" sz="2400" b="0" i="0" u="none" strike="noStrike" cap="none" dirty="0">
                <a:solidFill>
                  <a:srgbClr val="FFE97A"/>
                </a:solidFill>
                <a:latin typeface="29LT Bukra Bold Italic" panose="000B0903020204020204" pitchFamily="34" charset="-78"/>
                <a:ea typeface="Calibri"/>
                <a:cs typeface="29LT Bukra Bold Italic" panose="000B0903020204020204" pitchFamily="34" charset="-78"/>
                <a:sym typeface="Calibri"/>
              </a:rPr>
              <a:t>محافظة دمشق</a:t>
            </a:r>
            <a:endParaRPr sz="2400" b="0" i="0" u="none" strike="noStrike" cap="none" dirty="0">
              <a:solidFill>
                <a:srgbClr val="FFE97A"/>
              </a:solidFill>
              <a:latin typeface="29LT Bukra Bold Italic" panose="000B0903020204020204" pitchFamily="34" charset="-78"/>
              <a:ea typeface="Calibri"/>
              <a:cs typeface="29LT Bukra Bold Italic" panose="000B0903020204020204" pitchFamily="34" charset="-78"/>
              <a:sym typeface="Calibri"/>
            </a:endParaRPr>
          </a:p>
        </p:txBody>
      </p:sp>
      <p:sp>
        <p:nvSpPr>
          <p:cNvPr id="11" name="Google Shape;161;p1">
            <a:extLst>
              <a:ext uri="{FF2B5EF4-FFF2-40B4-BE49-F238E27FC236}">
                <a16:creationId xmlns:a16="http://schemas.microsoft.com/office/drawing/2014/main" id="{27781E15-E91B-4A8F-9D0A-964F9C881A83}"/>
              </a:ext>
            </a:extLst>
          </p:cNvPr>
          <p:cNvSpPr txBox="1"/>
          <p:nvPr/>
        </p:nvSpPr>
        <p:spPr>
          <a:xfrm>
            <a:off x="4434373" y="395721"/>
            <a:ext cx="3121089" cy="55008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90000"/>
              </a:lnSpc>
              <a:spcBef>
                <a:spcPts val="0"/>
              </a:spcBef>
              <a:spcAft>
                <a:spcPts val="0"/>
              </a:spcAft>
              <a:buClr>
                <a:srgbClr val="FFE97A"/>
              </a:buClr>
              <a:buSzPts val="2400"/>
              <a:buFont typeface="Arial"/>
              <a:buNone/>
            </a:pPr>
            <a:r>
              <a:rPr lang="ar-SY" sz="2400" b="0" i="0" u="none" strike="noStrike" cap="none" dirty="0">
                <a:solidFill>
                  <a:srgbClr val="FFE97A"/>
                </a:solidFill>
                <a:latin typeface="29LT Bukra Bold Italic" panose="000B0903020204020204" pitchFamily="34" charset="-78"/>
                <a:ea typeface="Calibri"/>
                <a:cs typeface="29LT Bukra Bold Italic" panose="000B0903020204020204" pitchFamily="34" charset="-78"/>
                <a:sym typeface="Calibri"/>
              </a:rPr>
              <a:t>الجمهورية العربية السورية</a:t>
            </a:r>
            <a:endParaRPr sz="2400" b="0" i="0" u="none" strike="noStrike" cap="none" dirty="0">
              <a:solidFill>
                <a:srgbClr val="FFE97A"/>
              </a:solidFill>
              <a:latin typeface="29LT Bukra Bold Italic" panose="000B0903020204020204" pitchFamily="34" charset="-78"/>
              <a:ea typeface="Calibri"/>
              <a:cs typeface="29LT Bukra Bold Italic" panose="000B0903020204020204" pitchFamily="34" charset="-78"/>
              <a:sym typeface="Calibri"/>
            </a:endParaRPr>
          </a:p>
        </p:txBody>
      </p:sp>
      <p:sp>
        <p:nvSpPr>
          <p:cNvPr id="13" name="Subtitle 2">
            <a:extLst>
              <a:ext uri="{FF2B5EF4-FFF2-40B4-BE49-F238E27FC236}">
                <a16:creationId xmlns:a16="http://schemas.microsoft.com/office/drawing/2014/main" id="{A7228A23-22EC-4DED-8510-695CF0C45FFC}"/>
              </a:ext>
            </a:extLst>
          </p:cNvPr>
          <p:cNvSpPr txBox="1">
            <a:spLocks/>
          </p:cNvSpPr>
          <p:nvPr/>
        </p:nvSpPr>
        <p:spPr>
          <a:xfrm>
            <a:off x="606490" y="6205812"/>
            <a:ext cx="7459824" cy="32400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rtl="1"/>
            <a:r>
              <a:rPr lang="ar-SY" sz="1400" dirty="0"/>
              <a:t>المهندس الاستشاري عبد الكريم ادريس – مدير مشاريع التطوير الحضري بدمشق</a:t>
            </a:r>
            <a:endParaRPr lang="en-US" sz="1400" dirty="0"/>
          </a:p>
        </p:txBody>
      </p:sp>
    </p:spTree>
    <p:extLst>
      <p:ext uri="{BB962C8B-B14F-4D97-AF65-F5344CB8AC3E}">
        <p14:creationId xmlns:p14="http://schemas.microsoft.com/office/powerpoint/2010/main" val="10324358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A86B1C-792F-4AF4-A21C-F1147ED3A6AB}"/>
              </a:ext>
            </a:extLst>
          </p:cNvPr>
          <p:cNvPicPr>
            <a:picLocks noChangeAspect="1"/>
          </p:cNvPicPr>
          <p:nvPr/>
        </p:nvPicPr>
        <p:blipFill rotWithShape="1">
          <a:blip r:embed="rId2">
            <a:alphaModFix amt="20000"/>
          </a:blip>
          <a:srcRect l="817" t="3450"/>
          <a:stretch/>
        </p:blipFill>
        <p:spPr>
          <a:xfrm>
            <a:off x="37322" y="5008110"/>
            <a:ext cx="9069355" cy="1827816"/>
          </a:xfrm>
          <a:prstGeom prst="rect">
            <a:avLst/>
          </a:prstGeom>
        </p:spPr>
      </p:pic>
      <p:sp>
        <p:nvSpPr>
          <p:cNvPr id="13" name="Subtitle 2">
            <a:extLst>
              <a:ext uri="{FF2B5EF4-FFF2-40B4-BE49-F238E27FC236}">
                <a16:creationId xmlns:a16="http://schemas.microsoft.com/office/drawing/2014/main" id="{7590A320-36DA-4A40-B843-FC769E0253BB}"/>
              </a:ext>
            </a:extLst>
          </p:cNvPr>
          <p:cNvSpPr txBox="1">
            <a:spLocks/>
          </p:cNvSpPr>
          <p:nvPr/>
        </p:nvSpPr>
        <p:spPr>
          <a:xfrm>
            <a:off x="-1" y="6568913"/>
            <a:ext cx="9106677" cy="32400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rtl="1"/>
            <a:r>
              <a:rPr lang="ar-SY" sz="1400" dirty="0"/>
              <a:t>مشروع المدن الرابطة – عمان الأردن                                          المهندس الاستشاري عبد الكريم ادريس – مدير مشاريع التطوير الحضري بدمشق</a:t>
            </a:r>
            <a:endParaRPr lang="en-US" sz="1400" dirty="0"/>
          </a:p>
        </p:txBody>
      </p:sp>
      <p:cxnSp>
        <p:nvCxnSpPr>
          <p:cNvPr id="6" name="Straight Connector 5">
            <a:extLst>
              <a:ext uri="{FF2B5EF4-FFF2-40B4-BE49-F238E27FC236}">
                <a16:creationId xmlns:a16="http://schemas.microsoft.com/office/drawing/2014/main" id="{C1863C6D-A29E-49A4-B327-F376AF6E2AAD}"/>
              </a:ext>
            </a:extLst>
          </p:cNvPr>
          <p:cNvCxnSpPr>
            <a:cxnSpLocks/>
          </p:cNvCxnSpPr>
          <p:nvPr/>
        </p:nvCxnSpPr>
        <p:spPr>
          <a:xfrm>
            <a:off x="37324" y="6554355"/>
            <a:ext cx="9069352" cy="14558"/>
          </a:xfrm>
          <a:prstGeom prst="line">
            <a:avLst/>
          </a:prstGeom>
          <a:ln>
            <a:solidFill>
              <a:schemeClr val="accent6">
                <a:lumMod val="75000"/>
              </a:schemeClr>
            </a:solidFill>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9BDE2DD4-1138-487E-8419-698E489E9291}"/>
              </a:ext>
            </a:extLst>
          </p:cNvPr>
          <p:cNvSpPr txBox="1"/>
          <p:nvPr/>
        </p:nvSpPr>
        <p:spPr>
          <a:xfrm>
            <a:off x="6540908" y="2228671"/>
            <a:ext cx="1530071" cy="1200329"/>
          </a:xfrm>
          <a:prstGeom prst="rect">
            <a:avLst/>
          </a:prstGeom>
          <a:noFill/>
        </p:spPr>
        <p:txBody>
          <a:bodyPr wrap="square" rtlCol="0">
            <a:spAutoFit/>
          </a:bodyPr>
          <a:lstStyle/>
          <a:p>
            <a:pPr algn="ctr" rtl="1"/>
            <a:r>
              <a:rPr lang="ar-SY" dirty="0"/>
              <a:t>مخطط </a:t>
            </a:r>
            <a:r>
              <a:rPr lang="ar-SY" dirty="0" err="1"/>
              <a:t>إيكوشار</a:t>
            </a:r>
            <a:r>
              <a:rPr lang="ar-SY" dirty="0"/>
              <a:t> </a:t>
            </a:r>
            <a:r>
              <a:rPr lang="ar-SY" dirty="0" err="1"/>
              <a:t>وبانشويا</a:t>
            </a:r>
            <a:r>
              <a:rPr lang="ar-SY" dirty="0"/>
              <a:t> 1968  الأمد التخطيطي 1984 </a:t>
            </a:r>
          </a:p>
        </p:txBody>
      </p:sp>
      <p:sp>
        <p:nvSpPr>
          <p:cNvPr id="19" name="TextBox 18">
            <a:extLst>
              <a:ext uri="{FF2B5EF4-FFF2-40B4-BE49-F238E27FC236}">
                <a16:creationId xmlns:a16="http://schemas.microsoft.com/office/drawing/2014/main" id="{72F7E217-0939-4169-9863-8878A666E782}"/>
              </a:ext>
            </a:extLst>
          </p:cNvPr>
          <p:cNvSpPr txBox="1"/>
          <p:nvPr/>
        </p:nvSpPr>
        <p:spPr>
          <a:xfrm>
            <a:off x="1073021" y="469669"/>
            <a:ext cx="7287209" cy="461665"/>
          </a:xfrm>
          <a:prstGeom prst="rect">
            <a:avLst/>
          </a:prstGeom>
          <a:noFill/>
        </p:spPr>
        <p:txBody>
          <a:bodyPr wrap="square" rtlCol="0">
            <a:spAutoFit/>
          </a:bodyPr>
          <a:lstStyle/>
          <a:p>
            <a:pPr algn="r" rtl="1"/>
            <a:r>
              <a:rPr lang="ar-SY" sz="2400" dirty="0"/>
              <a:t>التخطيط الشمولي لمدينة دمشق</a:t>
            </a:r>
          </a:p>
        </p:txBody>
      </p:sp>
      <p:pic>
        <p:nvPicPr>
          <p:cNvPr id="7" name="Picture 6">
            <a:extLst>
              <a:ext uri="{FF2B5EF4-FFF2-40B4-BE49-F238E27FC236}">
                <a16:creationId xmlns:a16="http://schemas.microsoft.com/office/drawing/2014/main" id="{0CEABC96-6301-45D2-9B7A-A7E899851D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677" y="977901"/>
            <a:ext cx="6068876" cy="4855100"/>
          </a:xfrm>
          <a:prstGeom prst="rect">
            <a:avLst/>
          </a:prstGeom>
        </p:spPr>
      </p:pic>
    </p:spTree>
    <p:extLst>
      <p:ext uri="{BB962C8B-B14F-4D97-AF65-F5344CB8AC3E}">
        <p14:creationId xmlns:p14="http://schemas.microsoft.com/office/powerpoint/2010/main" val="20614053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A86B1C-792F-4AF4-A21C-F1147ED3A6AB}"/>
              </a:ext>
            </a:extLst>
          </p:cNvPr>
          <p:cNvPicPr>
            <a:picLocks noChangeAspect="1"/>
          </p:cNvPicPr>
          <p:nvPr/>
        </p:nvPicPr>
        <p:blipFill rotWithShape="1">
          <a:blip r:embed="rId2">
            <a:alphaModFix amt="20000"/>
          </a:blip>
          <a:srcRect l="817" t="3450"/>
          <a:stretch/>
        </p:blipFill>
        <p:spPr>
          <a:xfrm>
            <a:off x="37322" y="5008110"/>
            <a:ext cx="9069355" cy="1827816"/>
          </a:xfrm>
          <a:prstGeom prst="rect">
            <a:avLst/>
          </a:prstGeom>
        </p:spPr>
      </p:pic>
      <p:sp>
        <p:nvSpPr>
          <p:cNvPr id="13" name="Subtitle 2">
            <a:extLst>
              <a:ext uri="{FF2B5EF4-FFF2-40B4-BE49-F238E27FC236}">
                <a16:creationId xmlns:a16="http://schemas.microsoft.com/office/drawing/2014/main" id="{7590A320-36DA-4A40-B843-FC769E0253BB}"/>
              </a:ext>
            </a:extLst>
          </p:cNvPr>
          <p:cNvSpPr txBox="1">
            <a:spLocks/>
          </p:cNvSpPr>
          <p:nvPr/>
        </p:nvSpPr>
        <p:spPr>
          <a:xfrm>
            <a:off x="-1" y="6568913"/>
            <a:ext cx="9106677" cy="32400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rtl="1"/>
            <a:r>
              <a:rPr lang="ar-SY" sz="1400" dirty="0"/>
              <a:t>مشروع المدن الرابطة – عمان الأردن                                          المهندس الاستشاري عبد الكريم ادريس – مدير مشاريع التطوير الحضري بدمشق</a:t>
            </a:r>
            <a:endParaRPr lang="en-US" sz="1400" dirty="0"/>
          </a:p>
        </p:txBody>
      </p:sp>
      <p:cxnSp>
        <p:nvCxnSpPr>
          <p:cNvPr id="6" name="Straight Connector 5">
            <a:extLst>
              <a:ext uri="{FF2B5EF4-FFF2-40B4-BE49-F238E27FC236}">
                <a16:creationId xmlns:a16="http://schemas.microsoft.com/office/drawing/2014/main" id="{C1863C6D-A29E-49A4-B327-F376AF6E2AAD}"/>
              </a:ext>
            </a:extLst>
          </p:cNvPr>
          <p:cNvCxnSpPr>
            <a:cxnSpLocks/>
          </p:cNvCxnSpPr>
          <p:nvPr/>
        </p:nvCxnSpPr>
        <p:spPr>
          <a:xfrm>
            <a:off x="37324" y="6554355"/>
            <a:ext cx="9069352" cy="14558"/>
          </a:xfrm>
          <a:prstGeom prst="line">
            <a:avLst/>
          </a:prstGeom>
          <a:ln>
            <a:solidFill>
              <a:schemeClr val="accent6">
                <a:lumMod val="75000"/>
              </a:schemeClr>
            </a:solidFill>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9BDE2DD4-1138-487E-8419-698E489E9291}"/>
              </a:ext>
            </a:extLst>
          </p:cNvPr>
          <p:cNvSpPr txBox="1"/>
          <p:nvPr/>
        </p:nvSpPr>
        <p:spPr>
          <a:xfrm>
            <a:off x="6840224" y="1895969"/>
            <a:ext cx="1910022" cy="2585323"/>
          </a:xfrm>
          <a:prstGeom prst="rect">
            <a:avLst/>
          </a:prstGeom>
          <a:noFill/>
        </p:spPr>
        <p:txBody>
          <a:bodyPr wrap="square" rtlCol="0">
            <a:spAutoFit/>
          </a:bodyPr>
          <a:lstStyle/>
          <a:p>
            <a:pPr algn="ctr" rtl="1"/>
            <a:r>
              <a:rPr lang="ar-SY" dirty="0"/>
              <a:t>مشروع المخطط التنظيمي (شركة الدراسات والاستشارات الفنية) 2000 الأمد التخطيطي 2020 / 2050– ظهور مفهوم المنطقة الإقليمية بمسافة 25 كم من مركز المدينة</a:t>
            </a:r>
          </a:p>
        </p:txBody>
      </p:sp>
      <p:sp>
        <p:nvSpPr>
          <p:cNvPr id="20" name="TextBox 19">
            <a:extLst>
              <a:ext uri="{FF2B5EF4-FFF2-40B4-BE49-F238E27FC236}">
                <a16:creationId xmlns:a16="http://schemas.microsoft.com/office/drawing/2014/main" id="{82FE40AF-96DD-4A87-849E-F46449F75C6A}"/>
              </a:ext>
            </a:extLst>
          </p:cNvPr>
          <p:cNvSpPr txBox="1"/>
          <p:nvPr/>
        </p:nvSpPr>
        <p:spPr>
          <a:xfrm>
            <a:off x="1073021" y="469669"/>
            <a:ext cx="7287209" cy="461665"/>
          </a:xfrm>
          <a:prstGeom prst="rect">
            <a:avLst/>
          </a:prstGeom>
          <a:noFill/>
        </p:spPr>
        <p:txBody>
          <a:bodyPr wrap="square" rtlCol="0">
            <a:spAutoFit/>
          </a:bodyPr>
          <a:lstStyle/>
          <a:p>
            <a:pPr algn="r" rtl="1"/>
            <a:r>
              <a:rPr lang="ar-SY" sz="2400" dirty="0"/>
              <a:t>التخطيط الشمولي لمدينة دمشق</a:t>
            </a:r>
          </a:p>
        </p:txBody>
      </p:sp>
      <p:pic>
        <p:nvPicPr>
          <p:cNvPr id="21" name="Content Placeholder 4">
            <a:extLst>
              <a:ext uri="{FF2B5EF4-FFF2-40B4-BE49-F238E27FC236}">
                <a16:creationId xmlns:a16="http://schemas.microsoft.com/office/drawing/2014/main" id="{87098666-943E-4F18-907B-2110A94845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9805" y="1064301"/>
            <a:ext cx="6277936" cy="4482059"/>
          </a:xfrm>
          <a:prstGeom prst="rect">
            <a:avLst/>
          </a:prstGeom>
        </p:spPr>
      </p:pic>
    </p:spTree>
    <p:extLst>
      <p:ext uri="{BB962C8B-B14F-4D97-AF65-F5344CB8AC3E}">
        <p14:creationId xmlns:p14="http://schemas.microsoft.com/office/powerpoint/2010/main" val="24521096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2B2F411-132D-49C9-A22D-7232D6730A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423" y="1287075"/>
            <a:ext cx="6301140" cy="446443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4A86B1C-792F-4AF4-A21C-F1147ED3A6AB}"/>
              </a:ext>
            </a:extLst>
          </p:cNvPr>
          <p:cNvPicPr>
            <a:picLocks noChangeAspect="1"/>
          </p:cNvPicPr>
          <p:nvPr/>
        </p:nvPicPr>
        <p:blipFill rotWithShape="1">
          <a:blip r:embed="rId3">
            <a:alphaModFix amt="20000"/>
          </a:blip>
          <a:srcRect l="817" t="3450"/>
          <a:stretch/>
        </p:blipFill>
        <p:spPr>
          <a:xfrm>
            <a:off x="37322" y="5008110"/>
            <a:ext cx="9069355" cy="1827816"/>
          </a:xfrm>
          <a:prstGeom prst="rect">
            <a:avLst/>
          </a:prstGeom>
        </p:spPr>
      </p:pic>
      <p:sp>
        <p:nvSpPr>
          <p:cNvPr id="13" name="Subtitle 2">
            <a:extLst>
              <a:ext uri="{FF2B5EF4-FFF2-40B4-BE49-F238E27FC236}">
                <a16:creationId xmlns:a16="http://schemas.microsoft.com/office/drawing/2014/main" id="{7590A320-36DA-4A40-B843-FC769E0253BB}"/>
              </a:ext>
            </a:extLst>
          </p:cNvPr>
          <p:cNvSpPr txBox="1">
            <a:spLocks/>
          </p:cNvSpPr>
          <p:nvPr/>
        </p:nvSpPr>
        <p:spPr>
          <a:xfrm>
            <a:off x="-1" y="6568913"/>
            <a:ext cx="9106677" cy="32400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rtl="1"/>
            <a:r>
              <a:rPr lang="ar-SY" sz="1400" dirty="0"/>
              <a:t>مشروع المدن الرابطة – عمان الأردن                                          المهندس الاستشاري عبد الكريم ادريس – مدير مشاريع التطوير الحضري بدمشق</a:t>
            </a:r>
            <a:endParaRPr lang="en-US" sz="1400" dirty="0"/>
          </a:p>
        </p:txBody>
      </p:sp>
      <p:cxnSp>
        <p:nvCxnSpPr>
          <p:cNvPr id="6" name="Straight Connector 5">
            <a:extLst>
              <a:ext uri="{FF2B5EF4-FFF2-40B4-BE49-F238E27FC236}">
                <a16:creationId xmlns:a16="http://schemas.microsoft.com/office/drawing/2014/main" id="{C1863C6D-A29E-49A4-B327-F376AF6E2AAD}"/>
              </a:ext>
            </a:extLst>
          </p:cNvPr>
          <p:cNvCxnSpPr>
            <a:cxnSpLocks/>
          </p:cNvCxnSpPr>
          <p:nvPr/>
        </p:nvCxnSpPr>
        <p:spPr>
          <a:xfrm>
            <a:off x="37324" y="6554355"/>
            <a:ext cx="9069352" cy="14558"/>
          </a:xfrm>
          <a:prstGeom prst="line">
            <a:avLst/>
          </a:prstGeom>
          <a:ln>
            <a:solidFill>
              <a:schemeClr val="accent6">
                <a:lumMod val="75000"/>
              </a:schemeClr>
            </a:solidFill>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9BDE2DD4-1138-487E-8419-698E489E9291}"/>
              </a:ext>
            </a:extLst>
          </p:cNvPr>
          <p:cNvSpPr txBox="1"/>
          <p:nvPr/>
        </p:nvSpPr>
        <p:spPr>
          <a:xfrm>
            <a:off x="6840224" y="1895969"/>
            <a:ext cx="1910022" cy="1477328"/>
          </a:xfrm>
          <a:prstGeom prst="rect">
            <a:avLst/>
          </a:prstGeom>
          <a:noFill/>
        </p:spPr>
        <p:txBody>
          <a:bodyPr wrap="square" rtlCol="0">
            <a:spAutoFit/>
          </a:bodyPr>
          <a:lstStyle/>
          <a:p>
            <a:pPr algn="ctr" rtl="1"/>
            <a:r>
              <a:rPr lang="ar-SY" dirty="0"/>
              <a:t>مشروع التخطيط العمراني للتنمية المستدامة  في إقليم دمشق الكبرى (جايكا) 2008</a:t>
            </a:r>
          </a:p>
        </p:txBody>
      </p:sp>
      <p:sp>
        <p:nvSpPr>
          <p:cNvPr id="20" name="TextBox 19">
            <a:extLst>
              <a:ext uri="{FF2B5EF4-FFF2-40B4-BE49-F238E27FC236}">
                <a16:creationId xmlns:a16="http://schemas.microsoft.com/office/drawing/2014/main" id="{82FE40AF-96DD-4A87-849E-F46449F75C6A}"/>
              </a:ext>
            </a:extLst>
          </p:cNvPr>
          <p:cNvSpPr txBox="1"/>
          <p:nvPr/>
        </p:nvSpPr>
        <p:spPr>
          <a:xfrm>
            <a:off x="1073021" y="469669"/>
            <a:ext cx="7287209" cy="461665"/>
          </a:xfrm>
          <a:prstGeom prst="rect">
            <a:avLst/>
          </a:prstGeom>
          <a:noFill/>
        </p:spPr>
        <p:txBody>
          <a:bodyPr wrap="square" rtlCol="0">
            <a:spAutoFit/>
          </a:bodyPr>
          <a:lstStyle/>
          <a:p>
            <a:pPr algn="r" rtl="1"/>
            <a:r>
              <a:rPr lang="ar-SY" sz="2400" dirty="0"/>
              <a:t>التخطيط الشمولي لمدينة دمشق</a:t>
            </a:r>
          </a:p>
        </p:txBody>
      </p:sp>
      <p:sp>
        <p:nvSpPr>
          <p:cNvPr id="9" name="TextBox 8">
            <a:extLst>
              <a:ext uri="{FF2B5EF4-FFF2-40B4-BE49-F238E27FC236}">
                <a16:creationId xmlns:a16="http://schemas.microsoft.com/office/drawing/2014/main" id="{F33F736B-8EA0-4393-A599-83C167F18228}"/>
              </a:ext>
            </a:extLst>
          </p:cNvPr>
          <p:cNvSpPr txBox="1"/>
          <p:nvPr/>
        </p:nvSpPr>
        <p:spPr>
          <a:xfrm>
            <a:off x="382325" y="4934100"/>
            <a:ext cx="8342024" cy="1477328"/>
          </a:xfrm>
          <a:prstGeom prst="rect">
            <a:avLst/>
          </a:prstGeom>
          <a:solidFill>
            <a:srgbClr val="FFC000">
              <a:alpha val="50196"/>
            </a:srgbClr>
          </a:solidFill>
        </p:spPr>
        <p:txBody>
          <a:bodyPr wrap="square">
            <a:spAutoFit/>
          </a:bodyPr>
          <a:lstStyle/>
          <a:p>
            <a:pPr algn="r" rtl="1"/>
            <a:r>
              <a:rPr lang="ar-SY" dirty="0"/>
              <a:t>إن الحل الاستراتيجي يجب أن يعتمد على توفير عوامل التمكين من تحقيق كفاءة عالية في استخدام الأرض بحيث يتحقق التوازن بين ضغوط الطلب على الموارد من جهة والبنية التحتية وطاقة استيعاب هذه الموارد والبنية التحتية المطورة بما فيها الطرق والمناطق الخضراء من جهة أخرى.</a:t>
            </a:r>
          </a:p>
          <a:p>
            <a:pPr algn="r" rtl="1"/>
            <a:r>
              <a:rPr lang="ar-SY" dirty="0"/>
              <a:t>إن التوجه الإستراتيجي لتخفيف الضغط عن مدينة دمشق بشكل مجدي ومتوازن يجب أن يتم على المقياس الوطني وليس على مستوى محيط دمشق العمراني.</a:t>
            </a:r>
          </a:p>
        </p:txBody>
      </p:sp>
    </p:spTree>
    <p:extLst>
      <p:ext uri="{BB962C8B-B14F-4D97-AF65-F5344CB8AC3E}">
        <p14:creationId xmlns:p14="http://schemas.microsoft.com/office/powerpoint/2010/main" val="26770532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A86B1C-792F-4AF4-A21C-F1147ED3A6AB}"/>
              </a:ext>
            </a:extLst>
          </p:cNvPr>
          <p:cNvPicPr>
            <a:picLocks noChangeAspect="1"/>
          </p:cNvPicPr>
          <p:nvPr/>
        </p:nvPicPr>
        <p:blipFill rotWithShape="1">
          <a:blip r:embed="rId2">
            <a:alphaModFix amt="20000"/>
          </a:blip>
          <a:srcRect l="817" t="3450"/>
          <a:stretch/>
        </p:blipFill>
        <p:spPr>
          <a:xfrm>
            <a:off x="37322" y="5008110"/>
            <a:ext cx="9069355" cy="1827816"/>
          </a:xfrm>
          <a:prstGeom prst="rect">
            <a:avLst/>
          </a:prstGeom>
        </p:spPr>
      </p:pic>
      <p:sp>
        <p:nvSpPr>
          <p:cNvPr id="13" name="Subtitle 2">
            <a:extLst>
              <a:ext uri="{FF2B5EF4-FFF2-40B4-BE49-F238E27FC236}">
                <a16:creationId xmlns:a16="http://schemas.microsoft.com/office/drawing/2014/main" id="{7590A320-36DA-4A40-B843-FC769E0253BB}"/>
              </a:ext>
            </a:extLst>
          </p:cNvPr>
          <p:cNvSpPr txBox="1">
            <a:spLocks/>
          </p:cNvSpPr>
          <p:nvPr/>
        </p:nvSpPr>
        <p:spPr>
          <a:xfrm>
            <a:off x="-1" y="6568913"/>
            <a:ext cx="9106677" cy="32400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rtl="1"/>
            <a:r>
              <a:rPr lang="ar-SY" sz="1400" dirty="0"/>
              <a:t>مشروع المدن الرابطة – عمان الأردن                                          المهندس الاستشاري عبد الكريم ادريس – مدير مشاريع التطوير الحضري بدمشق</a:t>
            </a:r>
            <a:endParaRPr lang="en-US" sz="1400" dirty="0"/>
          </a:p>
        </p:txBody>
      </p:sp>
      <p:cxnSp>
        <p:nvCxnSpPr>
          <p:cNvPr id="6" name="Straight Connector 5">
            <a:extLst>
              <a:ext uri="{FF2B5EF4-FFF2-40B4-BE49-F238E27FC236}">
                <a16:creationId xmlns:a16="http://schemas.microsoft.com/office/drawing/2014/main" id="{C1863C6D-A29E-49A4-B327-F376AF6E2AAD}"/>
              </a:ext>
            </a:extLst>
          </p:cNvPr>
          <p:cNvCxnSpPr>
            <a:cxnSpLocks/>
          </p:cNvCxnSpPr>
          <p:nvPr/>
        </p:nvCxnSpPr>
        <p:spPr>
          <a:xfrm>
            <a:off x="37324" y="6554355"/>
            <a:ext cx="9069352" cy="14558"/>
          </a:xfrm>
          <a:prstGeom prst="line">
            <a:avLst/>
          </a:prstGeom>
          <a:ln>
            <a:solidFill>
              <a:schemeClr val="accent6">
                <a:lumMod val="75000"/>
              </a:schemeClr>
            </a:solidFill>
          </a:ln>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82FE40AF-96DD-4A87-849E-F46449F75C6A}"/>
              </a:ext>
            </a:extLst>
          </p:cNvPr>
          <p:cNvSpPr txBox="1"/>
          <p:nvPr/>
        </p:nvSpPr>
        <p:spPr>
          <a:xfrm>
            <a:off x="1073021" y="469669"/>
            <a:ext cx="7287209" cy="461665"/>
          </a:xfrm>
          <a:prstGeom prst="rect">
            <a:avLst/>
          </a:prstGeom>
          <a:noFill/>
        </p:spPr>
        <p:txBody>
          <a:bodyPr wrap="square" rtlCol="0">
            <a:spAutoFit/>
          </a:bodyPr>
          <a:lstStyle/>
          <a:p>
            <a:pPr algn="r" rtl="1"/>
            <a:r>
              <a:rPr lang="ar-SY" sz="2400" dirty="0"/>
              <a:t>التخطيط الشمولي لمدينة دمشق</a:t>
            </a:r>
          </a:p>
        </p:txBody>
      </p:sp>
      <p:pic>
        <p:nvPicPr>
          <p:cNvPr id="7" name="Picture 6">
            <a:extLst>
              <a:ext uri="{FF2B5EF4-FFF2-40B4-BE49-F238E27FC236}">
                <a16:creationId xmlns:a16="http://schemas.microsoft.com/office/drawing/2014/main" id="{085D356C-B437-43DD-9077-643CD215C367}"/>
              </a:ext>
            </a:extLst>
          </p:cNvPr>
          <p:cNvPicPr>
            <a:picLocks noChangeAspect="1"/>
          </p:cNvPicPr>
          <p:nvPr/>
        </p:nvPicPr>
        <p:blipFill rotWithShape="1">
          <a:blip r:embed="rId3"/>
          <a:srcRect t="4722"/>
          <a:stretch/>
        </p:blipFill>
        <p:spPr>
          <a:xfrm>
            <a:off x="334145" y="1348396"/>
            <a:ext cx="6490817" cy="4425557"/>
          </a:xfrm>
          <a:prstGeom prst="rect">
            <a:avLst/>
          </a:prstGeom>
        </p:spPr>
      </p:pic>
      <p:sp>
        <p:nvSpPr>
          <p:cNvPr id="9" name="TextBox 8">
            <a:extLst>
              <a:ext uri="{FF2B5EF4-FFF2-40B4-BE49-F238E27FC236}">
                <a16:creationId xmlns:a16="http://schemas.microsoft.com/office/drawing/2014/main" id="{D804F252-2168-4E7D-AC68-6588162B5F1E}"/>
              </a:ext>
            </a:extLst>
          </p:cNvPr>
          <p:cNvSpPr txBox="1"/>
          <p:nvPr/>
        </p:nvSpPr>
        <p:spPr>
          <a:xfrm>
            <a:off x="6899833" y="1824327"/>
            <a:ext cx="1910022" cy="3693319"/>
          </a:xfrm>
          <a:prstGeom prst="rect">
            <a:avLst/>
          </a:prstGeom>
          <a:noFill/>
        </p:spPr>
        <p:txBody>
          <a:bodyPr wrap="square" rtlCol="0">
            <a:spAutoFit/>
          </a:bodyPr>
          <a:lstStyle/>
          <a:p>
            <a:pPr algn="ctr" rtl="1"/>
            <a:r>
              <a:rPr lang="ar-SY" dirty="0"/>
              <a:t>مشروع مخطط خطيب وعلمي – لم يكتمل - الأمد 2030</a:t>
            </a:r>
          </a:p>
          <a:p>
            <a:pPr algn="ctr" rtl="1"/>
            <a:endParaRPr lang="ar-SY" dirty="0"/>
          </a:p>
          <a:p>
            <a:pPr marL="168275" indent="-168275" algn="ctr" rtl="1">
              <a:buFont typeface="Arial" panose="020B0604020202020204" pitchFamily="34" charset="0"/>
              <a:buChar char="•"/>
            </a:pPr>
            <a:r>
              <a:rPr lang="ar-SY" dirty="0"/>
              <a:t>إعادة ربط المدينة بهويتها</a:t>
            </a:r>
          </a:p>
          <a:p>
            <a:pPr marL="168275" indent="-168275" algn="ctr" rtl="1">
              <a:buFont typeface="Arial" panose="020B0604020202020204" pitchFamily="34" charset="0"/>
              <a:buChar char="•"/>
            </a:pPr>
            <a:r>
              <a:rPr lang="ar-SY" dirty="0"/>
              <a:t>عاصمة ديناميكية</a:t>
            </a:r>
          </a:p>
          <a:p>
            <a:pPr marL="168275" indent="-168275" algn="ctr" rtl="1">
              <a:buFont typeface="Arial" panose="020B0604020202020204" pitchFamily="34" charset="0"/>
              <a:buChar char="•"/>
            </a:pPr>
            <a:r>
              <a:rPr lang="ar-SY" dirty="0"/>
              <a:t>مدينة مركزة</a:t>
            </a:r>
          </a:p>
          <a:p>
            <a:pPr marL="168275" indent="-168275" algn="ctr" rtl="1">
              <a:buFont typeface="Arial" panose="020B0604020202020204" pitchFamily="34" charset="0"/>
              <a:buChar char="•"/>
            </a:pPr>
            <a:r>
              <a:rPr lang="ar-SY" dirty="0"/>
              <a:t>تطوير حل خاص بمدينة دمشق</a:t>
            </a:r>
          </a:p>
          <a:p>
            <a:pPr marL="168275" indent="-168275" algn="ctr" rtl="1">
              <a:buFont typeface="Arial" panose="020B0604020202020204" pitchFamily="34" charset="0"/>
              <a:buChar char="•"/>
            </a:pPr>
            <a:r>
              <a:rPr lang="ar-SY" dirty="0"/>
              <a:t>مكان يحلو فيه العيش</a:t>
            </a:r>
          </a:p>
          <a:p>
            <a:pPr marL="168275" indent="-168275" algn="ctr" rtl="1">
              <a:buFont typeface="Arial" panose="020B0604020202020204" pitchFamily="34" charset="0"/>
              <a:buChar char="•"/>
            </a:pPr>
            <a:r>
              <a:rPr lang="ar-SY" dirty="0"/>
              <a:t>مدينة تنسجم وبيئتها</a:t>
            </a:r>
          </a:p>
          <a:p>
            <a:pPr marL="168275" indent="-168275" algn="ctr" rtl="1">
              <a:buFont typeface="Arial" panose="020B0604020202020204" pitchFamily="34" charset="0"/>
              <a:buChar char="•"/>
            </a:pPr>
            <a:r>
              <a:rPr lang="ar-SY" dirty="0"/>
              <a:t>بنى تحتية ذات جودة</a:t>
            </a:r>
          </a:p>
        </p:txBody>
      </p:sp>
    </p:spTree>
    <p:extLst>
      <p:ext uri="{BB962C8B-B14F-4D97-AF65-F5344CB8AC3E}">
        <p14:creationId xmlns:p14="http://schemas.microsoft.com/office/powerpoint/2010/main" val="12607661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A86B1C-792F-4AF4-A21C-F1147ED3A6AB}"/>
              </a:ext>
            </a:extLst>
          </p:cNvPr>
          <p:cNvPicPr>
            <a:picLocks noChangeAspect="1"/>
          </p:cNvPicPr>
          <p:nvPr/>
        </p:nvPicPr>
        <p:blipFill rotWithShape="1">
          <a:blip r:embed="rId2">
            <a:alphaModFix amt="20000"/>
          </a:blip>
          <a:srcRect l="817" t="3450"/>
          <a:stretch/>
        </p:blipFill>
        <p:spPr>
          <a:xfrm>
            <a:off x="37322" y="5008110"/>
            <a:ext cx="9069355" cy="1827816"/>
          </a:xfrm>
          <a:prstGeom prst="rect">
            <a:avLst/>
          </a:prstGeom>
        </p:spPr>
      </p:pic>
      <p:sp>
        <p:nvSpPr>
          <p:cNvPr id="13" name="Subtitle 2">
            <a:extLst>
              <a:ext uri="{FF2B5EF4-FFF2-40B4-BE49-F238E27FC236}">
                <a16:creationId xmlns:a16="http://schemas.microsoft.com/office/drawing/2014/main" id="{7590A320-36DA-4A40-B843-FC769E0253BB}"/>
              </a:ext>
            </a:extLst>
          </p:cNvPr>
          <p:cNvSpPr txBox="1">
            <a:spLocks/>
          </p:cNvSpPr>
          <p:nvPr/>
        </p:nvSpPr>
        <p:spPr>
          <a:xfrm>
            <a:off x="-1" y="6568913"/>
            <a:ext cx="9106677" cy="32400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rtl="1"/>
            <a:r>
              <a:rPr lang="ar-SY" sz="1400" dirty="0"/>
              <a:t>مشروع المدن الرابطة – عمان الأردن                                          المهندس الاستشاري عبد الكريم ادريس – مدير مشاريع التطوير الحضري بدمشق</a:t>
            </a:r>
            <a:endParaRPr lang="en-US" sz="1400" dirty="0"/>
          </a:p>
        </p:txBody>
      </p:sp>
      <p:cxnSp>
        <p:nvCxnSpPr>
          <p:cNvPr id="6" name="Straight Connector 5">
            <a:extLst>
              <a:ext uri="{FF2B5EF4-FFF2-40B4-BE49-F238E27FC236}">
                <a16:creationId xmlns:a16="http://schemas.microsoft.com/office/drawing/2014/main" id="{C1863C6D-A29E-49A4-B327-F376AF6E2AAD}"/>
              </a:ext>
            </a:extLst>
          </p:cNvPr>
          <p:cNvCxnSpPr>
            <a:cxnSpLocks/>
          </p:cNvCxnSpPr>
          <p:nvPr/>
        </p:nvCxnSpPr>
        <p:spPr>
          <a:xfrm>
            <a:off x="37324" y="6554355"/>
            <a:ext cx="9069352" cy="14558"/>
          </a:xfrm>
          <a:prstGeom prst="line">
            <a:avLst/>
          </a:prstGeom>
          <a:ln>
            <a:solidFill>
              <a:schemeClr val="accent6">
                <a:lumMod val="75000"/>
              </a:schemeClr>
            </a:solidFill>
          </a:ln>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82FE40AF-96DD-4A87-849E-F46449F75C6A}"/>
              </a:ext>
            </a:extLst>
          </p:cNvPr>
          <p:cNvSpPr txBox="1"/>
          <p:nvPr/>
        </p:nvSpPr>
        <p:spPr>
          <a:xfrm>
            <a:off x="1073021" y="469669"/>
            <a:ext cx="7287209" cy="461665"/>
          </a:xfrm>
          <a:prstGeom prst="rect">
            <a:avLst/>
          </a:prstGeom>
          <a:noFill/>
        </p:spPr>
        <p:txBody>
          <a:bodyPr wrap="square" rtlCol="0">
            <a:spAutoFit/>
          </a:bodyPr>
          <a:lstStyle/>
          <a:p>
            <a:pPr algn="r" rtl="1"/>
            <a:r>
              <a:rPr lang="ar-SY" sz="2400" dirty="0"/>
              <a:t>استراتيجيات استخدام الأراضي</a:t>
            </a:r>
          </a:p>
        </p:txBody>
      </p:sp>
      <p:pic>
        <p:nvPicPr>
          <p:cNvPr id="8" name="Content Placeholder 4">
            <a:extLst>
              <a:ext uri="{FF2B5EF4-FFF2-40B4-BE49-F238E27FC236}">
                <a16:creationId xmlns:a16="http://schemas.microsoft.com/office/drawing/2014/main" id="{20869B31-DCB7-4E7E-9840-60E01437497A}"/>
              </a:ext>
            </a:extLst>
          </p:cNvPr>
          <p:cNvPicPr>
            <a:picLocks noChangeAspect="1"/>
          </p:cNvPicPr>
          <p:nvPr/>
        </p:nvPicPr>
        <p:blipFill>
          <a:blip r:embed="rId3"/>
          <a:stretch>
            <a:fillRect/>
          </a:stretch>
        </p:blipFill>
        <p:spPr>
          <a:xfrm>
            <a:off x="1879914" y="931334"/>
            <a:ext cx="5346845" cy="5121275"/>
          </a:xfrm>
          <a:prstGeom prst="rect">
            <a:avLst/>
          </a:prstGeom>
        </p:spPr>
      </p:pic>
    </p:spTree>
    <p:extLst>
      <p:ext uri="{BB962C8B-B14F-4D97-AF65-F5344CB8AC3E}">
        <p14:creationId xmlns:p14="http://schemas.microsoft.com/office/powerpoint/2010/main" val="5686221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A86B1C-792F-4AF4-A21C-F1147ED3A6AB}"/>
              </a:ext>
            </a:extLst>
          </p:cNvPr>
          <p:cNvPicPr>
            <a:picLocks noChangeAspect="1"/>
          </p:cNvPicPr>
          <p:nvPr/>
        </p:nvPicPr>
        <p:blipFill rotWithShape="1">
          <a:blip r:embed="rId2">
            <a:alphaModFix amt="20000"/>
          </a:blip>
          <a:srcRect l="817" t="3450"/>
          <a:stretch/>
        </p:blipFill>
        <p:spPr>
          <a:xfrm>
            <a:off x="37322" y="5008110"/>
            <a:ext cx="9069355" cy="1827816"/>
          </a:xfrm>
          <a:prstGeom prst="rect">
            <a:avLst/>
          </a:prstGeom>
        </p:spPr>
      </p:pic>
      <p:sp>
        <p:nvSpPr>
          <p:cNvPr id="13" name="Subtitle 2">
            <a:extLst>
              <a:ext uri="{FF2B5EF4-FFF2-40B4-BE49-F238E27FC236}">
                <a16:creationId xmlns:a16="http://schemas.microsoft.com/office/drawing/2014/main" id="{7590A320-36DA-4A40-B843-FC769E0253BB}"/>
              </a:ext>
            </a:extLst>
          </p:cNvPr>
          <p:cNvSpPr txBox="1">
            <a:spLocks/>
          </p:cNvSpPr>
          <p:nvPr/>
        </p:nvSpPr>
        <p:spPr>
          <a:xfrm>
            <a:off x="-1" y="6568913"/>
            <a:ext cx="9106677" cy="32400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rtl="1"/>
            <a:r>
              <a:rPr lang="ar-SY" sz="1400" dirty="0"/>
              <a:t>مشروع المدن الرابطة – عمان الأردن                                          المهندس الاستشاري عبد الكريم ادريس – مدير مشاريع التطوير الحضري بدمشق</a:t>
            </a:r>
            <a:endParaRPr lang="en-US" sz="1400" dirty="0"/>
          </a:p>
        </p:txBody>
      </p:sp>
      <p:cxnSp>
        <p:nvCxnSpPr>
          <p:cNvPr id="6" name="Straight Connector 5">
            <a:extLst>
              <a:ext uri="{FF2B5EF4-FFF2-40B4-BE49-F238E27FC236}">
                <a16:creationId xmlns:a16="http://schemas.microsoft.com/office/drawing/2014/main" id="{C1863C6D-A29E-49A4-B327-F376AF6E2AAD}"/>
              </a:ext>
            </a:extLst>
          </p:cNvPr>
          <p:cNvCxnSpPr>
            <a:cxnSpLocks/>
          </p:cNvCxnSpPr>
          <p:nvPr/>
        </p:nvCxnSpPr>
        <p:spPr>
          <a:xfrm>
            <a:off x="37324" y="6554355"/>
            <a:ext cx="9069352" cy="14558"/>
          </a:xfrm>
          <a:prstGeom prst="line">
            <a:avLst/>
          </a:prstGeom>
          <a:ln>
            <a:solidFill>
              <a:schemeClr val="accent6">
                <a:lumMod val="75000"/>
              </a:schemeClr>
            </a:solidFill>
          </a:ln>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82FE40AF-96DD-4A87-849E-F46449F75C6A}"/>
              </a:ext>
            </a:extLst>
          </p:cNvPr>
          <p:cNvSpPr txBox="1"/>
          <p:nvPr/>
        </p:nvSpPr>
        <p:spPr>
          <a:xfrm>
            <a:off x="1073021" y="469669"/>
            <a:ext cx="7287209" cy="461665"/>
          </a:xfrm>
          <a:prstGeom prst="rect">
            <a:avLst/>
          </a:prstGeom>
          <a:noFill/>
        </p:spPr>
        <p:txBody>
          <a:bodyPr wrap="square" rtlCol="0">
            <a:spAutoFit/>
          </a:bodyPr>
          <a:lstStyle/>
          <a:p>
            <a:pPr algn="r" rtl="1"/>
            <a:r>
              <a:rPr lang="ar-SY" sz="2400" dirty="0"/>
              <a:t>التحديات الحالية</a:t>
            </a:r>
          </a:p>
        </p:txBody>
      </p:sp>
      <p:sp>
        <p:nvSpPr>
          <p:cNvPr id="7" name="TextBox 6">
            <a:extLst>
              <a:ext uri="{FF2B5EF4-FFF2-40B4-BE49-F238E27FC236}">
                <a16:creationId xmlns:a16="http://schemas.microsoft.com/office/drawing/2014/main" id="{6CC67932-0062-4E6B-8D31-45E4EC2A0F9D}"/>
              </a:ext>
            </a:extLst>
          </p:cNvPr>
          <p:cNvSpPr txBox="1"/>
          <p:nvPr/>
        </p:nvSpPr>
        <p:spPr>
          <a:xfrm>
            <a:off x="909732" y="1862359"/>
            <a:ext cx="7287209" cy="2677656"/>
          </a:xfrm>
          <a:prstGeom prst="rect">
            <a:avLst/>
          </a:prstGeom>
          <a:noFill/>
        </p:spPr>
        <p:txBody>
          <a:bodyPr wrap="square" rtlCol="0">
            <a:spAutoFit/>
          </a:bodyPr>
          <a:lstStyle/>
          <a:p>
            <a:pPr marL="342900" indent="-342900" algn="r" rtl="1">
              <a:buFont typeface="Arial" panose="020B0604020202020204" pitchFamily="34" charset="0"/>
              <a:buChar char="•"/>
            </a:pPr>
            <a:r>
              <a:rPr lang="ar-SY" sz="2400" dirty="0"/>
              <a:t>التغيرات المناخية – البيئة – الموارد الطبيعية</a:t>
            </a:r>
          </a:p>
          <a:p>
            <a:pPr marL="342900" indent="-342900" algn="r" rtl="1">
              <a:buFont typeface="Arial" panose="020B0604020202020204" pitchFamily="34" charset="0"/>
              <a:buChar char="•"/>
            </a:pPr>
            <a:r>
              <a:rPr lang="ar-SY" sz="2400" dirty="0"/>
              <a:t>عودة السكان – إعمار المناطق المدمرة</a:t>
            </a:r>
          </a:p>
          <a:p>
            <a:pPr marL="342900" indent="-342900" algn="r" rtl="1">
              <a:buFont typeface="Arial" panose="020B0604020202020204" pitchFamily="34" charset="0"/>
              <a:buChar char="•"/>
            </a:pPr>
            <a:r>
              <a:rPr lang="ar-SY" sz="2400" dirty="0"/>
              <a:t>التراجع الحضري </a:t>
            </a:r>
          </a:p>
          <a:p>
            <a:pPr marL="342900" indent="-342900" algn="r" rtl="1">
              <a:buFont typeface="Arial" panose="020B0604020202020204" pitchFamily="34" charset="0"/>
              <a:buChar char="•"/>
            </a:pPr>
            <a:r>
              <a:rPr lang="ar-SY" sz="2400" dirty="0"/>
              <a:t>مناطق المخالفات</a:t>
            </a:r>
          </a:p>
          <a:p>
            <a:pPr marL="342900" indent="-342900" algn="r" rtl="1">
              <a:buFont typeface="Arial" panose="020B0604020202020204" pitchFamily="34" charset="0"/>
              <a:buChar char="•"/>
            </a:pPr>
            <a:r>
              <a:rPr lang="ar-SY" sz="2400" dirty="0"/>
              <a:t>الأطر القانونية والمؤسساتية</a:t>
            </a:r>
          </a:p>
          <a:p>
            <a:pPr marL="342900" indent="-342900" algn="r" rtl="1">
              <a:buFont typeface="Arial" panose="020B0604020202020204" pitchFamily="34" charset="0"/>
              <a:buChar char="•"/>
            </a:pPr>
            <a:endParaRPr lang="ar-SY" sz="2400" dirty="0"/>
          </a:p>
          <a:p>
            <a:pPr marL="342900" indent="-342900" algn="r" rtl="1">
              <a:buFontTx/>
              <a:buChar char="-"/>
            </a:pPr>
            <a:endParaRPr lang="ar-SY" sz="2400" dirty="0"/>
          </a:p>
        </p:txBody>
      </p:sp>
    </p:spTree>
    <p:extLst>
      <p:ext uri="{BB962C8B-B14F-4D97-AF65-F5344CB8AC3E}">
        <p14:creationId xmlns:p14="http://schemas.microsoft.com/office/powerpoint/2010/main" val="24841560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A86B1C-792F-4AF4-A21C-F1147ED3A6AB}"/>
              </a:ext>
            </a:extLst>
          </p:cNvPr>
          <p:cNvPicPr>
            <a:picLocks noChangeAspect="1"/>
          </p:cNvPicPr>
          <p:nvPr/>
        </p:nvPicPr>
        <p:blipFill rotWithShape="1">
          <a:blip r:embed="rId2">
            <a:alphaModFix amt="20000"/>
          </a:blip>
          <a:srcRect l="817" t="3450"/>
          <a:stretch/>
        </p:blipFill>
        <p:spPr>
          <a:xfrm>
            <a:off x="37322" y="5008110"/>
            <a:ext cx="9069355" cy="1827816"/>
          </a:xfrm>
          <a:prstGeom prst="rect">
            <a:avLst/>
          </a:prstGeom>
        </p:spPr>
      </p:pic>
      <p:sp>
        <p:nvSpPr>
          <p:cNvPr id="13" name="Subtitle 2">
            <a:extLst>
              <a:ext uri="{FF2B5EF4-FFF2-40B4-BE49-F238E27FC236}">
                <a16:creationId xmlns:a16="http://schemas.microsoft.com/office/drawing/2014/main" id="{7590A320-36DA-4A40-B843-FC769E0253BB}"/>
              </a:ext>
            </a:extLst>
          </p:cNvPr>
          <p:cNvSpPr txBox="1">
            <a:spLocks/>
          </p:cNvSpPr>
          <p:nvPr/>
        </p:nvSpPr>
        <p:spPr>
          <a:xfrm>
            <a:off x="-1" y="6568913"/>
            <a:ext cx="9106677" cy="32400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rtl="1"/>
            <a:r>
              <a:rPr lang="ar-SY" sz="1400" dirty="0"/>
              <a:t>مشروع المدن الرابطة – عمان الأردن                                          المهندس الاستشاري عبد الكريم ادريس – مدير مشاريع التطوير الحضري بدمشق</a:t>
            </a:r>
            <a:endParaRPr lang="en-US" sz="1400" dirty="0"/>
          </a:p>
        </p:txBody>
      </p:sp>
      <p:cxnSp>
        <p:nvCxnSpPr>
          <p:cNvPr id="6" name="Straight Connector 5">
            <a:extLst>
              <a:ext uri="{FF2B5EF4-FFF2-40B4-BE49-F238E27FC236}">
                <a16:creationId xmlns:a16="http://schemas.microsoft.com/office/drawing/2014/main" id="{C1863C6D-A29E-49A4-B327-F376AF6E2AAD}"/>
              </a:ext>
            </a:extLst>
          </p:cNvPr>
          <p:cNvCxnSpPr>
            <a:cxnSpLocks/>
          </p:cNvCxnSpPr>
          <p:nvPr/>
        </p:nvCxnSpPr>
        <p:spPr>
          <a:xfrm>
            <a:off x="37324" y="6554355"/>
            <a:ext cx="9069352" cy="14558"/>
          </a:xfrm>
          <a:prstGeom prst="line">
            <a:avLst/>
          </a:prstGeom>
          <a:ln>
            <a:solidFill>
              <a:schemeClr val="accent6">
                <a:lumMod val="75000"/>
              </a:schemeClr>
            </a:solidFill>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6CC67932-0062-4E6B-8D31-45E4EC2A0F9D}"/>
              </a:ext>
            </a:extLst>
          </p:cNvPr>
          <p:cNvSpPr txBox="1"/>
          <p:nvPr/>
        </p:nvSpPr>
        <p:spPr>
          <a:xfrm>
            <a:off x="2586911" y="2701514"/>
            <a:ext cx="3932851" cy="1938992"/>
          </a:xfrm>
          <a:prstGeom prst="rect">
            <a:avLst/>
          </a:prstGeom>
          <a:noFill/>
        </p:spPr>
        <p:txBody>
          <a:bodyPr wrap="square" rtlCol="0">
            <a:spAutoFit/>
          </a:bodyPr>
          <a:lstStyle/>
          <a:p>
            <a:pPr algn="r" rtl="1"/>
            <a:r>
              <a:rPr lang="ar-SY" sz="4000" dirty="0"/>
              <a:t>شكراً لحسن استماعكم</a:t>
            </a:r>
          </a:p>
          <a:p>
            <a:pPr marL="342900" indent="-342900" algn="r" rtl="1">
              <a:buFont typeface="Arial" panose="020B0604020202020204" pitchFamily="34" charset="0"/>
              <a:buChar char="•"/>
            </a:pPr>
            <a:endParaRPr lang="ar-SY" sz="4000" dirty="0"/>
          </a:p>
          <a:p>
            <a:pPr marL="342900" indent="-342900" algn="r" rtl="1">
              <a:buFontTx/>
              <a:buChar char="-"/>
            </a:pPr>
            <a:endParaRPr lang="ar-SY" sz="4000" dirty="0"/>
          </a:p>
        </p:txBody>
      </p:sp>
    </p:spTree>
    <p:extLst>
      <p:ext uri="{BB962C8B-B14F-4D97-AF65-F5344CB8AC3E}">
        <p14:creationId xmlns:p14="http://schemas.microsoft.com/office/powerpoint/2010/main" val="36334082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207</TotalTime>
  <Words>352</Words>
  <Application>Microsoft Office PowerPoint</Application>
  <PresentationFormat>On-screen Show (4:3)</PresentationFormat>
  <Paragraphs>40</Paragraphs>
  <Slides>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29LT Bukra Bold Italic</vt:lpstr>
      <vt:lpstr>Arial</vt:lpstr>
      <vt:lpstr>Calibri</vt:lpstr>
      <vt:lpstr>Calibri Light</vt:lpstr>
      <vt:lpstr>Office Theme</vt:lpstr>
      <vt:lpstr>سياسات التخطيط الشمولي استراتيجيات استخدام الأراضي أبرز التحديات</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سياسات التخطيط الشمولي استراتيجيات استخدام الأراضي أبرز التحديات</dc:title>
  <dc:creator>Abdul Edris</dc:creator>
  <cp:lastModifiedBy>Abdul Edris</cp:lastModifiedBy>
  <cp:revision>1</cp:revision>
  <dcterms:created xsi:type="dcterms:W3CDTF">2025-08-16T18:43:47Z</dcterms:created>
  <dcterms:modified xsi:type="dcterms:W3CDTF">2025-08-16T22:11:15Z</dcterms:modified>
</cp:coreProperties>
</file>