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81" r:id="rId2"/>
    <p:sldId id="359" r:id="rId3"/>
    <p:sldId id="380" r:id="rId4"/>
    <p:sldId id="382" r:id="rId5"/>
    <p:sldId id="395" r:id="rId6"/>
    <p:sldId id="389" r:id="rId7"/>
    <p:sldId id="392" r:id="rId8"/>
    <p:sldId id="397" r:id="rId9"/>
    <p:sldId id="398" r:id="rId10"/>
    <p:sldId id="399" r:id="rId11"/>
    <p:sldId id="400" r:id="rId12"/>
    <p:sldId id="401" r:id="rId13"/>
    <p:sldId id="388" r:id="rId14"/>
    <p:sldId id="404" r:id="rId15"/>
    <p:sldId id="405" r:id="rId16"/>
    <p:sldId id="406" r:id="rId17"/>
    <p:sldId id="412" r:id="rId18"/>
    <p:sldId id="413" r:id="rId19"/>
    <p:sldId id="408" r:id="rId20"/>
    <p:sldId id="414" r:id="rId2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A4AB"/>
    <a:srgbClr val="6F6F74"/>
    <a:srgbClr val="C4B4A3"/>
    <a:srgbClr val="8D69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32" autoAdjust="0"/>
    <p:restoredTop sz="94660"/>
  </p:normalViewPr>
  <p:slideViewPr>
    <p:cSldViewPr>
      <p:cViewPr varScale="1">
        <p:scale>
          <a:sx n="74" d="100"/>
          <a:sy n="74" d="100"/>
        </p:scale>
        <p:origin x="1469" y="5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18176D-2EC5-4BCB-9C88-B3B242439B7E}" type="doc">
      <dgm:prSet loTypeId="urn:microsoft.com/office/officeart/2005/8/layout/pyramid1" loCatId="pyramid" qsTypeId="urn:microsoft.com/office/officeart/2005/8/quickstyle/simple1" qsCatId="simple" csTypeId="urn:microsoft.com/office/officeart/2005/8/colors/colorful4" csCatId="colorful" phldr="1"/>
      <dgm:spPr/>
    </dgm:pt>
    <dgm:pt modelId="{1D653573-D45F-4733-AF17-A65F3993C51F}">
      <dgm:prSet phldrT="[Text]" custT="1"/>
      <dgm:spPr/>
      <dgm:t>
        <a:bodyPr/>
        <a:lstStyle/>
        <a:p>
          <a:endParaRPr lang="ar-JO" sz="1600" dirty="0">
            <a:latin typeface="AmmanV3 Sans Light" panose="02000000000000000000" pitchFamily="50" charset="-78"/>
            <a:cs typeface="AmmanV3 Sans Light" panose="02000000000000000000" pitchFamily="50" charset="-78"/>
          </a:endParaRPr>
        </a:p>
        <a:p>
          <a:r>
            <a:rPr lang="ar-JO" sz="1600" dirty="0">
              <a:latin typeface="AmmanV3 Sans Light" panose="02000000000000000000" pitchFamily="50" charset="-78"/>
              <a:cs typeface="AmmanV3 Sans Light" panose="02000000000000000000" pitchFamily="50" charset="-78"/>
            </a:rPr>
            <a:t>الأهداف </a:t>
          </a:r>
        </a:p>
        <a:p>
          <a:r>
            <a:rPr lang="ar-JO" sz="1600" dirty="0">
              <a:latin typeface="AmmanV3 Sans Light" panose="02000000000000000000" pitchFamily="50" charset="-78"/>
              <a:cs typeface="AmmanV3 Sans Light" panose="02000000000000000000" pitchFamily="50" charset="-78"/>
            </a:rPr>
            <a:t>الوطنية</a:t>
          </a:r>
          <a:endParaRPr lang="en-US" sz="1600" dirty="0">
            <a:latin typeface="AmmanV3 Sans Light" panose="02000000000000000000" pitchFamily="50" charset="-78"/>
            <a:cs typeface="AmmanV3 Sans Light" panose="02000000000000000000" pitchFamily="50" charset="-78"/>
          </a:endParaRPr>
        </a:p>
      </dgm:t>
    </dgm:pt>
    <dgm:pt modelId="{D4380593-EAC1-498B-972B-70BF8517CB01}" type="parTrans" cxnId="{854F4360-5104-4306-B2B8-9E16B6572A38}">
      <dgm:prSet/>
      <dgm:spPr/>
      <dgm:t>
        <a:bodyPr/>
        <a:lstStyle/>
        <a:p>
          <a:endParaRPr lang="en-US" sz="1600">
            <a:latin typeface="AmmanV3 Sans Light" panose="02000000000000000000" pitchFamily="50" charset="-78"/>
            <a:cs typeface="AmmanV3 Sans Light" panose="02000000000000000000" pitchFamily="50" charset="-78"/>
          </a:endParaRPr>
        </a:p>
      </dgm:t>
    </dgm:pt>
    <dgm:pt modelId="{C969EEC0-4A85-469C-9255-00BF53AB9653}" type="sibTrans" cxnId="{854F4360-5104-4306-B2B8-9E16B6572A38}">
      <dgm:prSet/>
      <dgm:spPr/>
      <dgm:t>
        <a:bodyPr/>
        <a:lstStyle/>
        <a:p>
          <a:endParaRPr lang="en-US" sz="1600">
            <a:latin typeface="AmmanV3 Sans Light" panose="02000000000000000000" pitchFamily="50" charset="-78"/>
            <a:cs typeface="AmmanV3 Sans Light" panose="02000000000000000000" pitchFamily="50" charset="-78"/>
          </a:endParaRPr>
        </a:p>
      </dgm:t>
    </dgm:pt>
    <dgm:pt modelId="{33BA0397-122A-4E3D-AE7A-2E99FE8CAFCA}">
      <dgm:prSet phldrT="[Text]" custT="1"/>
      <dgm:spPr/>
      <dgm:t>
        <a:bodyPr/>
        <a:lstStyle/>
        <a:p>
          <a:r>
            <a:rPr lang="ar-JO" sz="1600" dirty="0">
              <a:latin typeface="AmmanV3 Sans Light" panose="02000000000000000000" pitchFamily="50" charset="-78"/>
              <a:cs typeface="AmmanV3 Sans Light" panose="02000000000000000000" pitchFamily="50" charset="-78"/>
            </a:rPr>
            <a:t>أهداف التنمية المستدامة</a:t>
          </a:r>
          <a:endParaRPr lang="en-US" sz="1600" dirty="0">
            <a:latin typeface="AmmanV3 Sans Light" panose="02000000000000000000" pitchFamily="50" charset="-78"/>
            <a:cs typeface="AmmanV3 Sans Light" panose="02000000000000000000" pitchFamily="50" charset="-78"/>
          </a:endParaRPr>
        </a:p>
      </dgm:t>
    </dgm:pt>
    <dgm:pt modelId="{778ACD1A-BACD-4C6A-B048-20C6BA8585E3}" type="parTrans" cxnId="{785592AD-626D-4EF6-BF9F-D8ED4F375A92}">
      <dgm:prSet/>
      <dgm:spPr/>
      <dgm:t>
        <a:bodyPr/>
        <a:lstStyle/>
        <a:p>
          <a:endParaRPr lang="en-US" sz="1600">
            <a:latin typeface="AmmanV3 Sans Light" panose="02000000000000000000" pitchFamily="50" charset="-78"/>
            <a:cs typeface="AmmanV3 Sans Light" panose="02000000000000000000" pitchFamily="50" charset="-78"/>
          </a:endParaRPr>
        </a:p>
      </dgm:t>
    </dgm:pt>
    <dgm:pt modelId="{4FC84B23-AEDC-4407-9DB5-FC468BC540FB}" type="sibTrans" cxnId="{785592AD-626D-4EF6-BF9F-D8ED4F375A92}">
      <dgm:prSet/>
      <dgm:spPr/>
      <dgm:t>
        <a:bodyPr/>
        <a:lstStyle/>
        <a:p>
          <a:endParaRPr lang="en-US" sz="1600">
            <a:latin typeface="AmmanV3 Sans Light" panose="02000000000000000000" pitchFamily="50" charset="-78"/>
            <a:cs typeface="AmmanV3 Sans Light" panose="02000000000000000000" pitchFamily="50" charset="-78"/>
          </a:endParaRPr>
        </a:p>
      </dgm:t>
    </dgm:pt>
    <dgm:pt modelId="{C87515C2-07A7-445C-BC91-5D2154C2C0E4}">
      <dgm:prSet phldrT="[Text]" custT="1"/>
      <dgm:spPr/>
      <dgm:t>
        <a:bodyPr/>
        <a:lstStyle/>
        <a:p>
          <a:r>
            <a:rPr lang="ar-JO" sz="1600" dirty="0">
              <a:latin typeface="AmmanV3 Sans Light" panose="02000000000000000000" pitchFamily="50" charset="-78"/>
              <a:cs typeface="AmmanV3 Sans Light" panose="02000000000000000000" pitchFamily="50" charset="-78"/>
            </a:rPr>
            <a:t>الغايات الإستراتيجية</a:t>
          </a:r>
          <a:endParaRPr lang="en-US" sz="1600" dirty="0">
            <a:latin typeface="AmmanV3 Sans Light" panose="02000000000000000000" pitchFamily="50" charset="-78"/>
            <a:cs typeface="AmmanV3 Sans Light" panose="02000000000000000000" pitchFamily="50" charset="-78"/>
          </a:endParaRPr>
        </a:p>
      </dgm:t>
    </dgm:pt>
    <dgm:pt modelId="{0CD4F6F1-409A-4073-8B1E-4FC74C97A29F}" type="parTrans" cxnId="{FAE62A2D-C293-43F0-9380-27F944E5B7EB}">
      <dgm:prSet/>
      <dgm:spPr/>
      <dgm:t>
        <a:bodyPr/>
        <a:lstStyle/>
        <a:p>
          <a:endParaRPr lang="en-US" sz="1600">
            <a:latin typeface="AmmanV3 Sans Light" panose="02000000000000000000" pitchFamily="50" charset="-78"/>
            <a:cs typeface="AmmanV3 Sans Light" panose="02000000000000000000" pitchFamily="50" charset="-78"/>
          </a:endParaRPr>
        </a:p>
      </dgm:t>
    </dgm:pt>
    <dgm:pt modelId="{DEDC0699-D01E-4A45-A8DF-ED0C7609B2A0}" type="sibTrans" cxnId="{FAE62A2D-C293-43F0-9380-27F944E5B7EB}">
      <dgm:prSet/>
      <dgm:spPr/>
      <dgm:t>
        <a:bodyPr/>
        <a:lstStyle/>
        <a:p>
          <a:endParaRPr lang="en-US" sz="1600">
            <a:latin typeface="AmmanV3 Sans Light" panose="02000000000000000000" pitchFamily="50" charset="-78"/>
            <a:cs typeface="AmmanV3 Sans Light" panose="02000000000000000000" pitchFamily="50" charset="-78"/>
          </a:endParaRPr>
        </a:p>
      </dgm:t>
    </dgm:pt>
    <dgm:pt modelId="{88E66C78-1E20-4011-B7DA-7A575464D88C}">
      <dgm:prSet custT="1"/>
      <dgm:spPr/>
      <dgm:t>
        <a:bodyPr/>
        <a:lstStyle/>
        <a:p>
          <a:r>
            <a:rPr lang="ar-JO" sz="1600" dirty="0">
              <a:latin typeface="AmmanV3 Sans Light" panose="02000000000000000000" pitchFamily="50" charset="-78"/>
              <a:cs typeface="AmmanV3 Sans Light" panose="02000000000000000000" pitchFamily="50" charset="-78"/>
            </a:rPr>
            <a:t>الرؤيا والرسالة والقيم</a:t>
          </a:r>
          <a:endParaRPr lang="en-US" sz="1600" dirty="0">
            <a:latin typeface="AmmanV3 Sans Light" panose="02000000000000000000" pitchFamily="50" charset="-78"/>
            <a:cs typeface="AmmanV3 Sans Light" panose="02000000000000000000" pitchFamily="50" charset="-78"/>
          </a:endParaRPr>
        </a:p>
      </dgm:t>
    </dgm:pt>
    <dgm:pt modelId="{81686E13-7DCB-4907-906D-8DA29A5F7979}" type="parTrans" cxnId="{3A2B49FA-4CEE-4DE2-8F4C-1B5EB9201D21}">
      <dgm:prSet/>
      <dgm:spPr/>
      <dgm:t>
        <a:bodyPr/>
        <a:lstStyle/>
        <a:p>
          <a:endParaRPr lang="en-US" sz="1600">
            <a:latin typeface="AmmanV3 Sans Light" panose="02000000000000000000" pitchFamily="50" charset="-78"/>
            <a:cs typeface="AmmanV3 Sans Light" panose="02000000000000000000" pitchFamily="50" charset="-78"/>
          </a:endParaRPr>
        </a:p>
      </dgm:t>
    </dgm:pt>
    <dgm:pt modelId="{198A14D5-7A59-46E3-BC19-0269279895BA}" type="sibTrans" cxnId="{3A2B49FA-4CEE-4DE2-8F4C-1B5EB9201D21}">
      <dgm:prSet/>
      <dgm:spPr/>
      <dgm:t>
        <a:bodyPr/>
        <a:lstStyle/>
        <a:p>
          <a:endParaRPr lang="en-US" sz="1600">
            <a:latin typeface="AmmanV3 Sans Light" panose="02000000000000000000" pitchFamily="50" charset="-78"/>
            <a:cs typeface="AmmanV3 Sans Light" panose="02000000000000000000" pitchFamily="50" charset="-78"/>
          </a:endParaRPr>
        </a:p>
      </dgm:t>
    </dgm:pt>
    <dgm:pt modelId="{5A9D0764-04A9-4BDB-A8EA-0D5B3F04ACC4}">
      <dgm:prSet custT="1"/>
      <dgm:spPr/>
      <dgm:t>
        <a:bodyPr/>
        <a:lstStyle/>
        <a:p>
          <a:r>
            <a:rPr lang="ar-JO" sz="1600" dirty="0">
              <a:latin typeface="AmmanV3 Sans Light" panose="02000000000000000000" pitchFamily="50" charset="-78"/>
              <a:cs typeface="AmmanV3 Sans Light" panose="02000000000000000000" pitchFamily="50" charset="-78"/>
            </a:rPr>
            <a:t>الأهداف الإستراتيجية</a:t>
          </a:r>
          <a:endParaRPr lang="en-US" sz="1600" dirty="0">
            <a:latin typeface="AmmanV3 Sans Light" panose="02000000000000000000" pitchFamily="50" charset="-78"/>
            <a:cs typeface="AmmanV3 Sans Light" panose="02000000000000000000" pitchFamily="50" charset="-78"/>
          </a:endParaRPr>
        </a:p>
      </dgm:t>
    </dgm:pt>
    <dgm:pt modelId="{89F32959-18DD-4940-9BF6-58251A0ADBAA}" type="parTrans" cxnId="{EC428571-74CD-435E-9189-D429B01AE1E7}">
      <dgm:prSet/>
      <dgm:spPr/>
      <dgm:t>
        <a:bodyPr/>
        <a:lstStyle/>
        <a:p>
          <a:endParaRPr lang="en-US" sz="1600">
            <a:latin typeface="AmmanV3 Sans Light" panose="02000000000000000000" pitchFamily="50" charset="-78"/>
            <a:cs typeface="AmmanV3 Sans Light" panose="02000000000000000000" pitchFamily="50" charset="-78"/>
          </a:endParaRPr>
        </a:p>
      </dgm:t>
    </dgm:pt>
    <dgm:pt modelId="{37941495-B64F-4687-9473-5BCE004DE70D}" type="sibTrans" cxnId="{EC428571-74CD-435E-9189-D429B01AE1E7}">
      <dgm:prSet/>
      <dgm:spPr/>
      <dgm:t>
        <a:bodyPr/>
        <a:lstStyle/>
        <a:p>
          <a:endParaRPr lang="en-US" sz="1600">
            <a:latin typeface="AmmanV3 Sans Light" panose="02000000000000000000" pitchFamily="50" charset="-78"/>
            <a:cs typeface="AmmanV3 Sans Light" panose="02000000000000000000" pitchFamily="50" charset="-78"/>
          </a:endParaRPr>
        </a:p>
      </dgm:t>
    </dgm:pt>
    <dgm:pt modelId="{7D55E23A-E2BC-4AD4-B77F-12F8C52B30F7}" type="pres">
      <dgm:prSet presAssocID="{CA18176D-2EC5-4BCB-9C88-B3B242439B7E}" presName="Name0" presStyleCnt="0">
        <dgm:presLayoutVars>
          <dgm:dir/>
          <dgm:animLvl val="lvl"/>
          <dgm:resizeHandles val="exact"/>
        </dgm:presLayoutVars>
      </dgm:prSet>
      <dgm:spPr/>
    </dgm:pt>
    <dgm:pt modelId="{60D7C599-E260-45B8-BFFF-49241EAF1E66}" type="pres">
      <dgm:prSet presAssocID="{1D653573-D45F-4733-AF17-A65F3993C51F}" presName="Name8" presStyleCnt="0"/>
      <dgm:spPr/>
    </dgm:pt>
    <dgm:pt modelId="{326202C1-DA34-425A-8561-160E7654CE7E}" type="pres">
      <dgm:prSet presAssocID="{1D653573-D45F-4733-AF17-A65F3993C51F}" presName="level" presStyleLbl="node1" presStyleIdx="0" presStyleCnt="5">
        <dgm:presLayoutVars>
          <dgm:chMax val="1"/>
          <dgm:bulletEnabled val="1"/>
        </dgm:presLayoutVars>
      </dgm:prSet>
      <dgm:spPr/>
    </dgm:pt>
    <dgm:pt modelId="{851B2704-5857-4C62-B4B3-35F1EBA993A9}" type="pres">
      <dgm:prSet presAssocID="{1D653573-D45F-4733-AF17-A65F3993C51F}" presName="levelTx" presStyleLbl="revTx" presStyleIdx="0" presStyleCnt="0">
        <dgm:presLayoutVars>
          <dgm:chMax val="1"/>
          <dgm:bulletEnabled val="1"/>
        </dgm:presLayoutVars>
      </dgm:prSet>
      <dgm:spPr/>
    </dgm:pt>
    <dgm:pt modelId="{EDCFE5A4-28B5-48DF-8977-8C7DD033CBF8}" type="pres">
      <dgm:prSet presAssocID="{33BA0397-122A-4E3D-AE7A-2E99FE8CAFCA}" presName="Name8" presStyleCnt="0"/>
      <dgm:spPr/>
    </dgm:pt>
    <dgm:pt modelId="{6D097518-78A7-499A-A2E7-88F0CBC9B43E}" type="pres">
      <dgm:prSet presAssocID="{33BA0397-122A-4E3D-AE7A-2E99FE8CAFCA}" presName="level" presStyleLbl="node1" presStyleIdx="1" presStyleCnt="5">
        <dgm:presLayoutVars>
          <dgm:chMax val="1"/>
          <dgm:bulletEnabled val="1"/>
        </dgm:presLayoutVars>
      </dgm:prSet>
      <dgm:spPr/>
    </dgm:pt>
    <dgm:pt modelId="{68129E30-B7DF-4C15-95C7-AF4A7900F23A}" type="pres">
      <dgm:prSet presAssocID="{33BA0397-122A-4E3D-AE7A-2E99FE8CAFCA}" presName="levelTx" presStyleLbl="revTx" presStyleIdx="0" presStyleCnt="0">
        <dgm:presLayoutVars>
          <dgm:chMax val="1"/>
          <dgm:bulletEnabled val="1"/>
        </dgm:presLayoutVars>
      </dgm:prSet>
      <dgm:spPr/>
    </dgm:pt>
    <dgm:pt modelId="{1443B9E1-7BA5-4226-A756-C2163FCE7825}" type="pres">
      <dgm:prSet presAssocID="{88E66C78-1E20-4011-B7DA-7A575464D88C}" presName="Name8" presStyleCnt="0"/>
      <dgm:spPr/>
    </dgm:pt>
    <dgm:pt modelId="{8BD994AF-61E6-459E-8CA3-A1CEBBC2C4CA}" type="pres">
      <dgm:prSet presAssocID="{88E66C78-1E20-4011-B7DA-7A575464D88C}" presName="level" presStyleLbl="node1" presStyleIdx="2" presStyleCnt="5">
        <dgm:presLayoutVars>
          <dgm:chMax val="1"/>
          <dgm:bulletEnabled val="1"/>
        </dgm:presLayoutVars>
      </dgm:prSet>
      <dgm:spPr/>
    </dgm:pt>
    <dgm:pt modelId="{0EC08486-900E-400B-8F2C-099ADE631F95}" type="pres">
      <dgm:prSet presAssocID="{88E66C78-1E20-4011-B7DA-7A575464D88C}" presName="levelTx" presStyleLbl="revTx" presStyleIdx="0" presStyleCnt="0">
        <dgm:presLayoutVars>
          <dgm:chMax val="1"/>
          <dgm:bulletEnabled val="1"/>
        </dgm:presLayoutVars>
      </dgm:prSet>
      <dgm:spPr/>
    </dgm:pt>
    <dgm:pt modelId="{5FC3B71E-B502-48BA-AAE3-DCA7CC375CB2}" type="pres">
      <dgm:prSet presAssocID="{C87515C2-07A7-445C-BC91-5D2154C2C0E4}" presName="Name8" presStyleCnt="0"/>
      <dgm:spPr/>
    </dgm:pt>
    <dgm:pt modelId="{01F8CC18-F4A9-4A20-A459-42A33A2A0E5C}" type="pres">
      <dgm:prSet presAssocID="{C87515C2-07A7-445C-BC91-5D2154C2C0E4}" presName="level" presStyleLbl="node1" presStyleIdx="3" presStyleCnt="5">
        <dgm:presLayoutVars>
          <dgm:chMax val="1"/>
          <dgm:bulletEnabled val="1"/>
        </dgm:presLayoutVars>
      </dgm:prSet>
      <dgm:spPr/>
    </dgm:pt>
    <dgm:pt modelId="{CF3AF8F0-8CAA-419D-B4FE-0FA672D87111}" type="pres">
      <dgm:prSet presAssocID="{C87515C2-07A7-445C-BC91-5D2154C2C0E4}" presName="levelTx" presStyleLbl="revTx" presStyleIdx="0" presStyleCnt="0">
        <dgm:presLayoutVars>
          <dgm:chMax val="1"/>
          <dgm:bulletEnabled val="1"/>
        </dgm:presLayoutVars>
      </dgm:prSet>
      <dgm:spPr/>
    </dgm:pt>
    <dgm:pt modelId="{D9043DF4-5C93-4DA3-B976-C0E2D2D2A812}" type="pres">
      <dgm:prSet presAssocID="{5A9D0764-04A9-4BDB-A8EA-0D5B3F04ACC4}" presName="Name8" presStyleCnt="0"/>
      <dgm:spPr/>
    </dgm:pt>
    <dgm:pt modelId="{570811FC-C7D6-40D1-96C8-E2DB296CA012}" type="pres">
      <dgm:prSet presAssocID="{5A9D0764-04A9-4BDB-A8EA-0D5B3F04ACC4}" presName="level" presStyleLbl="node1" presStyleIdx="4" presStyleCnt="5">
        <dgm:presLayoutVars>
          <dgm:chMax val="1"/>
          <dgm:bulletEnabled val="1"/>
        </dgm:presLayoutVars>
      </dgm:prSet>
      <dgm:spPr/>
    </dgm:pt>
    <dgm:pt modelId="{F337B931-1E75-42B8-913E-62B4070D4CCB}" type="pres">
      <dgm:prSet presAssocID="{5A9D0764-04A9-4BDB-A8EA-0D5B3F04ACC4}" presName="levelTx" presStyleLbl="revTx" presStyleIdx="0" presStyleCnt="0">
        <dgm:presLayoutVars>
          <dgm:chMax val="1"/>
          <dgm:bulletEnabled val="1"/>
        </dgm:presLayoutVars>
      </dgm:prSet>
      <dgm:spPr/>
    </dgm:pt>
  </dgm:ptLst>
  <dgm:cxnLst>
    <dgm:cxn modelId="{FAE62A2D-C293-43F0-9380-27F944E5B7EB}" srcId="{CA18176D-2EC5-4BCB-9C88-B3B242439B7E}" destId="{C87515C2-07A7-445C-BC91-5D2154C2C0E4}" srcOrd="3" destOrd="0" parTransId="{0CD4F6F1-409A-4073-8B1E-4FC74C97A29F}" sibTransId="{DEDC0699-D01E-4A45-A8DF-ED0C7609B2A0}"/>
    <dgm:cxn modelId="{854F4360-5104-4306-B2B8-9E16B6572A38}" srcId="{CA18176D-2EC5-4BCB-9C88-B3B242439B7E}" destId="{1D653573-D45F-4733-AF17-A65F3993C51F}" srcOrd="0" destOrd="0" parTransId="{D4380593-EAC1-498B-972B-70BF8517CB01}" sibTransId="{C969EEC0-4A85-469C-9255-00BF53AB9653}"/>
    <dgm:cxn modelId="{EC428571-74CD-435E-9189-D429B01AE1E7}" srcId="{CA18176D-2EC5-4BCB-9C88-B3B242439B7E}" destId="{5A9D0764-04A9-4BDB-A8EA-0D5B3F04ACC4}" srcOrd="4" destOrd="0" parTransId="{89F32959-18DD-4940-9BF6-58251A0ADBAA}" sibTransId="{37941495-B64F-4687-9473-5BCE004DE70D}"/>
    <dgm:cxn modelId="{3CE9CF7C-F045-4C47-8FD6-0A5B6CDEBD1A}" type="presOf" srcId="{88E66C78-1E20-4011-B7DA-7A575464D88C}" destId="{0EC08486-900E-400B-8F2C-099ADE631F95}" srcOrd="1" destOrd="0" presId="urn:microsoft.com/office/officeart/2005/8/layout/pyramid1"/>
    <dgm:cxn modelId="{32276F80-046B-40CB-A351-71562EECC4A9}" type="presOf" srcId="{1D653573-D45F-4733-AF17-A65F3993C51F}" destId="{851B2704-5857-4C62-B4B3-35F1EBA993A9}" srcOrd="1" destOrd="0" presId="urn:microsoft.com/office/officeart/2005/8/layout/pyramid1"/>
    <dgm:cxn modelId="{55EB3685-DECE-48AC-B26D-8418BA8672BF}" type="presOf" srcId="{1D653573-D45F-4733-AF17-A65F3993C51F}" destId="{326202C1-DA34-425A-8561-160E7654CE7E}" srcOrd="0" destOrd="0" presId="urn:microsoft.com/office/officeart/2005/8/layout/pyramid1"/>
    <dgm:cxn modelId="{57939489-0AA1-4B17-8377-95FE46B13963}" type="presOf" srcId="{CA18176D-2EC5-4BCB-9C88-B3B242439B7E}" destId="{7D55E23A-E2BC-4AD4-B77F-12F8C52B30F7}" srcOrd="0" destOrd="0" presId="urn:microsoft.com/office/officeart/2005/8/layout/pyramid1"/>
    <dgm:cxn modelId="{D6CE5899-3D54-447E-97B4-321CFB1F610A}" type="presOf" srcId="{33BA0397-122A-4E3D-AE7A-2E99FE8CAFCA}" destId="{6D097518-78A7-499A-A2E7-88F0CBC9B43E}" srcOrd="0" destOrd="0" presId="urn:microsoft.com/office/officeart/2005/8/layout/pyramid1"/>
    <dgm:cxn modelId="{E62D2A9A-3266-40DB-8496-B8C90639A83B}" type="presOf" srcId="{5A9D0764-04A9-4BDB-A8EA-0D5B3F04ACC4}" destId="{570811FC-C7D6-40D1-96C8-E2DB296CA012}" srcOrd="0" destOrd="0" presId="urn:microsoft.com/office/officeart/2005/8/layout/pyramid1"/>
    <dgm:cxn modelId="{9D3964A8-7859-4CD7-AC5B-88187F2A7F60}" type="presOf" srcId="{C87515C2-07A7-445C-BC91-5D2154C2C0E4}" destId="{CF3AF8F0-8CAA-419D-B4FE-0FA672D87111}" srcOrd="1" destOrd="0" presId="urn:microsoft.com/office/officeart/2005/8/layout/pyramid1"/>
    <dgm:cxn modelId="{785592AD-626D-4EF6-BF9F-D8ED4F375A92}" srcId="{CA18176D-2EC5-4BCB-9C88-B3B242439B7E}" destId="{33BA0397-122A-4E3D-AE7A-2E99FE8CAFCA}" srcOrd="1" destOrd="0" parTransId="{778ACD1A-BACD-4C6A-B048-20C6BA8585E3}" sibTransId="{4FC84B23-AEDC-4407-9DB5-FC468BC540FB}"/>
    <dgm:cxn modelId="{D4C089CF-85A6-4CC4-A775-C77FFF1D0EEA}" type="presOf" srcId="{5A9D0764-04A9-4BDB-A8EA-0D5B3F04ACC4}" destId="{F337B931-1E75-42B8-913E-62B4070D4CCB}" srcOrd="1" destOrd="0" presId="urn:microsoft.com/office/officeart/2005/8/layout/pyramid1"/>
    <dgm:cxn modelId="{EBD328D8-4148-4929-88C4-5A5A0721154F}" type="presOf" srcId="{C87515C2-07A7-445C-BC91-5D2154C2C0E4}" destId="{01F8CC18-F4A9-4A20-A459-42A33A2A0E5C}" srcOrd="0" destOrd="0" presId="urn:microsoft.com/office/officeart/2005/8/layout/pyramid1"/>
    <dgm:cxn modelId="{C90689F9-D721-4DC5-9E71-9477F45A9964}" type="presOf" srcId="{33BA0397-122A-4E3D-AE7A-2E99FE8CAFCA}" destId="{68129E30-B7DF-4C15-95C7-AF4A7900F23A}" srcOrd="1" destOrd="0" presId="urn:microsoft.com/office/officeart/2005/8/layout/pyramid1"/>
    <dgm:cxn modelId="{AB65E5F9-3D29-4EB6-AC7F-8A446D271968}" type="presOf" srcId="{88E66C78-1E20-4011-B7DA-7A575464D88C}" destId="{8BD994AF-61E6-459E-8CA3-A1CEBBC2C4CA}" srcOrd="0" destOrd="0" presId="urn:microsoft.com/office/officeart/2005/8/layout/pyramid1"/>
    <dgm:cxn modelId="{3A2B49FA-4CEE-4DE2-8F4C-1B5EB9201D21}" srcId="{CA18176D-2EC5-4BCB-9C88-B3B242439B7E}" destId="{88E66C78-1E20-4011-B7DA-7A575464D88C}" srcOrd="2" destOrd="0" parTransId="{81686E13-7DCB-4907-906D-8DA29A5F7979}" sibTransId="{198A14D5-7A59-46E3-BC19-0269279895BA}"/>
    <dgm:cxn modelId="{5E1D8D36-F235-45FD-9AE4-B7D7FDD3BF36}" type="presParOf" srcId="{7D55E23A-E2BC-4AD4-B77F-12F8C52B30F7}" destId="{60D7C599-E260-45B8-BFFF-49241EAF1E66}" srcOrd="0" destOrd="0" presId="urn:microsoft.com/office/officeart/2005/8/layout/pyramid1"/>
    <dgm:cxn modelId="{471B60D7-0895-4D49-8E27-B6EB5BD918C3}" type="presParOf" srcId="{60D7C599-E260-45B8-BFFF-49241EAF1E66}" destId="{326202C1-DA34-425A-8561-160E7654CE7E}" srcOrd="0" destOrd="0" presId="urn:microsoft.com/office/officeart/2005/8/layout/pyramid1"/>
    <dgm:cxn modelId="{52E8340D-14C6-4ED5-889A-672E3152F3BC}" type="presParOf" srcId="{60D7C599-E260-45B8-BFFF-49241EAF1E66}" destId="{851B2704-5857-4C62-B4B3-35F1EBA993A9}" srcOrd="1" destOrd="0" presId="urn:microsoft.com/office/officeart/2005/8/layout/pyramid1"/>
    <dgm:cxn modelId="{859F5DF3-0767-4511-BE5E-E60F983F53AC}" type="presParOf" srcId="{7D55E23A-E2BC-4AD4-B77F-12F8C52B30F7}" destId="{EDCFE5A4-28B5-48DF-8977-8C7DD033CBF8}" srcOrd="1" destOrd="0" presId="urn:microsoft.com/office/officeart/2005/8/layout/pyramid1"/>
    <dgm:cxn modelId="{1DF943CF-F2F3-48C4-8082-2188C57C71EC}" type="presParOf" srcId="{EDCFE5A4-28B5-48DF-8977-8C7DD033CBF8}" destId="{6D097518-78A7-499A-A2E7-88F0CBC9B43E}" srcOrd="0" destOrd="0" presId="urn:microsoft.com/office/officeart/2005/8/layout/pyramid1"/>
    <dgm:cxn modelId="{03CFB8E9-BD41-4B05-984E-2F91C731A5FD}" type="presParOf" srcId="{EDCFE5A4-28B5-48DF-8977-8C7DD033CBF8}" destId="{68129E30-B7DF-4C15-95C7-AF4A7900F23A}" srcOrd="1" destOrd="0" presId="urn:microsoft.com/office/officeart/2005/8/layout/pyramid1"/>
    <dgm:cxn modelId="{3DA8060A-1676-473A-A02C-10C9684B4823}" type="presParOf" srcId="{7D55E23A-E2BC-4AD4-B77F-12F8C52B30F7}" destId="{1443B9E1-7BA5-4226-A756-C2163FCE7825}" srcOrd="2" destOrd="0" presId="urn:microsoft.com/office/officeart/2005/8/layout/pyramid1"/>
    <dgm:cxn modelId="{35394C08-25D2-4B3D-87A5-EA5092F70C22}" type="presParOf" srcId="{1443B9E1-7BA5-4226-A756-C2163FCE7825}" destId="{8BD994AF-61E6-459E-8CA3-A1CEBBC2C4CA}" srcOrd="0" destOrd="0" presId="urn:microsoft.com/office/officeart/2005/8/layout/pyramid1"/>
    <dgm:cxn modelId="{E9BB2CE0-01BD-4D28-A1B8-3AFB5909AE8F}" type="presParOf" srcId="{1443B9E1-7BA5-4226-A756-C2163FCE7825}" destId="{0EC08486-900E-400B-8F2C-099ADE631F95}" srcOrd="1" destOrd="0" presId="urn:microsoft.com/office/officeart/2005/8/layout/pyramid1"/>
    <dgm:cxn modelId="{A9C7D91C-BD00-4FE6-B9F9-6B56DCA9BFE4}" type="presParOf" srcId="{7D55E23A-E2BC-4AD4-B77F-12F8C52B30F7}" destId="{5FC3B71E-B502-48BA-AAE3-DCA7CC375CB2}" srcOrd="3" destOrd="0" presId="urn:microsoft.com/office/officeart/2005/8/layout/pyramid1"/>
    <dgm:cxn modelId="{2151FE60-BFC3-4C49-AF15-8F7A8E8A4105}" type="presParOf" srcId="{5FC3B71E-B502-48BA-AAE3-DCA7CC375CB2}" destId="{01F8CC18-F4A9-4A20-A459-42A33A2A0E5C}" srcOrd="0" destOrd="0" presId="urn:microsoft.com/office/officeart/2005/8/layout/pyramid1"/>
    <dgm:cxn modelId="{8D8F9FA4-6BE6-4979-8770-D32B7DF5D4E3}" type="presParOf" srcId="{5FC3B71E-B502-48BA-AAE3-DCA7CC375CB2}" destId="{CF3AF8F0-8CAA-419D-B4FE-0FA672D87111}" srcOrd="1" destOrd="0" presId="urn:microsoft.com/office/officeart/2005/8/layout/pyramid1"/>
    <dgm:cxn modelId="{D97E9439-0EB6-4066-85B7-3EFC2FE95B2E}" type="presParOf" srcId="{7D55E23A-E2BC-4AD4-B77F-12F8C52B30F7}" destId="{D9043DF4-5C93-4DA3-B976-C0E2D2D2A812}" srcOrd="4" destOrd="0" presId="urn:microsoft.com/office/officeart/2005/8/layout/pyramid1"/>
    <dgm:cxn modelId="{90C954B1-E670-4093-A50C-548FBDE2154D}" type="presParOf" srcId="{D9043DF4-5C93-4DA3-B976-C0E2D2D2A812}" destId="{570811FC-C7D6-40D1-96C8-E2DB296CA012}" srcOrd="0" destOrd="0" presId="urn:microsoft.com/office/officeart/2005/8/layout/pyramid1"/>
    <dgm:cxn modelId="{060221A0-B1D0-4D1F-806D-400CFA0D49FA}" type="presParOf" srcId="{D9043DF4-5C93-4DA3-B976-C0E2D2D2A812}" destId="{F337B931-1E75-42B8-913E-62B4070D4CC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B6F06-869F-4FEA-B412-2E4BB841AB0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1C27DEE-511B-4CCE-BFC9-718D2986587E}">
      <dgm:prSet phldrT="[Text]" custT="1"/>
      <dgm:spPr/>
      <dgm:t>
        <a:bodyPr/>
        <a:lstStyle/>
        <a:p>
          <a:pPr algn="r"/>
          <a:r>
            <a:rPr lang="ar-JO" sz="1600" b="1">
              <a:solidFill>
                <a:schemeClr val="tx1"/>
              </a:solidFill>
              <a:cs typeface="AmmanV3 Sans Light" panose="02000000000000000000"/>
            </a:rPr>
            <a:t>تحدي رقم 1 التغير المناخي</a:t>
          </a:r>
          <a:r>
            <a:rPr lang="ar-JO" sz="1600">
              <a:solidFill>
                <a:schemeClr val="tx1"/>
              </a:solidFill>
              <a:cs typeface="AmmanV3 Sans Light" panose="02000000000000000000"/>
            </a:rPr>
            <a:t>: وما نتج عنه من تغير معدلات هطول الأمطار وارتفاع درجات الحرارة والجفاف، والرطوبة، والفيضانات او السيول وصعوبة توقع كمية الموسم المطري، مما يتطلب تعزيز قدرة المدينة على التقليل من آثار التغير المناخي والتكيف معه.</a:t>
          </a:r>
          <a:endParaRPr lang="en-US" sz="1600" dirty="0">
            <a:solidFill>
              <a:schemeClr val="tx1"/>
            </a:solidFill>
            <a:latin typeface="AmmanV3 Sans Light" pitchFamily="50" charset="-78"/>
            <a:cs typeface="AmmanV3 Sans Light" panose="02000000000000000000"/>
          </a:endParaRPr>
        </a:p>
      </dgm:t>
    </dgm:pt>
    <dgm:pt modelId="{F66F56D5-B049-40A6-9F2C-6DE2492EB138}" type="parTrans" cxnId="{7CC39994-084F-4E59-B17E-ADE88B5590CE}">
      <dgm:prSet/>
      <dgm:spPr/>
      <dgm:t>
        <a:bodyPr/>
        <a:lstStyle/>
        <a:p>
          <a:endParaRPr lang="en-US" sz="1600">
            <a:latin typeface="AmmanV3 Sans Light" pitchFamily="50" charset="-78"/>
            <a:cs typeface="AmmanV3 Sans Light" panose="02000000000000000000"/>
          </a:endParaRPr>
        </a:p>
      </dgm:t>
    </dgm:pt>
    <dgm:pt modelId="{BE216ABB-9F36-4A1C-8117-E37CD32C5957}" type="sibTrans" cxnId="{7CC39994-084F-4E59-B17E-ADE88B5590CE}">
      <dgm:prSet/>
      <dgm:spPr/>
      <dgm:t>
        <a:bodyPr/>
        <a:lstStyle/>
        <a:p>
          <a:endParaRPr lang="en-US" sz="1600">
            <a:latin typeface="AmmanV3 Sans Light" pitchFamily="50" charset="-78"/>
            <a:cs typeface="AmmanV3 Sans Light" panose="02000000000000000000"/>
          </a:endParaRPr>
        </a:p>
      </dgm:t>
    </dgm:pt>
    <dgm:pt modelId="{FED3F1F2-6810-4A50-B77D-0F937C097777}">
      <dgm:prSet phldrT="[Text]" custT="1"/>
      <dgm:spPr/>
      <dgm:t>
        <a:bodyPr/>
        <a:lstStyle/>
        <a:p>
          <a:pPr algn="r"/>
          <a:r>
            <a:rPr lang="ar-JO" sz="1600" b="1">
              <a:solidFill>
                <a:schemeClr val="tx1"/>
              </a:solidFill>
              <a:cs typeface="AmmanV3 Sans Light" panose="02000000000000000000"/>
            </a:rPr>
            <a:t>تحدي رقم 2 الأوبئة</a:t>
          </a:r>
          <a:r>
            <a:rPr lang="ar-JO" sz="1600">
              <a:solidFill>
                <a:schemeClr val="tx1"/>
              </a:solidFill>
              <a:cs typeface="AmmanV3 Sans Light" panose="02000000000000000000"/>
            </a:rPr>
            <a:t>: مثل جائحة كورونا وما نتج عنها من آثار اقتصادية واجتماعية وبيئية، حيث تم فرض مجموعة من القيود على الأنشطة الاقتصادية وحركة النقل البري والبحري والجوي، وإغلاق المؤسسات الصناعية والتجارية </a:t>
          </a:r>
          <a:endParaRPr lang="en-US" sz="1600" dirty="0">
            <a:solidFill>
              <a:schemeClr val="tx1"/>
            </a:solidFill>
            <a:latin typeface="AmmanV3 Sans Light" pitchFamily="50" charset="-78"/>
            <a:cs typeface="AmmanV3 Sans Light" panose="02000000000000000000"/>
          </a:endParaRPr>
        </a:p>
      </dgm:t>
    </dgm:pt>
    <dgm:pt modelId="{391ED4A5-97CB-4645-9076-AF92182711D6}" type="parTrans" cxnId="{87E38425-DFB3-4DFF-A6D6-6B87BFEF9166}">
      <dgm:prSet/>
      <dgm:spPr/>
      <dgm:t>
        <a:bodyPr/>
        <a:lstStyle/>
        <a:p>
          <a:endParaRPr lang="en-US" sz="1600">
            <a:latin typeface="AmmanV3 Sans Light" pitchFamily="50" charset="-78"/>
            <a:cs typeface="AmmanV3 Sans Light" panose="02000000000000000000"/>
          </a:endParaRPr>
        </a:p>
      </dgm:t>
    </dgm:pt>
    <dgm:pt modelId="{A4D28AF5-1735-4DFA-8BBF-D1ED893CB880}" type="sibTrans" cxnId="{87E38425-DFB3-4DFF-A6D6-6B87BFEF9166}">
      <dgm:prSet/>
      <dgm:spPr/>
      <dgm:t>
        <a:bodyPr/>
        <a:lstStyle/>
        <a:p>
          <a:endParaRPr lang="en-US" sz="1600">
            <a:latin typeface="AmmanV3 Sans Light" pitchFamily="50" charset="-78"/>
            <a:cs typeface="AmmanV3 Sans Light" panose="02000000000000000000"/>
          </a:endParaRPr>
        </a:p>
      </dgm:t>
    </dgm:pt>
    <dgm:pt modelId="{1F30ADB8-4D11-4011-A49E-AE6F549E024D}">
      <dgm:prSet phldrT="[Text]" custT="1"/>
      <dgm:spPr/>
      <dgm:t>
        <a:bodyPr/>
        <a:lstStyle/>
        <a:p>
          <a:pPr algn="r"/>
          <a:r>
            <a:rPr lang="ar-JO" sz="1600" b="1">
              <a:solidFill>
                <a:schemeClr val="tx1"/>
              </a:solidFill>
              <a:cs typeface="AmmanV3 Sans Light" panose="02000000000000000000"/>
            </a:rPr>
            <a:t>تحدي رقم 3 نقص الموارد الطبيعية: </a:t>
          </a:r>
          <a:r>
            <a:rPr lang="ar-JO" sz="1600">
              <a:solidFill>
                <a:schemeClr val="tx1"/>
              </a:solidFill>
              <a:cs typeface="AmmanV3 Sans Light" panose="02000000000000000000"/>
            </a:rPr>
            <a:t>حيث تعتمد الدولة بشكل رئيسي على مصادر الطاقة المستوردة من الدول المجاورة مثل النفط والغاز الطبيعي</a:t>
          </a:r>
          <a:endParaRPr lang="en-US" sz="1600" dirty="0">
            <a:solidFill>
              <a:schemeClr val="tx1"/>
            </a:solidFill>
            <a:latin typeface="AmmanV3 Sans Light" pitchFamily="50" charset="-78"/>
            <a:cs typeface="AmmanV3 Sans Light" panose="02000000000000000000"/>
          </a:endParaRPr>
        </a:p>
      </dgm:t>
    </dgm:pt>
    <dgm:pt modelId="{6789EF08-6848-4BC4-A588-B6BB0C68C1B7}" type="parTrans" cxnId="{161823E1-CAD3-4C18-A016-732E488334B9}">
      <dgm:prSet/>
      <dgm:spPr/>
      <dgm:t>
        <a:bodyPr/>
        <a:lstStyle/>
        <a:p>
          <a:endParaRPr lang="en-US" sz="1600">
            <a:latin typeface="AmmanV3 Sans Light" pitchFamily="50" charset="-78"/>
            <a:cs typeface="AmmanV3 Sans Light" panose="02000000000000000000"/>
          </a:endParaRPr>
        </a:p>
      </dgm:t>
    </dgm:pt>
    <dgm:pt modelId="{B879E8FB-47B9-40E9-B3A6-8B93FAF58DD9}" type="sibTrans" cxnId="{161823E1-CAD3-4C18-A016-732E488334B9}">
      <dgm:prSet/>
      <dgm:spPr/>
      <dgm:t>
        <a:bodyPr/>
        <a:lstStyle/>
        <a:p>
          <a:endParaRPr lang="en-US" sz="1600">
            <a:latin typeface="AmmanV3 Sans Light" pitchFamily="50" charset="-78"/>
            <a:cs typeface="AmmanV3 Sans Light" panose="02000000000000000000"/>
          </a:endParaRPr>
        </a:p>
      </dgm:t>
    </dgm:pt>
    <dgm:pt modelId="{445052EE-8689-4C3E-A62F-3492F1566B2C}">
      <dgm:prSet custT="1"/>
      <dgm:spPr/>
      <dgm:t>
        <a:bodyPr/>
        <a:lstStyle/>
        <a:p>
          <a:pPr algn="r"/>
          <a:r>
            <a:rPr lang="ar-JO" sz="1600" b="1" dirty="0">
              <a:solidFill>
                <a:schemeClr val="tx1"/>
              </a:solidFill>
              <a:cs typeface="AmmanV3 Sans Light" panose="02000000000000000000"/>
            </a:rPr>
            <a:t>تحدي رقم </a:t>
          </a:r>
          <a:r>
            <a:rPr lang="ar-SA" sz="1600" b="1" dirty="0">
              <a:solidFill>
                <a:schemeClr val="tx1"/>
              </a:solidFill>
              <a:cs typeface="AmmanV3 Sans Light" panose="02000000000000000000"/>
            </a:rPr>
            <a:t>4</a:t>
          </a:r>
          <a:r>
            <a:rPr lang="ar-JO" sz="1600" b="1" dirty="0">
              <a:solidFill>
                <a:schemeClr val="tx1"/>
              </a:solidFill>
              <a:cs typeface="AmmanV3 Sans Light" panose="02000000000000000000"/>
            </a:rPr>
            <a:t> الاضطرابات وعدم الاستقرار السياسي في الدول المجاورة</a:t>
          </a:r>
          <a:r>
            <a:rPr lang="ar-JO" sz="1600" dirty="0">
              <a:solidFill>
                <a:schemeClr val="tx1"/>
              </a:solidFill>
              <a:cs typeface="AmmanV3 Sans Light" panose="02000000000000000000"/>
            </a:rPr>
            <a:t>: وما ينتج عنه من لجوء قسري مما ادى الى ضرورة التوسع في التنظيم والضغط على الخدمات الأساسية.</a:t>
          </a:r>
          <a:endParaRPr lang="en-US" sz="1600" dirty="0">
            <a:solidFill>
              <a:schemeClr val="tx1"/>
            </a:solidFill>
            <a:latin typeface="AmmanV3 Sans Light" pitchFamily="50" charset="-78"/>
            <a:cs typeface="AmmanV3 Sans Light" panose="02000000000000000000"/>
          </a:endParaRPr>
        </a:p>
      </dgm:t>
    </dgm:pt>
    <dgm:pt modelId="{E8EDE0A6-CF4B-47BD-A695-24A3F46C9253}" type="parTrans" cxnId="{58AC35D1-8517-499D-B154-6A5E4106CB40}">
      <dgm:prSet/>
      <dgm:spPr/>
      <dgm:t>
        <a:bodyPr/>
        <a:lstStyle/>
        <a:p>
          <a:endParaRPr lang="en-US" sz="1600">
            <a:latin typeface="AmmanV3 Sans Light" pitchFamily="50" charset="-78"/>
            <a:cs typeface="AmmanV3 Sans Light" panose="02000000000000000000"/>
          </a:endParaRPr>
        </a:p>
      </dgm:t>
    </dgm:pt>
    <dgm:pt modelId="{B61DE7B8-67BC-4026-ACCF-7789B538137F}" type="sibTrans" cxnId="{58AC35D1-8517-499D-B154-6A5E4106CB40}">
      <dgm:prSet/>
      <dgm:spPr/>
      <dgm:t>
        <a:bodyPr/>
        <a:lstStyle/>
        <a:p>
          <a:endParaRPr lang="en-US" sz="1600">
            <a:latin typeface="AmmanV3 Sans Light" pitchFamily="50" charset="-78"/>
            <a:cs typeface="AmmanV3 Sans Light" panose="02000000000000000000"/>
          </a:endParaRPr>
        </a:p>
      </dgm:t>
    </dgm:pt>
    <dgm:pt modelId="{1818A6A7-ACFF-446B-B899-8E4E4899DE00}">
      <dgm:prSet custT="1"/>
      <dgm:spPr/>
      <dgm:t>
        <a:bodyPr/>
        <a:lstStyle/>
        <a:p>
          <a:pPr algn="r"/>
          <a:r>
            <a:rPr lang="ar-JO" sz="1600" b="1" dirty="0">
              <a:solidFill>
                <a:schemeClr val="tx1"/>
              </a:solidFill>
              <a:cs typeface="AmmanV3 Sans Light" panose="02000000000000000000"/>
            </a:rPr>
            <a:t>تحدي رقم 7 ّ زيادة عدد سكان مدينة عمان: </a:t>
          </a:r>
          <a:r>
            <a:rPr lang="ar-SA" sz="1600" b="1" dirty="0">
              <a:solidFill>
                <a:schemeClr val="tx1"/>
              </a:solidFill>
              <a:cs typeface="AmmanV3 Sans Light" panose="02000000000000000000"/>
            </a:rPr>
            <a:t> </a:t>
          </a:r>
          <a:r>
            <a:rPr lang="ar-JO" sz="1600" dirty="0">
              <a:solidFill>
                <a:schemeClr val="tx1"/>
              </a:solidFill>
              <a:cs typeface="AmmanV3 Sans Light" panose="02000000000000000000"/>
            </a:rPr>
            <a:t>حوالي 4.5 ً مليون نسمه مما يتطلب التوسع في التنظيم والخدمات، ينشئ عن ذلك تحديا يتمثل في الحاجة الى تلبية الطلب المتزايد على الخدمات وسرعة الاستجابة في التخطيط الصحيح لتوسعات المدينة والمناطق الحضرية والقيام بدور أكبر في توفير خدمات بلدية عالية الجودة مثل النظافة والنقل الجماعي ومختلف اعمال البنية التحتية.</a:t>
          </a:r>
          <a:endParaRPr lang="en-US" sz="1600" dirty="0">
            <a:solidFill>
              <a:schemeClr val="tx1"/>
            </a:solidFill>
            <a:latin typeface="AmmanV3 Sans Light" pitchFamily="50" charset="-78"/>
            <a:cs typeface="AmmanV3 Sans Light" panose="02000000000000000000"/>
          </a:endParaRPr>
        </a:p>
      </dgm:t>
    </dgm:pt>
    <dgm:pt modelId="{1A1D475D-20E5-4A3A-8597-8F71D9E789EE}" type="parTrans" cxnId="{19B8EC2A-EB1A-466A-9A65-191B42F54926}">
      <dgm:prSet/>
      <dgm:spPr/>
      <dgm:t>
        <a:bodyPr/>
        <a:lstStyle/>
        <a:p>
          <a:endParaRPr lang="en-US" sz="1600">
            <a:latin typeface="AmmanV3 Sans Light" pitchFamily="50" charset="-78"/>
            <a:cs typeface="AmmanV3 Sans Light" panose="02000000000000000000"/>
          </a:endParaRPr>
        </a:p>
      </dgm:t>
    </dgm:pt>
    <dgm:pt modelId="{FC2700D3-FEDA-4C4C-85E0-EE21DE9613C7}" type="sibTrans" cxnId="{19B8EC2A-EB1A-466A-9A65-191B42F54926}">
      <dgm:prSet/>
      <dgm:spPr/>
      <dgm:t>
        <a:bodyPr/>
        <a:lstStyle/>
        <a:p>
          <a:endParaRPr lang="en-US" sz="1600">
            <a:latin typeface="AmmanV3 Sans Light" pitchFamily="50" charset="-78"/>
            <a:cs typeface="AmmanV3 Sans Light" panose="02000000000000000000"/>
          </a:endParaRPr>
        </a:p>
      </dgm:t>
    </dgm:pt>
    <dgm:pt modelId="{5EB96002-73DD-467C-BD49-4FCE0F5DE201}">
      <dgm:prSet custT="1"/>
      <dgm:spPr/>
      <dgm:t>
        <a:bodyPr/>
        <a:lstStyle/>
        <a:p>
          <a:pPr algn="r"/>
          <a:r>
            <a:rPr lang="ar-JO" sz="1600" b="1">
              <a:solidFill>
                <a:schemeClr val="tx1"/>
              </a:solidFill>
              <a:cs typeface="AmmanV3 Sans Light" panose="02000000000000000000"/>
            </a:rPr>
            <a:t>تحدي رقم 9 ّ عدم كفاية نظام النقل والتنقل في مدينة عمان</a:t>
          </a:r>
          <a:r>
            <a:rPr lang="ar-JO" sz="1600">
              <a:solidFill>
                <a:schemeClr val="tx1"/>
              </a:solidFill>
              <a:cs typeface="AmmanV3 Sans Light" panose="02000000000000000000"/>
            </a:rPr>
            <a:t>: والذي يمثل تحديا اجتماعيا واقتصاديا وبيئيا رئيسيا. ان الازدياد المضطرد العداد السكان بالإضافة الى عدم جاذبية وسائل النقل العام أدى الى اعتماد الناس على ملكية السيارات الخاصة مما تسبب بازدحامات مرورية مزمنة وارتفاع الطلب على مواقف السيارات.</a:t>
          </a:r>
          <a:endParaRPr lang="en-US" sz="1600" dirty="0">
            <a:solidFill>
              <a:schemeClr val="tx1"/>
            </a:solidFill>
            <a:latin typeface="AmmanV3 Sans Light" pitchFamily="50" charset="-78"/>
            <a:cs typeface="AmmanV3 Sans Light" panose="02000000000000000000"/>
          </a:endParaRPr>
        </a:p>
      </dgm:t>
    </dgm:pt>
    <dgm:pt modelId="{BC87009F-6D4F-4773-A7AF-F53A6B3941BF}" type="parTrans" cxnId="{6EED80B6-1AF6-4F2C-B48E-E131118B2EDE}">
      <dgm:prSet/>
      <dgm:spPr/>
      <dgm:t>
        <a:bodyPr/>
        <a:lstStyle/>
        <a:p>
          <a:endParaRPr lang="en-US" sz="1600">
            <a:cs typeface="AmmanV3 Sans Light" panose="02000000000000000000"/>
          </a:endParaRPr>
        </a:p>
      </dgm:t>
    </dgm:pt>
    <dgm:pt modelId="{D00738E7-8E91-4402-A51F-8DED72DE7DFF}" type="sibTrans" cxnId="{6EED80B6-1AF6-4F2C-B48E-E131118B2EDE}">
      <dgm:prSet/>
      <dgm:spPr/>
      <dgm:t>
        <a:bodyPr/>
        <a:lstStyle/>
        <a:p>
          <a:endParaRPr lang="en-US" sz="1600">
            <a:cs typeface="AmmanV3 Sans Light" panose="02000000000000000000"/>
          </a:endParaRPr>
        </a:p>
      </dgm:t>
    </dgm:pt>
    <dgm:pt modelId="{53D6CB79-91F5-46EE-9479-C69C571412EB}">
      <dgm:prSet custT="1"/>
      <dgm:spPr/>
      <dgm:t>
        <a:bodyPr/>
        <a:lstStyle/>
        <a:p>
          <a:pPr algn="r"/>
          <a:r>
            <a:rPr lang="ar-JO" sz="1600" b="1">
              <a:solidFill>
                <a:schemeClr val="tx1"/>
              </a:solidFill>
              <a:latin typeface="AmmanV3 Sans Light" pitchFamily="50" charset="-78"/>
              <a:cs typeface="AmmanV3 Sans Light" panose="02000000000000000000"/>
            </a:rPr>
            <a:t>تحدي رقم 10 قلة المساحات المتاحة للزراعة وانتشار الزحف العمراني:</a:t>
          </a:r>
        </a:p>
        <a:p>
          <a:pPr algn="r"/>
          <a:r>
            <a:rPr lang="ar-JO" sz="1600">
              <a:solidFill>
                <a:schemeClr val="tx1"/>
              </a:solidFill>
              <a:latin typeface="AmmanV3 Sans Light" pitchFamily="50" charset="-78"/>
              <a:cs typeface="AmmanV3 Sans Light" panose="02000000000000000000"/>
            </a:rPr>
            <a:t>على حساب االراضي الزراعية. أدت الزيادة يف التوسع العمراني والكثافة السكانية، إلى تقلص المساحات المفتوحة </a:t>
          </a:r>
          <a:endParaRPr lang="en-US" sz="1600" dirty="0">
            <a:solidFill>
              <a:schemeClr val="tx1"/>
            </a:solidFill>
            <a:latin typeface="AmmanV3 Sans Light" pitchFamily="50" charset="-78"/>
            <a:cs typeface="AmmanV3 Sans Light" panose="02000000000000000000"/>
          </a:endParaRPr>
        </a:p>
      </dgm:t>
    </dgm:pt>
    <dgm:pt modelId="{942739D8-3BDF-4CBF-B893-1D0970D8B41B}" type="parTrans" cxnId="{73E76D4D-AD1A-45E8-AF1A-033D70D6988A}">
      <dgm:prSet/>
      <dgm:spPr/>
      <dgm:t>
        <a:bodyPr/>
        <a:lstStyle/>
        <a:p>
          <a:endParaRPr lang="en-US" sz="1600">
            <a:cs typeface="AmmanV3 Sans Light" panose="02000000000000000000"/>
          </a:endParaRPr>
        </a:p>
      </dgm:t>
    </dgm:pt>
    <dgm:pt modelId="{E67F453F-4703-4F6B-9E2C-4DD374047948}" type="sibTrans" cxnId="{73E76D4D-AD1A-45E8-AF1A-033D70D6988A}">
      <dgm:prSet/>
      <dgm:spPr/>
      <dgm:t>
        <a:bodyPr/>
        <a:lstStyle/>
        <a:p>
          <a:endParaRPr lang="en-US" sz="1600">
            <a:cs typeface="AmmanV3 Sans Light" panose="02000000000000000000"/>
          </a:endParaRPr>
        </a:p>
      </dgm:t>
    </dgm:pt>
    <dgm:pt modelId="{FCFDC928-C644-4039-BA7A-9660EA2A5E07}" type="pres">
      <dgm:prSet presAssocID="{414B6F06-869F-4FEA-B412-2E4BB841AB02}" presName="linear" presStyleCnt="0">
        <dgm:presLayoutVars>
          <dgm:animLvl val="lvl"/>
          <dgm:resizeHandles val="exact"/>
        </dgm:presLayoutVars>
      </dgm:prSet>
      <dgm:spPr/>
    </dgm:pt>
    <dgm:pt modelId="{A6B9562B-19D6-420E-9889-CA280A1D7713}" type="pres">
      <dgm:prSet presAssocID="{B1C27DEE-511B-4CCE-BFC9-718D2986587E}" presName="parentText" presStyleLbl="node1" presStyleIdx="0" presStyleCnt="7">
        <dgm:presLayoutVars>
          <dgm:chMax val="0"/>
          <dgm:bulletEnabled val="1"/>
        </dgm:presLayoutVars>
      </dgm:prSet>
      <dgm:spPr/>
    </dgm:pt>
    <dgm:pt modelId="{322B3602-DDA7-4AA6-8B7C-438A70E00641}" type="pres">
      <dgm:prSet presAssocID="{BE216ABB-9F36-4A1C-8117-E37CD32C5957}" presName="spacer" presStyleCnt="0"/>
      <dgm:spPr/>
    </dgm:pt>
    <dgm:pt modelId="{F370D342-859A-47AD-9EBE-DE7977CD2A95}" type="pres">
      <dgm:prSet presAssocID="{FED3F1F2-6810-4A50-B77D-0F937C097777}" presName="parentText" presStyleLbl="node1" presStyleIdx="1" presStyleCnt="7">
        <dgm:presLayoutVars>
          <dgm:chMax val="0"/>
          <dgm:bulletEnabled val="1"/>
        </dgm:presLayoutVars>
      </dgm:prSet>
      <dgm:spPr/>
    </dgm:pt>
    <dgm:pt modelId="{560B437C-F614-4CEA-ACD8-BF0BDC05FD56}" type="pres">
      <dgm:prSet presAssocID="{A4D28AF5-1735-4DFA-8BBF-D1ED893CB880}" presName="spacer" presStyleCnt="0"/>
      <dgm:spPr/>
    </dgm:pt>
    <dgm:pt modelId="{99AD4373-D24A-440D-8369-06638AB6E2FE}" type="pres">
      <dgm:prSet presAssocID="{1F30ADB8-4D11-4011-A49E-AE6F549E024D}" presName="parentText" presStyleLbl="node1" presStyleIdx="2" presStyleCnt="7">
        <dgm:presLayoutVars>
          <dgm:chMax val="0"/>
          <dgm:bulletEnabled val="1"/>
        </dgm:presLayoutVars>
      </dgm:prSet>
      <dgm:spPr/>
    </dgm:pt>
    <dgm:pt modelId="{BCDA3335-9099-49F0-B6BE-9C45866C8A96}" type="pres">
      <dgm:prSet presAssocID="{B879E8FB-47B9-40E9-B3A6-8B93FAF58DD9}" presName="spacer" presStyleCnt="0"/>
      <dgm:spPr/>
    </dgm:pt>
    <dgm:pt modelId="{462FA3BC-6C45-4BA7-B45F-D89A081679E0}" type="pres">
      <dgm:prSet presAssocID="{445052EE-8689-4C3E-A62F-3492F1566B2C}" presName="parentText" presStyleLbl="node1" presStyleIdx="3" presStyleCnt="7">
        <dgm:presLayoutVars>
          <dgm:chMax val="0"/>
          <dgm:bulletEnabled val="1"/>
        </dgm:presLayoutVars>
      </dgm:prSet>
      <dgm:spPr/>
    </dgm:pt>
    <dgm:pt modelId="{3BC67014-0C41-4FE6-957F-0A8E566C37F1}" type="pres">
      <dgm:prSet presAssocID="{B61DE7B8-67BC-4026-ACCF-7789B538137F}" presName="spacer" presStyleCnt="0"/>
      <dgm:spPr/>
    </dgm:pt>
    <dgm:pt modelId="{6D6585B6-51EF-4723-8F33-35F946805675}" type="pres">
      <dgm:prSet presAssocID="{1818A6A7-ACFF-446B-B899-8E4E4899DE00}" presName="parentText" presStyleLbl="node1" presStyleIdx="4" presStyleCnt="7">
        <dgm:presLayoutVars>
          <dgm:chMax val="0"/>
          <dgm:bulletEnabled val="1"/>
        </dgm:presLayoutVars>
      </dgm:prSet>
      <dgm:spPr/>
    </dgm:pt>
    <dgm:pt modelId="{09346449-9646-4131-9F3D-F3ABB6231106}" type="pres">
      <dgm:prSet presAssocID="{FC2700D3-FEDA-4C4C-85E0-EE21DE9613C7}" presName="spacer" presStyleCnt="0"/>
      <dgm:spPr/>
    </dgm:pt>
    <dgm:pt modelId="{F60C076B-3A87-41B3-A6BF-B30D57F3CF4A}" type="pres">
      <dgm:prSet presAssocID="{5EB96002-73DD-467C-BD49-4FCE0F5DE201}" presName="parentText" presStyleLbl="node1" presStyleIdx="5" presStyleCnt="7">
        <dgm:presLayoutVars>
          <dgm:chMax val="0"/>
          <dgm:bulletEnabled val="1"/>
        </dgm:presLayoutVars>
      </dgm:prSet>
      <dgm:spPr/>
    </dgm:pt>
    <dgm:pt modelId="{9B440E55-FC43-422C-8B1F-F5D5421981F2}" type="pres">
      <dgm:prSet presAssocID="{D00738E7-8E91-4402-A51F-8DED72DE7DFF}" presName="spacer" presStyleCnt="0"/>
      <dgm:spPr/>
    </dgm:pt>
    <dgm:pt modelId="{07B1C633-B220-41AF-A497-73ADB75851C8}" type="pres">
      <dgm:prSet presAssocID="{53D6CB79-91F5-46EE-9479-C69C571412EB}" presName="parentText" presStyleLbl="node1" presStyleIdx="6" presStyleCnt="7">
        <dgm:presLayoutVars>
          <dgm:chMax val="0"/>
          <dgm:bulletEnabled val="1"/>
        </dgm:presLayoutVars>
      </dgm:prSet>
      <dgm:spPr/>
    </dgm:pt>
  </dgm:ptLst>
  <dgm:cxnLst>
    <dgm:cxn modelId="{5FCE4324-5D0A-4F58-96FB-C66C62ADFBFB}" type="presOf" srcId="{1818A6A7-ACFF-446B-B899-8E4E4899DE00}" destId="{6D6585B6-51EF-4723-8F33-35F946805675}" srcOrd="0" destOrd="0" presId="urn:microsoft.com/office/officeart/2005/8/layout/vList2"/>
    <dgm:cxn modelId="{87E38425-DFB3-4DFF-A6D6-6B87BFEF9166}" srcId="{414B6F06-869F-4FEA-B412-2E4BB841AB02}" destId="{FED3F1F2-6810-4A50-B77D-0F937C097777}" srcOrd="1" destOrd="0" parTransId="{391ED4A5-97CB-4645-9076-AF92182711D6}" sibTransId="{A4D28AF5-1735-4DFA-8BBF-D1ED893CB880}"/>
    <dgm:cxn modelId="{19B8EC2A-EB1A-466A-9A65-191B42F54926}" srcId="{414B6F06-869F-4FEA-B412-2E4BB841AB02}" destId="{1818A6A7-ACFF-446B-B899-8E4E4899DE00}" srcOrd="4" destOrd="0" parTransId="{1A1D475D-20E5-4A3A-8597-8F71D9E789EE}" sibTransId="{FC2700D3-FEDA-4C4C-85E0-EE21DE9613C7}"/>
    <dgm:cxn modelId="{60ECDA69-6FDC-4168-ACA5-DCAFB797A113}" type="presOf" srcId="{1F30ADB8-4D11-4011-A49E-AE6F549E024D}" destId="{99AD4373-D24A-440D-8369-06638AB6E2FE}" srcOrd="0" destOrd="0" presId="urn:microsoft.com/office/officeart/2005/8/layout/vList2"/>
    <dgm:cxn modelId="{3094616D-821D-466D-8CA5-F73C8CEE1548}" type="presOf" srcId="{B1C27DEE-511B-4CCE-BFC9-718D2986587E}" destId="{A6B9562B-19D6-420E-9889-CA280A1D7713}" srcOrd="0" destOrd="0" presId="urn:microsoft.com/office/officeart/2005/8/layout/vList2"/>
    <dgm:cxn modelId="{73E76D4D-AD1A-45E8-AF1A-033D70D6988A}" srcId="{414B6F06-869F-4FEA-B412-2E4BB841AB02}" destId="{53D6CB79-91F5-46EE-9479-C69C571412EB}" srcOrd="6" destOrd="0" parTransId="{942739D8-3BDF-4CBF-B893-1D0970D8B41B}" sibTransId="{E67F453F-4703-4F6B-9E2C-4DD374047948}"/>
    <dgm:cxn modelId="{11BF6358-CF5A-48CB-8819-54BFDF37A265}" type="presOf" srcId="{414B6F06-869F-4FEA-B412-2E4BB841AB02}" destId="{FCFDC928-C644-4039-BA7A-9660EA2A5E07}" srcOrd="0" destOrd="0" presId="urn:microsoft.com/office/officeart/2005/8/layout/vList2"/>
    <dgm:cxn modelId="{DB8A3082-C280-4F61-ACD3-ECDCF140BA01}" type="presOf" srcId="{53D6CB79-91F5-46EE-9479-C69C571412EB}" destId="{07B1C633-B220-41AF-A497-73ADB75851C8}" srcOrd="0" destOrd="0" presId="urn:microsoft.com/office/officeart/2005/8/layout/vList2"/>
    <dgm:cxn modelId="{B587798A-F9BA-4822-9F67-8EA60E71F88F}" type="presOf" srcId="{5EB96002-73DD-467C-BD49-4FCE0F5DE201}" destId="{F60C076B-3A87-41B3-A6BF-B30D57F3CF4A}" srcOrd="0" destOrd="0" presId="urn:microsoft.com/office/officeart/2005/8/layout/vList2"/>
    <dgm:cxn modelId="{7CC39994-084F-4E59-B17E-ADE88B5590CE}" srcId="{414B6F06-869F-4FEA-B412-2E4BB841AB02}" destId="{B1C27DEE-511B-4CCE-BFC9-718D2986587E}" srcOrd="0" destOrd="0" parTransId="{F66F56D5-B049-40A6-9F2C-6DE2492EB138}" sibTransId="{BE216ABB-9F36-4A1C-8117-E37CD32C5957}"/>
    <dgm:cxn modelId="{CB427F98-8386-4DB8-AFC9-3C6C269A4C21}" type="presOf" srcId="{FED3F1F2-6810-4A50-B77D-0F937C097777}" destId="{F370D342-859A-47AD-9EBE-DE7977CD2A95}" srcOrd="0" destOrd="0" presId="urn:microsoft.com/office/officeart/2005/8/layout/vList2"/>
    <dgm:cxn modelId="{6EED80B6-1AF6-4F2C-B48E-E131118B2EDE}" srcId="{414B6F06-869F-4FEA-B412-2E4BB841AB02}" destId="{5EB96002-73DD-467C-BD49-4FCE0F5DE201}" srcOrd="5" destOrd="0" parTransId="{BC87009F-6D4F-4773-A7AF-F53A6B3941BF}" sibTransId="{D00738E7-8E91-4402-A51F-8DED72DE7DFF}"/>
    <dgm:cxn modelId="{58AC35D1-8517-499D-B154-6A5E4106CB40}" srcId="{414B6F06-869F-4FEA-B412-2E4BB841AB02}" destId="{445052EE-8689-4C3E-A62F-3492F1566B2C}" srcOrd="3" destOrd="0" parTransId="{E8EDE0A6-CF4B-47BD-A695-24A3F46C9253}" sibTransId="{B61DE7B8-67BC-4026-ACCF-7789B538137F}"/>
    <dgm:cxn modelId="{161823E1-CAD3-4C18-A016-732E488334B9}" srcId="{414B6F06-869F-4FEA-B412-2E4BB841AB02}" destId="{1F30ADB8-4D11-4011-A49E-AE6F549E024D}" srcOrd="2" destOrd="0" parTransId="{6789EF08-6848-4BC4-A588-B6BB0C68C1B7}" sibTransId="{B879E8FB-47B9-40E9-B3A6-8B93FAF58DD9}"/>
    <dgm:cxn modelId="{F7CA91E7-9FC8-438C-8796-F4291FD4D2F4}" type="presOf" srcId="{445052EE-8689-4C3E-A62F-3492F1566B2C}" destId="{462FA3BC-6C45-4BA7-B45F-D89A081679E0}" srcOrd="0" destOrd="0" presId="urn:microsoft.com/office/officeart/2005/8/layout/vList2"/>
    <dgm:cxn modelId="{5F0A9A55-AC9D-41D1-A5CB-BDC096BD95F1}" type="presParOf" srcId="{FCFDC928-C644-4039-BA7A-9660EA2A5E07}" destId="{A6B9562B-19D6-420E-9889-CA280A1D7713}" srcOrd="0" destOrd="0" presId="urn:microsoft.com/office/officeart/2005/8/layout/vList2"/>
    <dgm:cxn modelId="{4B222670-08B8-407D-81A8-C520863442C2}" type="presParOf" srcId="{FCFDC928-C644-4039-BA7A-9660EA2A5E07}" destId="{322B3602-DDA7-4AA6-8B7C-438A70E00641}" srcOrd="1" destOrd="0" presId="urn:microsoft.com/office/officeart/2005/8/layout/vList2"/>
    <dgm:cxn modelId="{D4A1DC99-8773-4C26-BBA6-3795657A62F6}" type="presParOf" srcId="{FCFDC928-C644-4039-BA7A-9660EA2A5E07}" destId="{F370D342-859A-47AD-9EBE-DE7977CD2A95}" srcOrd="2" destOrd="0" presId="urn:microsoft.com/office/officeart/2005/8/layout/vList2"/>
    <dgm:cxn modelId="{61BFF08D-B381-4749-A915-8BDC4A0559A0}" type="presParOf" srcId="{FCFDC928-C644-4039-BA7A-9660EA2A5E07}" destId="{560B437C-F614-4CEA-ACD8-BF0BDC05FD56}" srcOrd="3" destOrd="0" presId="urn:microsoft.com/office/officeart/2005/8/layout/vList2"/>
    <dgm:cxn modelId="{94A5184A-84A9-48BD-891D-4361E87B61CF}" type="presParOf" srcId="{FCFDC928-C644-4039-BA7A-9660EA2A5E07}" destId="{99AD4373-D24A-440D-8369-06638AB6E2FE}" srcOrd="4" destOrd="0" presId="urn:microsoft.com/office/officeart/2005/8/layout/vList2"/>
    <dgm:cxn modelId="{C32E4E4E-B946-4E8B-8E20-0D6746696072}" type="presParOf" srcId="{FCFDC928-C644-4039-BA7A-9660EA2A5E07}" destId="{BCDA3335-9099-49F0-B6BE-9C45866C8A96}" srcOrd="5" destOrd="0" presId="urn:microsoft.com/office/officeart/2005/8/layout/vList2"/>
    <dgm:cxn modelId="{4F3E577B-56A2-4728-B5F1-C995BF2C7F95}" type="presParOf" srcId="{FCFDC928-C644-4039-BA7A-9660EA2A5E07}" destId="{462FA3BC-6C45-4BA7-B45F-D89A081679E0}" srcOrd="6" destOrd="0" presId="urn:microsoft.com/office/officeart/2005/8/layout/vList2"/>
    <dgm:cxn modelId="{5B583818-4F37-4623-99C5-C280D2715674}" type="presParOf" srcId="{FCFDC928-C644-4039-BA7A-9660EA2A5E07}" destId="{3BC67014-0C41-4FE6-957F-0A8E566C37F1}" srcOrd="7" destOrd="0" presId="urn:microsoft.com/office/officeart/2005/8/layout/vList2"/>
    <dgm:cxn modelId="{9FDB82D7-3DBF-4C22-ACE8-CB50657756CC}" type="presParOf" srcId="{FCFDC928-C644-4039-BA7A-9660EA2A5E07}" destId="{6D6585B6-51EF-4723-8F33-35F946805675}" srcOrd="8" destOrd="0" presId="urn:microsoft.com/office/officeart/2005/8/layout/vList2"/>
    <dgm:cxn modelId="{A9129F64-5BF0-4151-8E76-F28D4DBB42F7}" type="presParOf" srcId="{FCFDC928-C644-4039-BA7A-9660EA2A5E07}" destId="{09346449-9646-4131-9F3D-F3ABB6231106}" srcOrd="9" destOrd="0" presId="urn:microsoft.com/office/officeart/2005/8/layout/vList2"/>
    <dgm:cxn modelId="{F373CCAD-6F41-4971-9DB8-0ADD45C0A13D}" type="presParOf" srcId="{FCFDC928-C644-4039-BA7A-9660EA2A5E07}" destId="{F60C076B-3A87-41B3-A6BF-B30D57F3CF4A}" srcOrd="10" destOrd="0" presId="urn:microsoft.com/office/officeart/2005/8/layout/vList2"/>
    <dgm:cxn modelId="{FD24FF6B-CBFE-44A2-A38B-C7C6F5745276}" type="presParOf" srcId="{FCFDC928-C644-4039-BA7A-9660EA2A5E07}" destId="{9B440E55-FC43-422C-8B1F-F5D5421981F2}" srcOrd="11" destOrd="0" presId="urn:microsoft.com/office/officeart/2005/8/layout/vList2"/>
    <dgm:cxn modelId="{E45E7A04-9F04-4B0C-971D-7E6FEC37A4AC}" type="presParOf" srcId="{FCFDC928-C644-4039-BA7A-9660EA2A5E07}" destId="{07B1C633-B220-41AF-A497-73ADB75851C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9657CF-A47E-47C5-AFB1-A5FEDB77EBD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E3A259E-AB61-4C97-938D-A66DC2AF20B0}">
      <dgm:prSet phldrT="[Text]" custT="1"/>
      <dgm:spPr/>
      <dgm:t>
        <a:bodyPr/>
        <a:lstStyle/>
        <a:p>
          <a:r>
            <a:rPr lang="ar-JO" sz="1800" dirty="0">
              <a:latin typeface="AmmanV3 Sans Light" panose="02000000000000000000" pitchFamily="50" charset="-78"/>
              <a:cs typeface="AmmanV3 Sans Light" panose="02000000000000000000" pitchFamily="50" charset="-78"/>
            </a:rPr>
            <a:t>مدينة شاملة ذات ثقافات متعددة</a:t>
          </a:r>
          <a:endParaRPr lang="en-US" sz="1800" dirty="0">
            <a:latin typeface="AmmanV3 Sans Light" panose="02000000000000000000" pitchFamily="50" charset="-78"/>
            <a:cs typeface="AmmanV3 Sans Light" panose="02000000000000000000" pitchFamily="50" charset="-78"/>
          </a:endParaRPr>
        </a:p>
      </dgm:t>
    </dgm:pt>
    <dgm:pt modelId="{4BE2E3C6-C949-462B-8CFD-019FCA13F5F4}" type="parTrans" cxnId="{BDA74B38-6F77-4921-964E-D88E86001315}">
      <dgm:prSet/>
      <dgm:spPr/>
      <dgm:t>
        <a:bodyPr/>
        <a:lstStyle/>
        <a:p>
          <a:endParaRPr lang="en-US" sz="1800">
            <a:latin typeface="AmmanV3 Sans Light" panose="02000000000000000000" pitchFamily="50" charset="-78"/>
            <a:cs typeface="AmmanV3 Sans Light" panose="02000000000000000000" pitchFamily="50" charset="-78"/>
          </a:endParaRPr>
        </a:p>
      </dgm:t>
    </dgm:pt>
    <dgm:pt modelId="{D38BFDB9-FA79-4EAD-B51C-B77D18A2EB5E}" type="sibTrans" cxnId="{BDA74B38-6F77-4921-964E-D88E86001315}">
      <dgm:prSet/>
      <dgm:spPr/>
      <dgm:t>
        <a:bodyPr/>
        <a:lstStyle/>
        <a:p>
          <a:endParaRPr lang="en-US" sz="1800">
            <a:latin typeface="AmmanV3 Sans Light" panose="02000000000000000000" pitchFamily="50" charset="-78"/>
            <a:cs typeface="AmmanV3 Sans Light" panose="02000000000000000000" pitchFamily="50" charset="-78"/>
          </a:endParaRPr>
        </a:p>
      </dgm:t>
    </dgm:pt>
    <dgm:pt modelId="{FFACDF5B-3C1A-4024-9CBF-39BBC7287A42}">
      <dgm:prSet phldrT="[Text]" custT="1"/>
      <dgm:spPr/>
      <dgm:t>
        <a:bodyPr/>
        <a:lstStyle/>
        <a:p>
          <a:r>
            <a:rPr lang="ar-JO" sz="1800" dirty="0">
              <a:latin typeface="AmmanV3 Sans Light" panose="02000000000000000000" pitchFamily="50" charset="-78"/>
              <a:cs typeface="AmmanV3 Sans Light" panose="02000000000000000000" pitchFamily="50" charset="-78"/>
            </a:rPr>
            <a:t>مدينة فعالة</a:t>
          </a:r>
          <a:endParaRPr lang="en-US" sz="1800" dirty="0">
            <a:latin typeface="AmmanV3 Sans Light" panose="02000000000000000000" pitchFamily="50" charset="-78"/>
            <a:cs typeface="AmmanV3 Sans Light" panose="02000000000000000000" pitchFamily="50" charset="-78"/>
          </a:endParaRPr>
        </a:p>
      </dgm:t>
    </dgm:pt>
    <dgm:pt modelId="{B32E52B9-7B63-48AD-8007-DB8646F0A5C0}" type="parTrans" cxnId="{7633DC81-B851-4D10-AC3B-2177B078B766}">
      <dgm:prSet/>
      <dgm:spPr/>
      <dgm:t>
        <a:bodyPr/>
        <a:lstStyle/>
        <a:p>
          <a:endParaRPr lang="en-US" sz="1800">
            <a:latin typeface="AmmanV3 Sans Light" panose="02000000000000000000" pitchFamily="50" charset="-78"/>
            <a:cs typeface="AmmanV3 Sans Light" panose="02000000000000000000" pitchFamily="50" charset="-78"/>
          </a:endParaRPr>
        </a:p>
      </dgm:t>
    </dgm:pt>
    <dgm:pt modelId="{30358C3F-631C-4F79-95AD-0866243D8E30}" type="sibTrans" cxnId="{7633DC81-B851-4D10-AC3B-2177B078B766}">
      <dgm:prSet/>
      <dgm:spPr/>
      <dgm:t>
        <a:bodyPr/>
        <a:lstStyle/>
        <a:p>
          <a:endParaRPr lang="en-US" sz="1800">
            <a:latin typeface="AmmanV3 Sans Light" panose="02000000000000000000" pitchFamily="50" charset="-78"/>
            <a:cs typeface="AmmanV3 Sans Light" panose="02000000000000000000" pitchFamily="50" charset="-78"/>
          </a:endParaRPr>
        </a:p>
      </dgm:t>
    </dgm:pt>
    <dgm:pt modelId="{76855506-B80E-4FC3-9E2A-329987309999}">
      <dgm:prSet phldrT="[Text]" custT="1"/>
      <dgm:spPr/>
      <dgm:t>
        <a:bodyPr/>
        <a:lstStyle/>
        <a:p>
          <a:r>
            <a:rPr lang="ar-JO" sz="1800" dirty="0">
              <a:latin typeface="AmmanV3 Sans Light" panose="02000000000000000000" pitchFamily="50" charset="-78"/>
              <a:cs typeface="AmmanV3 Sans Light" panose="02000000000000000000" pitchFamily="50" charset="-78"/>
            </a:rPr>
            <a:t>مدينة يقصدها الزوار والمستثمرين</a:t>
          </a:r>
          <a:endParaRPr lang="en-US" sz="1800" dirty="0">
            <a:latin typeface="AmmanV3 Sans Light" panose="02000000000000000000" pitchFamily="50" charset="-78"/>
            <a:cs typeface="AmmanV3 Sans Light" panose="02000000000000000000" pitchFamily="50" charset="-78"/>
          </a:endParaRPr>
        </a:p>
      </dgm:t>
    </dgm:pt>
    <dgm:pt modelId="{28513192-DBBB-48A4-99D5-C005FCE40EB5}" type="parTrans" cxnId="{E7013B9B-C91F-42AF-B7D0-DF16580BF5D3}">
      <dgm:prSet/>
      <dgm:spPr/>
      <dgm:t>
        <a:bodyPr/>
        <a:lstStyle/>
        <a:p>
          <a:endParaRPr lang="en-US" sz="1800">
            <a:latin typeface="AmmanV3 Sans Light" panose="02000000000000000000" pitchFamily="50" charset="-78"/>
            <a:cs typeface="AmmanV3 Sans Light" panose="02000000000000000000" pitchFamily="50" charset="-78"/>
          </a:endParaRPr>
        </a:p>
      </dgm:t>
    </dgm:pt>
    <dgm:pt modelId="{B2080739-29E1-4DA3-8A73-0ED6AC3FBD89}" type="sibTrans" cxnId="{E7013B9B-C91F-42AF-B7D0-DF16580BF5D3}">
      <dgm:prSet/>
      <dgm:spPr/>
      <dgm:t>
        <a:bodyPr/>
        <a:lstStyle/>
        <a:p>
          <a:endParaRPr lang="en-US" sz="1800">
            <a:latin typeface="AmmanV3 Sans Light" panose="02000000000000000000" pitchFamily="50" charset="-78"/>
            <a:cs typeface="AmmanV3 Sans Light" panose="02000000000000000000" pitchFamily="50" charset="-78"/>
          </a:endParaRPr>
        </a:p>
      </dgm:t>
    </dgm:pt>
    <dgm:pt modelId="{020819F0-FD34-4AE4-83FA-F0AB346733FA}">
      <dgm:prSet phldrT="[Text]" custT="1"/>
      <dgm:spPr/>
      <dgm:t>
        <a:bodyPr/>
        <a:lstStyle/>
        <a:p>
          <a:r>
            <a:rPr lang="ar-JO" sz="1800" dirty="0">
              <a:latin typeface="AmmanV3 Sans Light" panose="02000000000000000000" pitchFamily="50" charset="-78"/>
              <a:cs typeface="AmmanV3 Sans Light" panose="02000000000000000000" pitchFamily="50" charset="-78"/>
            </a:rPr>
            <a:t>مدينة تشرك المواطن في حاكميتها</a:t>
          </a:r>
          <a:endParaRPr lang="en-US" sz="1800" dirty="0">
            <a:latin typeface="AmmanV3 Sans Light" panose="02000000000000000000" pitchFamily="50" charset="-78"/>
            <a:cs typeface="AmmanV3 Sans Light" panose="02000000000000000000" pitchFamily="50" charset="-78"/>
          </a:endParaRPr>
        </a:p>
      </dgm:t>
    </dgm:pt>
    <dgm:pt modelId="{60019142-E2DA-475D-AA90-29FFB1325C46}" type="parTrans" cxnId="{37A1CF0F-33AC-4EBB-9A57-09443A9D65FE}">
      <dgm:prSet/>
      <dgm:spPr/>
      <dgm:t>
        <a:bodyPr/>
        <a:lstStyle/>
        <a:p>
          <a:endParaRPr lang="en-US" sz="1800">
            <a:latin typeface="AmmanV3 Sans Light" panose="02000000000000000000" pitchFamily="50" charset="-78"/>
            <a:cs typeface="AmmanV3 Sans Light" panose="02000000000000000000" pitchFamily="50" charset="-78"/>
          </a:endParaRPr>
        </a:p>
      </dgm:t>
    </dgm:pt>
    <dgm:pt modelId="{C904CD28-06A5-4FA1-BE26-53B6306D9664}" type="sibTrans" cxnId="{37A1CF0F-33AC-4EBB-9A57-09443A9D65FE}">
      <dgm:prSet/>
      <dgm:spPr/>
      <dgm:t>
        <a:bodyPr/>
        <a:lstStyle/>
        <a:p>
          <a:endParaRPr lang="en-US" sz="1800">
            <a:latin typeface="AmmanV3 Sans Light" panose="02000000000000000000" pitchFamily="50" charset="-78"/>
            <a:cs typeface="AmmanV3 Sans Light" panose="02000000000000000000" pitchFamily="50" charset="-78"/>
          </a:endParaRPr>
        </a:p>
      </dgm:t>
    </dgm:pt>
    <dgm:pt modelId="{C98EEEF3-42BC-4352-89C8-AC7F88F8342F}">
      <dgm:prSet phldrT="[Text]" custT="1"/>
      <dgm:spPr/>
      <dgm:t>
        <a:bodyPr/>
        <a:lstStyle/>
        <a:p>
          <a:r>
            <a:rPr lang="ar-JO" sz="1800" dirty="0">
              <a:latin typeface="AmmanV3 Sans Light" panose="02000000000000000000" pitchFamily="50" charset="-78"/>
              <a:cs typeface="AmmanV3 Sans Light" panose="02000000000000000000" pitchFamily="50" charset="-78"/>
            </a:rPr>
            <a:t>مدينة  الفنون والموروث الحضاري</a:t>
          </a:r>
          <a:endParaRPr lang="en-US" sz="1800" dirty="0">
            <a:latin typeface="AmmanV3 Sans Light" panose="02000000000000000000" pitchFamily="50" charset="-78"/>
            <a:cs typeface="AmmanV3 Sans Light" panose="02000000000000000000" pitchFamily="50" charset="-78"/>
          </a:endParaRPr>
        </a:p>
      </dgm:t>
    </dgm:pt>
    <dgm:pt modelId="{FDF624E1-6B2D-420C-98A3-6F161524106D}" type="parTrans" cxnId="{F3A8FAB9-C308-4669-90B9-97BAC18B7CA5}">
      <dgm:prSet/>
      <dgm:spPr/>
      <dgm:t>
        <a:bodyPr/>
        <a:lstStyle/>
        <a:p>
          <a:endParaRPr lang="en-US" sz="1800">
            <a:latin typeface="AmmanV3 Sans Light" panose="02000000000000000000" pitchFamily="50" charset="-78"/>
            <a:cs typeface="AmmanV3 Sans Light" panose="02000000000000000000" pitchFamily="50" charset="-78"/>
          </a:endParaRPr>
        </a:p>
      </dgm:t>
    </dgm:pt>
    <dgm:pt modelId="{44FE859A-2151-4B7C-AEC9-8431633034E6}" type="sibTrans" cxnId="{F3A8FAB9-C308-4669-90B9-97BAC18B7CA5}">
      <dgm:prSet/>
      <dgm:spPr/>
      <dgm:t>
        <a:bodyPr/>
        <a:lstStyle/>
        <a:p>
          <a:endParaRPr lang="en-US" sz="1800">
            <a:latin typeface="AmmanV3 Sans Light" panose="02000000000000000000" pitchFamily="50" charset="-78"/>
            <a:cs typeface="AmmanV3 Sans Light" panose="02000000000000000000" pitchFamily="50" charset="-78"/>
          </a:endParaRPr>
        </a:p>
      </dgm:t>
    </dgm:pt>
    <dgm:pt modelId="{9BCC4EE3-5AE6-448F-9241-52FADD02A825}">
      <dgm:prSet phldrT="[Text]" custT="1"/>
      <dgm:spPr/>
      <dgm:t>
        <a:bodyPr/>
        <a:lstStyle/>
        <a:p>
          <a:r>
            <a:rPr lang="ar-JO" sz="1800" dirty="0">
              <a:latin typeface="AmmanV3 Sans Light" panose="02000000000000000000" pitchFamily="50" charset="-78"/>
              <a:cs typeface="AmmanV3 Sans Light" panose="02000000000000000000" pitchFamily="50" charset="-78"/>
            </a:rPr>
            <a:t>مدينة صديقة للمشاه</a:t>
          </a:r>
          <a:endParaRPr lang="en-US" sz="1800" dirty="0">
            <a:latin typeface="AmmanV3 Sans Light" panose="02000000000000000000" pitchFamily="50" charset="-78"/>
            <a:cs typeface="AmmanV3 Sans Light" panose="02000000000000000000" pitchFamily="50" charset="-78"/>
          </a:endParaRPr>
        </a:p>
      </dgm:t>
    </dgm:pt>
    <dgm:pt modelId="{64E1FDD7-B025-4BC2-9C98-FDB3DDDCEAAE}" type="parTrans" cxnId="{B470E7B4-5303-49D7-AC12-351021A646BE}">
      <dgm:prSet/>
      <dgm:spPr/>
      <dgm:t>
        <a:bodyPr/>
        <a:lstStyle/>
        <a:p>
          <a:endParaRPr lang="en-US" sz="1800">
            <a:latin typeface="AmmanV3 Sans Light" panose="02000000000000000000" pitchFamily="50" charset="-78"/>
            <a:cs typeface="AmmanV3 Sans Light" panose="02000000000000000000" pitchFamily="50" charset="-78"/>
          </a:endParaRPr>
        </a:p>
      </dgm:t>
    </dgm:pt>
    <dgm:pt modelId="{FFA6D5CC-9473-4FE3-AE91-65F2D58AC2F8}" type="sibTrans" cxnId="{B470E7B4-5303-49D7-AC12-351021A646BE}">
      <dgm:prSet/>
      <dgm:spPr/>
      <dgm:t>
        <a:bodyPr/>
        <a:lstStyle/>
        <a:p>
          <a:endParaRPr lang="en-US" sz="1800">
            <a:latin typeface="AmmanV3 Sans Light" panose="02000000000000000000" pitchFamily="50" charset="-78"/>
            <a:cs typeface="AmmanV3 Sans Light" panose="02000000000000000000" pitchFamily="50" charset="-78"/>
          </a:endParaRPr>
        </a:p>
      </dgm:t>
    </dgm:pt>
    <dgm:pt modelId="{95FE537C-4CDD-4A6C-B468-D0816EB9BFF8}">
      <dgm:prSet phldrT="[Text]" custT="1"/>
      <dgm:spPr/>
      <dgm:t>
        <a:bodyPr/>
        <a:lstStyle/>
        <a:p>
          <a:r>
            <a:rPr lang="ar-JO" sz="1800" dirty="0">
              <a:latin typeface="AmmanV3 Sans Light" panose="02000000000000000000" pitchFamily="50" charset="-78"/>
              <a:cs typeface="AmmanV3 Sans Light" panose="02000000000000000000" pitchFamily="50" charset="-78"/>
            </a:rPr>
            <a:t>مدينة خضراء ومستدامة</a:t>
          </a:r>
          <a:endParaRPr lang="en-US" sz="1800" dirty="0">
            <a:latin typeface="AmmanV3 Sans Light" panose="02000000000000000000" pitchFamily="50" charset="-78"/>
            <a:cs typeface="AmmanV3 Sans Light" panose="02000000000000000000" pitchFamily="50" charset="-78"/>
          </a:endParaRPr>
        </a:p>
      </dgm:t>
    </dgm:pt>
    <dgm:pt modelId="{83D76B41-D154-4E3B-B0B2-48E27E5A7D2C}" type="parTrans" cxnId="{BB528F3F-356E-4D4E-B3AF-57CEDFBAE1E8}">
      <dgm:prSet/>
      <dgm:spPr/>
      <dgm:t>
        <a:bodyPr/>
        <a:lstStyle/>
        <a:p>
          <a:endParaRPr lang="en-US" sz="1800">
            <a:latin typeface="AmmanV3 Sans Light" panose="02000000000000000000" pitchFamily="50" charset="-78"/>
            <a:cs typeface="AmmanV3 Sans Light" panose="02000000000000000000" pitchFamily="50" charset="-78"/>
          </a:endParaRPr>
        </a:p>
      </dgm:t>
    </dgm:pt>
    <dgm:pt modelId="{4C4D6089-A8A8-4B56-8211-A775B568EC42}" type="sibTrans" cxnId="{BB528F3F-356E-4D4E-B3AF-57CEDFBAE1E8}">
      <dgm:prSet/>
      <dgm:spPr/>
      <dgm:t>
        <a:bodyPr/>
        <a:lstStyle/>
        <a:p>
          <a:endParaRPr lang="en-US" sz="1800">
            <a:latin typeface="AmmanV3 Sans Light" panose="02000000000000000000" pitchFamily="50" charset="-78"/>
            <a:cs typeface="AmmanV3 Sans Light" panose="02000000000000000000" pitchFamily="50" charset="-78"/>
          </a:endParaRPr>
        </a:p>
      </dgm:t>
    </dgm:pt>
    <dgm:pt modelId="{801BFA30-9968-4666-8E9E-3F6D134B2F23}" type="pres">
      <dgm:prSet presAssocID="{619657CF-A47E-47C5-AFB1-A5FEDB77EBD7}" presName="diagram" presStyleCnt="0">
        <dgm:presLayoutVars>
          <dgm:dir/>
          <dgm:resizeHandles val="exact"/>
        </dgm:presLayoutVars>
      </dgm:prSet>
      <dgm:spPr/>
    </dgm:pt>
    <dgm:pt modelId="{75D62764-2A66-479A-8039-B51ECCC09218}" type="pres">
      <dgm:prSet presAssocID="{CE3A259E-AB61-4C97-938D-A66DC2AF20B0}" presName="node" presStyleLbl="node1" presStyleIdx="0" presStyleCnt="7">
        <dgm:presLayoutVars>
          <dgm:bulletEnabled val="1"/>
        </dgm:presLayoutVars>
      </dgm:prSet>
      <dgm:spPr/>
    </dgm:pt>
    <dgm:pt modelId="{1C2A3D36-2721-4814-9D4C-D49C8DAEB191}" type="pres">
      <dgm:prSet presAssocID="{D38BFDB9-FA79-4EAD-B51C-B77D18A2EB5E}" presName="sibTrans" presStyleCnt="0"/>
      <dgm:spPr/>
    </dgm:pt>
    <dgm:pt modelId="{FD2DCB67-22E8-48D7-B873-8A9B3C951D37}" type="pres">
      <dgm:prSet presAssocID="{FFACDF5B-3C1A-4024-9CBF-39BBC7287A42}" presName="node" presStyleLbl="node1" presStyleIdx="1" presStyleCnt="7">
        <dgm:presLayoutVars>
          <dgm:bulletEnabled val="1"/>
        </dgm:presLayoutVars>
      </dgm:prSet>
      <dgm:spPr/>
    </dgm:pt>
    <dgm:pt modelId="{B2692AB4-1BE6-4E41-ACB5-677B00ADDCCF}" type="pres">
      <dgm:prSet presAssocID="{30358C3F-631C-4F79-95AD-0866243D8E30}" presName="sibTrans" presStyleCnt="0"/>
      <dgm:spPr/>
    </dgm:pt>
    <dgm:pt modelId="{697C676A-1B4A-4643-87F5-ED728FCBB8A1}" type="pres">
      <dgm:prSet presAssocID="{76855506-B80E-4FC3-9E2A-329987309999}" presName="node" presStyleLbl="node1" presStyleIdx="2" presStyleCnt="7">
        <dgm:presLayoutVars>
          <dgm:bulletEnabled val="1"/>
        </dgm:presLayoutVars>
      </dgm:prSet>
      <dgm:spPr/>
    </dgm:pt>
    <dgm:pt modelId="{F9AB509C-4BDE-431C-AB21-CDC4355CD776}" type="pres">
      <dgm:prSet presAssocID="{B2080739-29E1-4DA3-8A73-0ED6AC3FBD89}" presName="sibTrans" presStyleCnt="0"/>
      <dgm:spPr/>
    </dgm:pt>
    <dgm:pt modelId="{BD536D89-0C35-4F25-A540-D13EEF5F7321}" type="pres">
      <dgm:prSet presAssocID="{020819F0-FD34-4AE4-83FA-F0AB346733FA}" presName="node" presStyleLbl="node1" presStyleIdx="3" presStyleCnt="7">
        <dgm:presLayoutVars>
          <dgm:bulletEnabled val="1"/>
        </dgm:presLayoutVars>
      </dgm:prSet>
      <dgm:spPr/>
    </dgm:pt>
    <dgm:pt modelId="{6EBF5765-24DE-4257-ADBA-B4DBC438BB12}" type="pres">
      <dgm:prSet presAssocID="{C904CD28-06A5-4FA1-BE26-53B6306D9664}" presName="sibTrans" presStyleCnt="0"/>
      <dgm:spPr/>
    </dgm:pt>
    <dgm:pt modelId="{A6959DB1-B4D7-49C6-86C1-F8DD4CCCF328}" type="pres">
      <dgm:prSet presAssocID="{C98EEEF3-42BC-4352-89C8-AC7F88F8342F}" presName="node" presStyleLbl="node1" presStyleIdx="4" presStyleCnt="7">
        <dgm:presLayoutVars>
          <dgm:bulletEnabled val="1"/>
        </dgm:presLayoutVars>
      </dgm:prSet>
      <dgm:spPr/>
    </dgm:pt>
    <dgm:pt modelId="{6A3EDA1E-003A-439D-BE01-22F9B099C604}" type="pres">
      <dgm:prSet presAssocID="{44FE859A-2151-4B7C-AEC9-8431633034E6}" presName="sibTrans" presStyleCnt="0"/>
      <dgm:spPr/>
    </dgm:pt>
    <dgm:pt modelId="{F3CB2256-8554-4A55-862B-383EE5B6FBC8}" type="pres">
      <dgm:prSet presAssocID="{95FE537C-4CDD-4A6C-B468-D0816EB9BFF8}" presName="node" presStyleLbl="node1" presStyleIdx="5" presStyleCnt="7">
        <dgm:presLayoutVars>
          <dgm:bulletEnabled val="1"/>
        </dgm:presLayoutVars>
      </dgm:prSet>
      <dgm:spPr/>
    </dgm:pt>
    <dgm:pt modelId="{52C17CCA-3454-40FF-BA78-9FBDE827F9AD}" type="pres">
      <dgm:prSet presAssocID="{4C4D6089-A8A8-4B56-8211-A775B568EC42}" presName="sibTrans" presStyleCnt="0"/>
      <dgm:spPr/>
    </dgm:pt>
    <dgm:pt modelId="{3CBA8B45-BE0D-4E0A-8C25-F5F3C9E3D575}" type="pres">
      <dgm:prSet presAssocID="{9BCC4EE3-5AE6-448F-9241-52FADD02A825}" presName="node" presStyleLbl="node1" presStyleIdx="6" presStyleCnt="7">
        <dgm:presLayoutVars>
          <dgm:bulletEnabled val="1"/>
        </dgm:presLayoutVars>
      </dgm:prSet>
      <dgm:spPr/>
    </dgm:pt>
  </dgm:ptLst>
  <dgm:cxnLst>
    <dgm:cxn modelId="{37A1CF0F-33AC-4EBB-9A57-09443A9D65FE}" srcId="{619657CF-A47E-47C5-AFB1-A5FEDB77EBD7}" destId="{020819F0-FD34-4AE4-83FA-F0AB346733FA}" srcOrd="3" destOrd="0" parTransId="{60019142-E2DA-475D-AA90-29FFB1325C46}" sibTransId="{C904CD28-06A5-4FA1-BE26-53B6306D9664}"/>
    <dgm:cxn modelId="{2F70E234-B7BF-40F3-BFB9-F4FF0816C34B}" type="presOf" srcId="{CE3A259E-AB61-4C97-938D-A66DC2AF20B0}" destId="{75D62764-2A66-479A-8039-B51ECCC09218}" srcOrd="0" destOrd="0" presId="urn:microsoft.com/office/officeart/2005/8/layout/default"/>
    <dgm:cxn modelId="{BDA74B38-6F77-4921-964E-D88E86001315}" srcId="{619657CF-A47E-47C5-AFB1-A5FEDB77EBD7}" destId="{CE3A259E-AB61-4C97-938D-A66DC2AF20B0}" srcOrd="0" destOrd="0" parTransId="{4BE2E3C6-C949-462B-8CFD-019FCA13F5F4}" sibTransId="{D38BFDB9-FA79-4EAD-B51C-B77D18A2EB5E}"/>
    <dgm:cxn modelId="{BB528F3F-356E-4D4E-B3AF-57CEDFBAE1E8}" srcId="{619657CF-A47E-47C5-AFB1-A5FEDB77EBD7}" destId="{95FE537C-4CDD-4A6C-B468-D0816EB9BFF8}" srcOrd="5" destOrd="0" parTransId="{83D76B41-D154-4E3B-B0B2-48E27E5A7D2C}" sibTransId="{4C4D6089-A8A8-4B56-8211-A775B568EC42}"/>
    <dgm:cxn modelId="{B4178365-EE8F-439C-BBD2-7D4AD00C086B}" type="presOf" srcId="{9BCC4EE3-5AE6-448F-9241-52FADD02A825}" destId="{3CBA8B45-BE0D-4E0A-8C25-F5F3C9E3D575}" srcOrd="0" destOrd="0" presId="urn:microsoft.com/office/officeart/2005/8/layout/default"/>
    <dgm:cxn modelId="{CBA21D7B-9EFE-4F57-A62C-BDA65602D65F}" type="presOf" srcId="{619657CF-A47E-47C5-AFB1-A5FEDB77EBD7}" destId="{801BFA30-9968-4666-8E9E-3F6D134B2F23}" srcOrd="0" destOrd="0" presId="urn:microsoft.com/office/officeart/2005/8/layout/default"/>
    <dgm:cxn modelId="{B030BB80-969E-4918-A30A-B0CEBDF98E10}" type="presOf" srcId="{020819F0-FD34-4AE4-83FA-F0AB346733FA}" destId="{BD536D89-0C35-4F25-A540-D13EEF5F7321}" srcOrd="0" destOrd="0" presId="urn:microsoft.com/office/officeart/2005/8/layout/default"/>
    <dgm:cxn modelId="{7633DC81-B851-4D10-AC3B-2177B078B766}" srcId="{619657CF-A47E-47C5-AFB1-A5FEDB77EBD7}" destId="{FFACDF5B-3C1A-4024-9CBF-39BBC7287A42}" srcOrd="1" destOrd="0" parTransId="{B32E52B9-7B63-48AD-8007-DB8646F0A5C0}" sibTransId="{30358C3F-631C-4F79-95AD-0866243D8E30}"/>
    <dgm:cxn modelId="{41C2DE88-AFB0-4303-B636-8E5A2B7C7B7D}" type="presOf" srcId="{76855506-B80E-4FC3-9E2A-329987309999}" destId="{697C676A-1B4A-4643-87F5-ED728FCBB8A1}" srcOrd="0" destOrd="0" presId="urn:microsoft.com/office/officeart/2005/8/layout/default"/>
    <dgm:cxn modelId="{46EEFA8E-B44B-46DE-ADBF-10DCC7726E51}" type="presOf" srcId="{95FE537C-4CDD-4A6C-B468-D0816EB9BFF8}" destId="{F3CB2256-8554-4A55-862B-383EE5B6FBC8}" srcOrd="0" destOrd="0" presId="urn:microsoft.com/office/officeart/2005/8/layout/default"/>
    <dgm:cxn modelId="{E7013B9B-C91F-42AF-B7D0-DF16580BF5D3}" srcId="{619657CF-A47E-47C5-AFB1-A5FEDB77EBD7}" destId="{76855506-B80E-4FC3-9E2A-329987309999}" srcOrd="2" destOrd="0" parTransId="{28513192-DBBB-48A4-99D5-C005FCE40EB5}" sibTransId="{B2080739-29E1-4DA3-8A73-0ED6AC3FBD89}"/>
    <dgm:cxn modelId="{64B329A7-A551-4471-A42D-2D246FC3DEFF}" type="presOf" srcId="{C98EEEF3-42BC-4352-89C8-AC7F88F8342F}" destId="{A6959DB1-B4D7-49C6-86C1-F8DD4CCCF328}" srcOrd="0" destOrd="0" presId="urn:microsoft.com/office/officeart/2005/8/layout/default"/>
    <dgm:cxn modelId="{B470E7B4-5303-49D7-AC12-351021A646BE}" srcId="{619657CF-A47E-47C5-AFB1-A5FEDB77EBD7}" destId="{9BCC4EE3-5AE6-448F-9241-52FADD02A825}" srcOrd="6" destOrd="0" parTransId="{64E1FDD7-B025-4BC2-9C98-FDB3DDDCEAAE}" sibTransId="{FFA6D5CC-9473-4FE3-AE91-65F2D58AC2F8}"/>
    <dgm:cxn modelId="{F3A8FAB9-C308-4669-90B9-97BAC18B7CA5}" srcId="{619657CF-A47E-47C5-AFB1-A5FEDB77EBD7}" destId="{C98EEEF3-42BC-4352-89C8-AC7F88F8342F}" srcOrd="4" destOrd="0" parTransId="{FDF624E1-6B2D-420C-98A3-6F161524106D}" sibTransId="{44FE859A-2151-4B7C-AEC9-8431633034E6}"/>
    <dgm:cxn modelId="{16A91FDD-EDDC-456C-9440-AB81BDC62AC8}" type="presOf" srcId="{FFACDF5B-3C1A-4024-9CBF-39BBC7287A42}" destId="{FD2DCB67-22E8-48D7-B873-8A9B3C951D37}" srcOrd="0" destOrd="0" presId="urn:microsoft.com/office/officeart/2005/8/layout/default"/>
    <dgm:cxn modelId="{C9500F81-1BC3-48FA-9541-541924E3963F}" type="presParOf" srcId="{801BFA30-9968-4666-8E9E-3F6D134B2F23}" destId="{75D62764-2A66-479A-8039-B51ECCC09218}" srcOrd="0" destOrd="0" presId="urn:microsoft.com/office/officeart/2005/8/layout/default"/>
    <dgm:cxn modelId="{EDDB805D-3254-4B39-B839-B55507DC5C5A}" type="presParOf" srcId="{801BFA30-9968-4666-8E9E-3F6D134B2F23}" destId="{1C2A3D36-2721-4814-9D4C-D49C8DAEB191}" srcOrd="1" destOrd="0" presId="urn:microsoft.com/office/officeart/2005/8/layout/default"/>
    <dgm:cxn modelId="{90485CEE-EF52-40CA-A354-9D316FC9BFF2}" type="presParOf" srcId="{801BFA30-9968-4666-8E9E-3F6D134B2F23}" destId="{FD2DCB67-22E8-48D7-B873-8A9B3C951D37}" srcOrd="2" destOrd="0" presId="urn:microsoft.com/office/officeart/2005/8/layout/default"/>
    <dgm:cxn modelId="{963C10BF-9B99-41DA-BBE2-3C8A3A13ACD0}" type="presParOf" srcId="{801BFA30-9968-4666-8E9E-3F6D134B2F23}" destId="{B2692AB4-1BE6-4E41-ACB5-677B00ADDCCF}" srcOrd="3" destOrd="0" presId="urn:microsoft.com/office/officeart/2005/8/layout/default"/>
    <dgm:cxn modelId="{6ABBF0D0-02E0-4881-9968-1E42C156F804}" type="presParOf" srcId="{801BFA30-9968-4666-8E9E-3F6D134B2F23}" destId="{697C676A-1B4A-4643-87F5-ED728FCBB8A1}" srcOrd="4" destOrd="0" presId="urn:microsoft.com/office/officeart/2005/8/layout/default"/>
    <dgm:cxn modelId="{3AF405C4-4D9A-40FA-9074-DDFC67380276}" type="presParOf" srcId="{801BFA30-9968-4666-8E9E-3F6D134B2F23}" destId="{F9AB509C-4BDE-431C-AB21-CDC4355CD776}" srcOrd="5" destOrd="0" presId="urn:microsoft.com/office/officeart/2005/8/layout/default"/>
    <dgm:cxn modelId="{9B680A05-08E5-4AD9-8F00-3EEE844C13B9}" type="presParOf" srcId="{801BFA30-9968-4666-8E9E-3F6D134B2F23}" destId="{BD536D89-0C35-4F25-A540-D13EEF5F7321}" srcOrd="6" destOrd="0" presId="urn:microsoft.com/office/officeart/2005/8/layout/default"/>
    <dgm:cxn modelId="{E8AFA9A5-7E20-4E5D-807B-CC4B1B61C946}" type="presParOf" srcId="{801BFA30-9968-4666-8E9E-3F6D134B2F23}" destId="{6EBF5765-24DE-4257-ADBA-B4DBC438BB12}" srcOrd="7" destOrd="0" presId="urn:microsoft.com/office/officeart/2005/8/layout/default"/>
    <dgm:cxn modelId="{9FFD102A-7556-4C05-88FB-9F7564D59E62}" type="presParOf" srcId="{801BFA30-9968-4666-8E9E-3F6D134B2F23}" destId="{A6959DB1-B4D7-49C6-86C1-F8DD4CCCF328}" srcOrd="8" destOrd="0" presId="urn:microsoft.com/office/officeart/2005/8/layout/default"/>
    <dgm:cxn modelId="{40607F9C-F69F-4069-B11B-B1D6DC5EEC49}" type="presParOf" srcId="{801BFA30-9968-4666-8E9E-3F6D134B2F23}" destId="{6A3EDA1E-003A-439D-BE01-22F9B099C604}" srcOrd="9" destOrd="0" presId="urn:microsoft.com/office/officeart/2005/8/layout/default"/>
    <dgm:cxn modelId="{1B657FE8-3BA9-4760-B946-36EC0AB704DD}" type="presParOf" srcId="{801BFA30-9968-4666-8E9E-3F6D134B2F23}" destId="{F3CB2256-8554-4A55-862B-383EE5B6FBC8}" srcOrd="10" destOrd="0" presId="urn:microsoft.com/office/officeart/2005/8/layout/default"/>
    <dgm:cxn modelId="{F2DE19D2-9C39-4141-9AAB-1DC45CDD9BBC}" type="presParOf" srcId="{801BFA30-9968-4666-8E9E-3F6D134B2F23}" destId="{52C17CCA-3454-40FF-BA78-9FBDE827F9AD}" srcOrd="11" destOrd="0" presId="urn:microsoft.com/office/officeart/2005/8/layout/default"/>
    <dgm:cxn modelId="{97C4B734-543B-428B-B2F4-A30018E9C2CA}" type="presParOf" srcId="{801BFA30-9968-4666-8E9E-3F6D134B2F23}" destId="{3CBA8B45-BE0D-4E0A-8C25-F5F3C9E3D575}"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38DDBD-3A0D-40F1-B3DE-3CD61665214D}"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en-US"/>
        </a:p>
      </dgm:t>
    </dgm:pt>
    <dgm:pt modelId="{F69668DA-804C-469A-BC99-2F910F8FA6C6}">
      <dgm:prSet phldrT="[Text]" custT="1"/>
      <dgm:spPr/>
      <dgm:t>
        <a:bodyPr/>
        <a:lstStyle/>
        <a:p>
          <a:pPr algn="r"/>
          <a:r>
            <a:rPr lang="ar-JO" sz="1200" dirty="0">
              <a:latin typeface="AmmanV3 Sans Light" panose="02000000000000000000" pitchFamily="50" charset="-78"/>
              <a:cs typeface="AmmanV3 Sans Light" panose="02000000000000000000" pitchFamily="50" charset="-78"/>
            </a:rPr>
            <a:t>2- التأثير بشكل ايجابي على الاقتصاد الحضري: </a:t>
          </a:r>
        </a:p>
        <a:p>
          <a:pPr algn="r"/>
          <a:r>
            <a:rPr lang="ar-JO" sz="1200" dirty="0">
              <a:latin typeface="AmmanV3 Sans Light" panose="02000000000000000000" pitchFamily="50" charset="-78"/>
              <a:cs typeface="AmmanV3 Sans Light" panose="02000000000000000000" pitchFamily="50" charset="-78"/>
            </a:rPr>
            <a:t>جذب الاستثمارات بهدف توليد النشاط الاقتصادي ، حيث يساهم في تنسيق الموقع المكاني وتوزيع النشاط الاقتصادي .</a:t>
          </a:r>
          <a:endParaRPr lang="en-US" sz="1200" dirty="0"/>
        </a:p>
      </dgm:t>
    </dgm:pt>
    <dgm:pt modelId="{53608AC6-1E02-4F12-94C7-F206C77475FC}" type="parTrans" cxnId="{598544A1-08FE-4174-BC19-C3265301289D}">
      <dgm:prSet/>
      <dgm:spPr/>
      <dgm:t>
        <a:bodyPr/>
        <a:lstStyle/>
        <a:p>
          <a:endParaRPr lang="en-US" sz="1400"/>
        </a:p>
      </dgm:t>
    </dgm:pt>
    <dgm:pt modelId="{081BAC5F-56D8-4346-B940-7CE16806CCC1}" type="sibTrans" cxnId="{598544A1-08FE-4174-BC19-C3265301289D}">
      <dgm:prSet/>
      <dgm:spPr/>
      <dgm:t>
        <a:bodyPr/>
        <a:lstStyle/>
        <a:p>
          <a:endParaRPr lang="en-US" sz="1400"/>
        </a:p>
      </dgm:t>
    </dgm:pt>
    <dgm:pt modelId="{BCA4B4D7-0F9E-404D-AAB2-C17D0DA3F198}">
      <dgm:prSet phldrT="[Text]" custT="1"/>
      <dgm:spPr/>
      <dgm:t>
        <a:bodyPr/>
        <a:lstStyle/>
        <a:p>
          <a:pPr algn="r"/>
          <a:r>
            <a:rPr lang="ar-JO" sz="1200" dirty="0">
              <a:latin typeface="AmmanV3 Sans Light" panose="02000000000000000000" pitchFamily="50" charset="-78"/>
              <a:cs typeface="AmmanV3 Sans Light" panose="02000000000000000000" pitchFamily="50" charset="-78"/>
            </a:rPr>
            <a:t>1- ازدهار المدن وتحسين</a:t>
          </a:r>
        </a:p>
        <a:p>
          <a:pPr algn="r"/>
          <a:r>
            <a:rPr lang="ar-JO" sz="1200" dirty="0">
              <a:latin typeface="AmmanV3 Sans Light" panose="02000000000000000000" pitchFamily="50" charset="-78"/>
              <a:cs typeface="AmmanV3 Sans Light" panose="02000000000000000000" pitchFamily="50" charset="-78"/>
            </a:rPr>
            <a:t> المعيشة :</a:t>
          </a:r>
          <a:br>
            <a:rPr lang="ar-JO" sz="1200" dirty="0">
              <a:latin typeface="AmmanV3 Sans Light" panose="02000000000000000000" pitchFamily="50" charset="-78"/>
              <a:cs typeface="AmmanV3 Sans Light" panose="02000000000000000000" pitchFamily="50" charset="-78"/>
            </a:rPr>
          </a:br>
          <a:r>
            <a:rPr lang="ar-JO" sz="1200" dirty="0">
              <a:latin typeface="AmmanV3 Sans Light" panose="02000000000000000000" pitchFamily="50" charset="-78"/>
              <a:cs typeface="AmmanV3 Sans Light" panose="02000000000000000000" pitchFamily="50" charset="-78"/>
            </a:rPr>
            <a:t> فهو طريقة لتوقع احتياجات المدن وتنسيق الجهود لتعزيز المعيشة والازدهار  يأخذ بعين الاعتبار السكن والتوظيف وامكانية الوصول.</a:t>
          </a:r>
          <a:endParaRPr lang="en-US" sz="1200" dirty="0"/>
        </a:p>
      </dgm:t>
    </dgm:pt>
    <dgm:pt modelId="{79B563E0-D51C-4C3F-B319-823485AD381D}" type="parTrans" cxnId="{331889FE-E40B-4421-ACF0-D1942D7C98F0}">
      <dgm:prSet/>
      <dgm:spPr/>
      <dgm:t>
        <a:bodyPr/>
        <a:lstStyle/>
        <a:p>
          <a:endParaRPr lang="en-US" sz="1400"/>
        </a:p>
      </dgm:t>
    </dgm:pt>
    <dgm:pt modelId="{A4A8B670-7C88-4C00-A0C3-FCB3DCD690BB}" type="sibTrans" cxnId="{331889FE-E40B-4421-ACF0-D1942D7C98F0}">
      <dgm:prSet/>
      <dgm:spPr/>
      <dgm:t>
        <a:bodyPr/>
        <a:lstStyle/>
        <a:p>
          <a:endParaRPr lang="en-US" sz="1400"/>
        </a:p>
      </dgm:t>
    </dgm:pt>
    <dgm:pt modelId="{703488DA-3551-4B9B-A6D9-D6CCD41F7342}">
      <dgm:prSet custT="1"/>
      <dgm:spPr/>
      <dgm:t>
        <a:bodyPr/>
        <a:lstStyle/>
        <a:p>
          <a:r>
            <a:rPr lang="ar-JO" sz="1200" dirty="0">
              <a:latin typeface="AmmanV3 Sans Light" panose="02000000000000000000" pitchFamily="50" charset="-78"/>
              <a:cs typeface="AmmanV3 Sans Light" panose="02000000000000000000" pitchFamily="50" charset="-78"/>
            </a:rPr>
            <a:t>3- السماح ببناء علاقات دائمة :</a:t>
          </a:r>
        </a:p>
        <a:p>
          <a:br>
            <a:rPr lang="ar-JO" sz="1200" dirty="0">
              <a:latin typeface="AmmanV3 Sans Light" panose="02000000000000000000" pitchFamily="50" charset="-78"/>
              <a:cs typeface="AmmanV3 Sans Light" panose="02000000000000000000" pitchFamily="50" charset="-78"/>
            </a:rPr>
          </a:br>
          <a:r>
            <a:rPr lang="ar-JO" sz="1200" dirty="0">
              <a:latin typeface="AmmanV3 Sans Light" panose="02000000000000000000" pitchFamily="50" charset="-78"/>
              <a:cs typeface="AmmanV3 Sans Light" panose="02000000000000000000" pitchFamily="50" charset="-78"/>
            </a:rPr>
            <a:t>يتيح العمل الجماعي للوصول للمواطنين ليشاركوا في تحقيق الاهداف والخطط </a:t>
          </a:r>
          <a:endParaRPr lang="en-US" sz="1200" dirty="0"/>
        </a:p>
      </dgm:t>
    </dgm:pt>
    <dgm:pt modelId="{63B1FFDA-3E19-4E4D-877B-53C114F3BCD5}" type="parTrans" cxnId="{6B97EAD0-8176-4D21-8267-71EF6142FBB4}">
      <dgm:prSet/>
      <dgm:spPr/>
      <dgm:t>
        <a:bodyPr/>
        <a:lstStyle/>
        <a:p>
          <a:endParaRPr lang="en-US"/>
        </a:p>
      </dgm:t>
    </dgm:pt>
    <dgm:pt modelId="{7D6831FA-13A7-4779-A649-763FCFE49BEB}" type="sibTrans" cxnId="{6B97EAD0-8176-4D21-8267-71EF6142FBB4}">
      <dgm:prSet/>
      <dgm:spPr/>
      <dgm:t>
        <a:bodyPr/>
        <a:lstStyle/>
        <a:p>
          <a:endParaRPr lang="en-US"/>
        </a:p>
      </dgm:t>
    </dgm:pt>
    <dgm:pt modelId="{F5A0D6EC-F1ED-43A5-8FF8-0A9325D4871F}" type="pres">
      <dgm:prSet presAssocID="{2838DDBD-3A0D-40F1-B3DE-3CD61665214D}" presName="Name0" presStyleCnt="0">
        <dgm:presLayoutVars>
          <dgm:dir/>
          <dgm:resizeHandles val="exact"/>
        </dgm:presLayoutVars>
      </dgm:prSet>
      <dgm:spPr/>
    </dgm:pt>
    <dgm:pt modelId="{57B12731-901C-4118-ADC2-C90DDA4BD1E9}" type="pres">
      <dgm:prSet presAssocID="{2838DDBD-3A0D-40F1-B3DE-3CD61665214D}" presName="fgShape" presStyleLbl="fgShp" presStyleIdx="0" presStyleCnt="1" custLinFactNeighborX="-44" custLinFactNeighborY="59689"/>
      <dgm:spPr/>
    </dgm:pt>
    <dgm:pt modelId="{E3808A4A-99B7-48FC-92C4-E5F76FFBAB0C}" type="pres">
      <dgm:prSet presAssocID="{2838DDBD-3A0D-40F1-B3DE-3CD61665214D}" presName="linComp" presStyleCnt="0"/>
      <dgm:spPr/>
    </dgm:pt>
    <dgm:pt modelId="{CC7D2FA5-ACF2-456E-97AA-C422633F1A1A}" type="pres">
      <dgm:prSet presAssocID="{703488DA-3551-4B9B-A6D9-D6CCD41F7342}" presName="compNode" presStyleCnt="0"/>
      <dgm:spPr/>
    </dgm:pt>
    <dgm:pt modelId="{04E828DA-C488-48ED-8F5E-285BE406126D}" type="pres">
      <dgm:prSet presAssocID="{703488DA-3551-4B9B-A6D9-D6CCD41F7342}" presName="bkgdShape" presStyleLbl="node1" presStyleIdx="0" presStyleCnt="3"/>
      <dgm:spPr/>
    </dgm:pt>
    <dgm:pt modelId="{9AEC2420-E176-4570-82A4-9B0108F34349}" type="pres">
      <dgm:prSet presAssocID="{703488DA-3551-4B9B-A6D9-D6CCD41F7342}" presName="nodeTx" presStyleLbl="node1" presStyleIdx="0" presStyleCnt="3">
        <dgm:presLayoutVars>
          <dgm:bulletEnabled val="1"/>
        </dgm:presLayoutVars>
      </dgm:prSet>
      <dgm:spPr/>
    </dgm:pt>
    <dgm:pt modelId="{BBF66365-84EB-4DBE-A545-B8D404AF1413}" type="pres">
      <dgm:prSet presAssocID="{703488DA-3551-4B9B-A6D9-D6CCD41F7342}" presName="invisiNode" presStyleLbl="node1" presStyleIdx="0" presStyleCnt="3"/>
      <dgm:spPr/>
    </dgm:pt>
    <dgm:pt modelId="{01B07CB4-E75B-441C-BBDC-047CF1F55D18}" type="pres">
      <dgm:prSet presAssocID="{703488DA-3551-4B9B-A6D9-D6CCD41F7342}" presName="imagNode" presStyleLbl="fgImgPlace1" presStyleIdx="0" presStyleCnt="3"/>
      <dgm:spPr/>
    </dgm:pt>
    <dgm:pt modelId="{5F2330B7-C751-456B-BD1A-84785D138232}" type="pres">
      <dgm:prSet presAssocID="{7D6831FA-13A7-4779-A649-763FCFE49BEB}" presName="sibTrans" presStyleLbl="sibTrans2D1" presStyleIdx="0" presStyleCnt="0"/>
      <dgm:spPr/>
    </dgm:pt>
    <dgm:pt modelId="{5FD9EA63-AB27-4C61-9C0C-02B1609ED69D}" type="pres">
      <dgm:prSet presAssocID="{F69668DA-804C-469A-BC99-2F910F8FA6C6}" presName="compNode" presStyleCnt="0"/>
      <dgm:spPr/>
    </dgm:pt>
    <dgm:pt modelId="{432EACD9-6515-4A6D-8444-F340F653FB1C}" type="pres">
      <dgm:prSet presAssocID="{F69668DA-804C-469A-BC99-2F910F8FA6C6}" presName="bkgdShape" presStyleLbl="node1" presStyleIdx="1" presStyleCnt="3" custLinFactNeighborY="1737"/>
      <dgm:spPr/>
    </dgm:pt>
    <dgm:pt modelId="{04B8B34B-7813-48B6-9F98-4A8237C2DB4C}" type="pres">
      <dgm:prSet presAssocID="{F69668DA-804C-469A-BC99-2F910F8FA6C6}" presName="nodeTx" presStyleLbl="node1" presStyleIdx="1" presStyleCnt="3">
        <dgm:presLayoutVars>
          <dgm:bulletEnabled val="1"/>
        </dgm:presLayoutVars>
      </dgm:prSet>
      <dgm:spPr/>
    </dgm:pt>
    <dgm:pt modelId="{A5A66079-CD2E-46DB-A25E-B8417D86EC3F}" type="pres">
      <dgm:prSet presAssocID="{F69668DA-804C-469A-BC99-2F910F8FA6C6}" presName="invisiNode" presStyleLbl="node1" presStyleIdx="1" presStyleCnt="3"/>
      <dgm:spPr/>
    </dgm:pt>
    <dgm:pt modelId="{639CAB8F-9ACF-4D83-8EF3-9FD8CD7714C2}" type="pres">
      <dgm:prSet presAssocID="{F69668DA-804C-469A-BC99-2F910F8FA6C6}" presName="imagNode" presStyleLbl="fgImgPlace1" presStyleIdx="1" presStyleCnt="3"/>
      <dgm:spPr/>
    </dgm:pt>
    <dgm:pt modelId="{77728367-F8D8-4583-8FD3-5F7D026D03ED}" type="pres">
      <dgm:prSet presAssocID="{081BAC5F-56D8-4346-B940-7CE16806CCC1}" presName="sibTrans" presStyleLbl="sibTrans2D1" presStyleIdx="0" presStyleCnt="0"/>
      <dgm:spPr/>
    </dgm:pt>
    <dgm:pt modelId="{AF6D192E-C115-4531-8674-8FA562623AC8}" type="pres">
      <dgm:prSet presAssocID="{BCA4B4D7-0F9E-404D-AAB2-C17D0DA3F198}" presName="compNode" presStyleCnt="0"/>
      <dgm:spPr/>
    </dgm:pt>
    <dgm:pt modelId="{24933369-2307-4B8E-A5DF-6D0449FF5A3D}" type="pres">
      <dgm:prSet presAssocID="{BCA4B4D7-0F9E-404D-AAB2-C17D0DA3F198}" presName="bkgdShape" presStyleLbl="node1" presStyleIdx="2" presStyleCnt="3"/>
      <dgm:spPr/>
    </dgm:pt>
    <dgm:pt modelId="{DE0FC4F3-323E-4E8A-A6D5-902F5667ABA8}" type="pres">
      <dgm:prSet presAssocID="{BCA4B4D7-0F9E-404D-AAB2-C17D0DA3F198}" presName="nodeTx" presStyleLbl="node1" presStyleIdx="2" presStyleCnt="3">
        <dgm:presLayoutVars>
          <dgm:bulletEnabled val="1"/>
        </dgm:presLayoutVars>
      </dgm:prSet>
      <dgm:spPr/>
    </dgm:pt>
    <dgm:pt modelId="{C9AFFB6D-F6EC-4D47-86BB-A7546BBC3284}" type="pres">
      <dgm:prSet presAssocID="{BCA4B4D7-0F9E-404D-AAB2-C17D0DA3F198}" presName="invisiNode" presStyleLbl="node1" presStyleIdx="2" presStyleCnt="3"/>
      <dgm:spPr/>
    </dgm:pt>
    <dgm:pt modelId="{D8FD6594-6205-4F5C-9E82-DA4B2AA8C9E7}" type="pres">
      <dgm:prSet presAssocID="{BCA4B4D7-0F9E-404D-AAB2-C17D0DA3F198}" presName="imagNode" presStyleLbl="fgImgPlace1" presStyleIdx="2" presStyleCnt="3"/>
      <dgm:spPr/>
    </dgm:pt>
  </dgm:ptLst>
  <dgm:cxnLst>
    <dgm:cxn modelId="{429B8719-8EA2-4EFF-80BC-F1C2800AD342}" type="presOf" srcId="{703488DA-3551-4B9B-A6D9-D6CCD41F7342}" destId="{04E828DA-C488-48ED-8F5E-285BE406126D}" srcOrd="0" destOrd="0" presId="urn:microsoft.com/office/officeart/2005/8/layout/hList7"/>
    <dgm:cxn modelId="{16722C65-CBD1-443C-9C1A-05C4207987B8}" type="presOf" srcId="{703488DA-3551-4B9B-A6D9-D6CCD41F7342}" destId="{9AEC2420-E176-4570-82A4-9B0108F34349}" srcOrd="1" destOrd="0" presId="urn:microsoft.com/office/officeart/2005/8/layout/hList7"/>
    <dgm:cxn modelId="{A1460178-FC02-4D17-9906-64118B82600A}" type="presOf" srcId="{F69668DA-804C-469A-BC99-2F910F8FA6C6}" destId="{432EACD9-6515-4A6D-8444-F340F653FB1C}" srcOrd="0" destOrd="0" presId="urn:microsoft.com/office/officeart/2005/8/layout/hList7"/>
    <dgm:cxn modelId="{598544A1-08FE-4174-BC19-C3265301289D}" srcId="{2838DDBD-3A0D-40F1-B3DE-3CD61665214D}" destId="{F69668DA-804C-469A-BC99-2F910F8FA6C6}" srcOrd="1" destOrd="0" parTransId="{53608AC6-1E02-4F12-94C7-F206C77475FC}" sibTransId="{081BAC5F-56D8-4346-B940-7CE16806CCC1}"/>
    <dgm:cxn modelId="{6A9A00C2-7C4C-4B56-B552-2B4B393F013D}" type="presOf" srcId="{7D6831FA-13A7-4779-A649-763FCFE49BEB}" destId="{5F2330B7-C751-456B-BD1A-84785D138232}" srcOrd="0" destOrd="0" presId="urn:microsoft.com/office/officeart/2005/8/layout/hList7"/>
    <dgm:cxn modelId="{79D667C7-F0F7-413E-ACB0-390205CBAF67}" type="presOf" srcId="{BCA4B4D7-0F9E-404D-AAB2-C17D0DA3F198}" destId="{24933369-2307-4B8E-A5DF-6D0449FF5A3D}" srcOrd="0" destOrd="0" presId="urn:microsoft.com/office/officeart/2005/8/layout/hList7"/>
    <dgm:cxn modelId="{2C6C16D0-6FDD-4B7D-A6EA-FF77A02FB81C}" type="presOf" srcId="{BCA4B4D7-0F9E-404D-AAB2-C17D0DA3F198}" destId="{DE0FC4F3-323E-4E8A-A6D5-902F5667ABA8}" srcOrd="1" destOrd="0" presId="urn:microsoft.com/office/officeart/2005/8/layout/hList7"/>
    <dgm:cxn modelId="{6B97EAD0-8176-4D21-8267-71EF6142FBB4}" srcId="{2838DDBD-3A0D-40F1-B3DE-3CD61665214D}" destId="{703488DA-3551-4B9B-A6D9-D6CCD41F7342}" srcOrd="0" destOrd="0" parTransId="{63B1FFDA-3E19-4E4D-877B-53C114F3BCD5}" sibTransId="{7D6831FA-13A7-4779-A649-763FCFE49BEB}"/>
    <dgm:cxn modelId="{948FD2E3-84BE-4EDF-AD4F-B48598B4258E}" type="presOf" srcId="{F69668DA-804C-469A-BC99-2F910F8FA6C6}" destId="{04B8B34B-7813-48B6-9F98-4A8237C2DB4C}" srcOrd="1" destOrd="0" presId="urn:microsoft.com/office/officeart/2005/8/layout/hList7"/>
    <dgm:cxn modelId="{261557E4-118A-4265-AC1D-A9769809A784}" type="presOf" srcId="{081BAC5F-56D8-4346-B940-7CE16806CCC1}" destId="{77728367-F8D8-4583-8FD3-5F7D026D03ED}" srcOrd="0" destOrd="0" presId="urn:microsoft.com/office/officeart/2005/8/layout/hList7"/>
    <dgm:cxn modelId="{DC3008E8-9370-4D31-BBBE-C1235D2539C7}" type="presOf" srcId="{2838DDBD-3A0D-40F1-B3DE-3CD61665214D}" destId="{F5A0D6EC-F1ED-43A5-8FF8-0A9325D4871F}" srcOrd="0" destOrd="0" presId="urn:microsoft.com/office/officeart/2005/8/layout/hList7"/>
    <dgm:cxn modelId="{331889FE-E40B-4421-ACF0-D1942D7C98F0}" srcId="{2838DDBD-3A0D-40F1-B3DE-3CD61665214D}" destId="{BCA4B4D7-0F9E-404D-AAB2-C17D0DA3F198}" srcOrd="2" destOrd="0" parTransId="{79B563E0-D51C-4C3F-B319-823485AD381D}" sibTransId="{A4A8B670-7C88-4C00-A0C3-FCB3DCD690BB}"/>
    <dgm:cxn modelId="{0AAA427B-691A-4600-A32E-1D292DD7F38B}" type="presParOf" srcId="{F5A0D6EC-F1ED-43A5-8FF8-0A9325D4871F}" destId="{57B12731-901C-4118-ADC2-C90DDA4BD1E9}" srcOrd="0" destOrd="0" presId="urn:microsoft.com/office/officeart/2005/8/layout/hList7"/>
    <dgm:cxn modelId="{98C3EC44-9EC2-4B7C-B9D9-826C745C413C}" type="presParOf" srcId="{F5A0D6EC-F1ED-43A5-8FF8-0A9325D4871F}" destId="{E3808A4A-99B7-48FC-92C4-E5F76FFBAB0C}" srcOrd="1" destOrd="0" presId="urn:microsoft.com/office/officeart/2005/8/layout/hList7"/>
    <dgm:cxn modelId="{DEEEBBEE-ED57-4EBA-9563-4ED1D7BC9338}" type="presParOf" srcId="{E3808A4A-99B7-48FC-92C4-E5F76FFBAB0C}" destId="{CC7D2FA5-ACF2-456E-97AA-C422633F1A1A}" srcOrd="0" destOrd="0" presId="urn:microsoft.com/office/officeart/2005/8/layout/hList7"/>
    <dgm:cxn modelId="{CB28FB6A-D5EA-44D5-BA81-7C962F04F162}" type="presParOf" srcId="{CC7D2FA5-ACF2-456E-97AA-C422633F1A1A}" destId="{04E828DA-C488-48ED-8F5E-285BE406126D}" srcOrd="0" destOrd="0" presId="urn:microsoft.com/office/officeart/2005/8/layout/hList7"/>
    <dgm:cxn modelId="{B2C0556D-B6A3-4F7E-AEED-6B72C7C84D0F}" type="presParOf" srcId="{CC7D2FA5-ACF2-456E-97AA-C422633F1A1A}" destId="{9AEC2420-E176-4570-82A4-9B0108F34349}" srcOrd="1" destOrd="0" presId="urn:microsoft.com/office/officeart/2005/8/layout/hList7"/>
    <dgm:cxn modelId="{A51F1C3E-0C2C-4BCE-9E8E-BE647472A7FE}" type="presParOf" srcId="{CC7D2FA5-ACF2-456E-97AA-C422633F1A1A}" destId="{BBF66365-84EB-4DBE-A545-B8D404AF1413}" srcOrd="2" destOrd="0" presId="urn:microsoft.com/office/officeart/2005/8/layout/hList7"/>
    <dgm:cxn modelId="{B87F4B73-F2C8-4CB9-B757-B19A5F378DAF}" type="presParOf" srcId="{CC7D2FA5-ACF2-456E-97AA-C422633F1A1A}" destId="{01B07CB4-E75B-441C-BBDC-047CF1F55D18}" srcOrd="3" destOrd="0" presId="urn:microsoft.com/office/officeart/2005/8/layout/hList7"/>
    <dgm:cxn modelId="{302AFBCD-BBF7-4E34-98F6-468192106FF5}" type="presParOf" srcId="{E3808A4A-99B7-48FC-92C4-E5F76FFBAB0C}" destId="{5F2330B7-C751-456B-BD1A-84785D138232}" srcOrd="1" destOrd="0" presId="urn:microsoft.com/office/officeart/2005/8/layout/hList7"/>
    <dgm:cxn modelId="{0C18824B-7AE8-48BF-918E-A93ACD02B57F}" type="presParOf" srcId="{E3808A4A-99B7-48FC-92C4-E5F76FFBAB0C}" destId="{5FD9EA63-AB27-4C61-9C0C-02B1609ED69D}" srcOrd="2" destOrd="0" presId="urn:microsoft.com/office/officeart/2005/8/layout/hList7"/>
    <dgm:cxn modelId="{F3FA176F-16C4-4C3F-875A-DBC1841D89BB}" type="presParOf" srcId="{5FD9EA63-AB27-4C61-9C0C-02B1609ED69D}" destId="{432EACD9-6515-4A6D-8444-F340F653FB1C}" srcOrd="0" destOrd="0" presId="urn:microsoft.com/office/officeart/2005/8/layout/hList7"/>
    <dgm:cxn modelId="{151C8C71-067D-431F-BF07-DDC5C956F755}" type="presParOf" srcId="{5FD9EA63-AB27-4C61-9C0C-02B1609ED69D}" destId="{04B8B34B-7813-48B6-9F98-4A8237C2DB4C}" srcOrd="1" destOrd="0" presId="urn:microsoft.com/office/officeart/2005/8/layout/hList7"/>
    <dgm:cxn modelId="{C6E07B14-640C-4D05-B348-266AA4D13D63}" type="presParOf" srcId="{5FD9EA63-AB27-4C61-9C0C-02B1609ED69D}" destId="{A5A66079-CD2E-46DB-A25E-B8417D86EC3F}" srcOrd="2" destOrd="0" presId="urn:microsoft.com/office/officeart/2005/8/layout/hList7"/>
    <dgm:cxn modelId="{0A495F70-794F-4058-98F7-26CA00A1719D}" type="presParOf" srcId="{5FD9EA63-AB27-4C61-9C0C-02B1609ED69D}" destId="{639CAB8F-9ACF-4D83-8EF3-9FD8CD7714C2}" srcOrd="3" destOrd="0" presId="urn:microsoft.com/office/officeart/2005/8/layout/hList7"/>
    <dgm:cxn modelId="{F93FE5A9-5ED2-42D5-BBB3-68C7F0FF2829}" type="presParOf" srcId="{E3808A4A-99B7-48FC-92C4-E5F76FFBAB0C}" destId="{77728367-F8D8-4583-8FD3-5F7D026D03ED}" srcOrd="3" destOrd="0" presId="urn:microsoft.com/office/officeart/2005/8/layout/hList7"/>
    <dgm:cxn modelId="{DD582386-808A-468C-A1B7-4D700F92887D}" type="presParOf" srcId="{E3808A4A-99B7-48FC-92C4-E5F76FFBAB0C}" destId="{AF6D192E-C115-4531-8674-8FA562623AC8}" srcOrd="4" destOrd="0" presId="urn:microsoft.com/office/officeart/2005/8/layout/hList7"/>
    <dgm:cxn modelId="{1D315489-FD14-4178-93FF-43A334F8EED2}" type="presParOf" srcId="{AF6D192E-C115-4531-8674-8FA562623AC8}" destId="{24933369-2307-4B8E-A5DF-6D0449FF5A3D}" srcOrd="0" destOrd="0" presId="urn:microsoft.com/office/officeart/2005/8/layout/hList7"/>
    <dgm:cxn modelId="{BE84178E-75F6-49E4-A751-A8933CFD08CB}" type="presParOf" srcId="{AF6D192E-C115-4531-8674-8FA562623AC8}" destId="{DE0FC4F3-323E-4E8A-A6D5-902F5667ABA8}" srcOrd="1" destOrd="0" presId="urn:microsoft.com/office/officeart/2005/8/layout/hList7"/>
    <dgm:cxn modelId="{EE25B12B-9665-4D0A-8EE9-23FAD323D915}" type="presParOf" srcId="{AF6D192E-C115-4531-8674-8FA562623AC8}" destId="{C9AFFB6D-F6EC-4D47-86BB-A7546BBC3284}" srcOrd="2" destOrd="0" presId="urn:microsoft.com/office/officeart/2005/8/layout/hList7"/>
    <dgm:cxn modelId="{21000181-F101-43B2-B952-D192DBB5C2C4}" type="presParOf" srcId="{AF6D192E-C115-4531-8674-8FA562623AC8}" destId="{D8FD6594-6205-4F5C-9E82-DA4B2AA8C9E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E4BFFC-A971-4244-B813-08CEC95790E9}"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n-US"/>
        </a:p>
      </dgm:t>
    </dgm:pt>
    <dgm:pt modelId="{17F143FD-8CB8-4007-85DE-7BA0551FDFE4}">
      <dgm:prSet phldrT="[Text]" custT="1"/>
      <dgm:spPr/>
      <dgm:t>
        <a:bodyPr/>
        <a:lstStyle/>
        <a:p>
          <a:r>
            <a:rPr lang="ar-JO" sz="900" dirty="0">
              <a:latin typeface="AmmanV3 Sans Light" panose="02000000000000000000" pitchFamily="50" charset="-78"/>
              <a:cs typeface="AmmanV3 Sans Light" panose="02000000000000000000" pitchFamily="50" charset="-78"/>
            </a:rPr>
            <a:t>ستطبق على 228 حي قائم ، ويمكن تقسيمها إلى بلوكات تخطيطية أصغر. ستكون المخططات المحلية لهذه األحياء أكثر دقة ،ألنها ستشمل على تفاصيل تخطيطية مثل </a:t>
          </a:r>
          <a:r>
            <a:rPr lang="ar-SA" sz="900" dirty="0">
              <a:latin typeface="AmmanV3 Sans Light" panose="02000000000000000000" pitchFamily="50" charset="-78"/>
              <a:cs typeface="AmmanV3 Sans Light" panose="02000000000000000000" pitchFamily="50" charset="-78"/>
            </a:rPr>
            <a:t>الا</a:t>
          </a:r>
          <a:r>
            <a:rPr lang="ar-JO" sz="900" dirty="0">
              <a:latin typeface="AmmanV3 Sans Light" panose="02000000000000000000" pitchFamily="50" charset="-78"/>
              <a:cs typeface="AmmanV3 Sans Light" panose="02000000000000000000" pitchFamily="50" charset="-78"/>
            </a:rPr>
            <a:t>حكام التنظيمية وشبكة الطرق المحلية .</a:t>
          </a:r>
          <a:endParaRPr lang="en-US" sz="900" dirty="0">
            <a:latin typeface="AmmanV3 Sans Light" panose="02000000000000000000" pitchFamily="50" charset="-78"/>
            <a:cs typeface="AmmanV3 Sans Light" panose="02000000000000000000" pitchFamily="50" charset="-78"/>
          </a:endParaRPr>
        </a:p>
      </dgm:t>
    </dgm:pt>
    <dgm:pt modelId="{EB4E79CB-8787-4F4E-A8C3-934410465421}" type="parTrans" cxnId="{704E6C00-28A6-49E9-96F3-01365B89153E}">
      <dgm:prSet/>
      <dgm:spPr/>
      <dgm:t>
        <a:bodyPr/>
        <a:lstStyle/>
        <a:p>
          <a:endParaRPr lang="en-US" sz="900"/>
        </a:p>
      </dgm:t>
    </dgm:pt>
    <dgm:pt modelId="{D547EE7D-BE43-49C0-9444-D3C5424E7454}" type="sibTrans" cxnId="{704E6C00-28A6-49E9-96F3-01365B89153E}">
      <dgm:prSet custT="1"/>
      <dgm:spPr/>
      <dgm:t>
        <a:bodyPr/>
        <a:lstStyle/>
        <a:p>
          <a:endParaRPr lang="en-US" sz="900"/>
        </a:p>
      </dgm:t>
    </dgm:pt>
    <dgm:pt modelId="{AE18AEC1-C6B8-4451-B5EB-3CB2FE53C963}">
      <dgm:prSet phldrT="[Text]" custT="1"/>
      <dgm:spPr/>
      <dgm:t>
        <a:bodyPr/>
        <a:lstStyle/>
        <a:p>
          <a:r>
            <a:rPr lang="ar-JO" sz="900" dirty="0">
              <a:latin typeface="AmmanV3 Sans Light" panose="02000000000000000000" pitchFamily="50" charset="-78"/>
              <a:cs typeface="AmmanV3 Sans Light" panose="02000000000000000000" pitchFamily="50" charset="-78"/>
            </a:rPr>
            <a:t>سيتم تقسيم منطقة التخطيط الرئيسية إلى</a:t>
          </a:r>
          <a:r>
            <a:rPr lang="ar-SA" sz="900" dirty="0">
              <a:latin typeface="AmmanV3 Sans Light" panose="02000000000000000000" pitchFamily="50" charset="-78"/>
              <a:cs typeface="AmmanV3 Sans Light" panose="02000000000000000000" pitchFamily="50" charset="-78"/>
            </a:rPr>
            <a:t> مجموعة </a:t>
          </a:r>
          <a:r>
            <a:rPr lang="ar-JO" sz="900" dirty="0">
              <a:latin typeface="AmmanV3 Sans Light" panose="02000000000000000000" pitchFamily="50" charset="-78"/>
              <a:cs typeface="AmmanV3 Sans Light" panose="02000000000000000000" pitchFamily="50" charset="-78"/>
            </a:rPr>
            <a:t>مناطق تخطيطية لتوفير مستوى أكثر دقة من التفاصيل. وعند اكتمال المخططات لهذه المناطق ستشتمل على استخدامات </a:t>
          </a:r>
          <a:r>
            <a:rPr lang="ar-SA" sz="900" dirty="0">
              <a:latin typeface="AmmanV3 Sans Light" panose="02000000000000000000" pitchFamily="50" charset="-78"/>
              <a:cs typeface="AmmanV3 Sans Light" panose="02000000000000000000" pitchFamily="50" charset="-78"/>
            </a:rPr>
            <a:t>ال</a:t>
          </a:r>
          <a:r>
            <a:rPr lang="ar-JO" sz="900" dirty="0">
              <a:latin typeface="AmmanV3 Sans Light" panose="02000000000000000000" pitchFamily="50" charset="-78"/>
              <a:cs typeface="AmmanV3 Sans Light" panose="02000000000000000000" pitchFamily="50" charset="-78"/>
            </a:rPr>
            <a:t>اضي الرئيسية و شبكة الطرق الرئيسية</a:t>
          </a:r>
          <a:r>
            <a:rPr lang="ar-SA" sz="900" dirty="0">
              <a:latin typeface="AmmanV3 Sans Light" panose="02000000000000000000" pitchFamily="50" charset="-78"/>
              <a:cs typeface="AmmanV3 Sans Light" panose="02000000000000000000" pitchFamily="50" charset="-78"/>
            </a:rPr>
            <a:t> وكافة التفاصيل الحضرية </a:t>
          </a:r>
          <a:endParaRPr lang="en-US" sz="900" dirty="0">
            <a:latin typeface="AmmanV3 Sans Light" panose="02000000000000000000" pitchFamily="50" charset="-78"/>
            <a:cs typeface="AmmanV3 Sans Light" panose="02000000000000000000" pitchFamily="50" charset="-78"/>
          </a:endParaRPr>
        </a:p>
      </dgm:t>
    </dgm:pt>
    <dgm:pt modelId="{D395A986-1164-4348-8F98-AAFC8340EEB0}" type="parTrans" cxnId="{70B7E46E-AE79-4BAF-82FC-9DC5F650D848}">
      <dgm:prSet/>
      <dgm:spPr/>
      <dgm:t>
        <a:bodyPr/>
        <a:lstStyle/>
        <a:p>
          <a:endParaRPr lang="en-US" sz="900"/>
        </a:p>
      </dgm:t>
    </dgm:pt>
    <dgm:pt modelId="{3AE302BB-6777-4EBE-B098-F1198CD6C0EB}" type="sibTrans" cxnId="{70B7E46E-AE79-4BAF-82FC-9DC5F650D848}">
      <dgm:prSet custT="1"/>
      <dgm:spPr/>
      <dgm:t>
        <a:bodyPr/>
        <a:lstStyle/>
        <a:p>
          <a:endParaRPr lang="en-US" sz="900"/>
        </a:p>
      </dgm:t>
    </dgm:pt>
    <dgm:pt modelId="{2172626A-CBE9-402C-A6C6-5D6EE55E37F8}">
      <dgm:prSet phldrT="[Text]" custT="1"/>
      <dgm:spPr/>
      <dgm:t>
        <a:bodyPr/>
        <a:lstStyle/>
        <a:p>
          <a:pPr algn="r"/>
          <a:r>
            <a:rPr lang="ar-JO" sz="900" dirty="0">
              <a:latin typeface="AmmanV3 Sans Light" panose="02000000000000000000" pitchFamily="50" charset="-78"/>
              <a:cs typeface="AmmanV3 Sans Light" panose="02000000000000000000" pitchFamily="50" charset="-78"/>
            </a:rPr>
            <a:t>يتعلق بمنطقة التخطيط على مستوى المدينة ، والتي تبلغ مساحتها 1662 كم.2 و هذا هو المستوى المعتمد لخطة النمو على مستوى المدينة.</a:t>
          </a:r>
          <a:endParaRPr lang="en-US" sz="900" dirty="0">
            <a:latin typeface="AmmanV3 Sans Light" panose="02000000000000000000" pitchFamily="50" charset="-78"/>
            <a:cs typeface="AmmanV3 Sans Light" panose="02000000000000000000" pitchFamily="50" charset="-78"/>
          </a:endParaRPr>
        </a:p>
      </dgm:t>
    </dgm:pt>
    <dgm:pt modelId="{26CB2D69-4E8E-41AF-9838-99DF4E39C7B8}" type="parTrans" cxnId="{F2E8B447-B772-4081-ABF1-C172EF1BF429}">
      <dgm:prSet/>
      <dgm:spPr/>
      <dgm:t>
        <a:bodyPr/>
        <a:lstStyle/>
        <a:p>
          <a:endParaRPr lang="en-US" sz="900"/>
        </a:p>
      </dgm:t>
    </dgm:pt>
    <dgm:pt modelId="{FF7981DB-964C-4387-AE49-4D5653F8A73A}" type="sibTrans" cxnId="{F2E8B447-B772-4081-ABF1-C172EF1BF429}">
      <dgm:prSet/>
      <dgm:spPr/>
      <dgm:t>
        <a:bodyPr/>
        <a:lstStyle/>
        <a:p>
          <a:endParaRPr lang="en-US" sz="900"/>
        </a:p>
      </dgm:t>
    </dgm:pt>
    <dgm:pt modelId="{A5C3B2CB-FF5A-4C7D-A2DB-91C55ABC725F}" type="pres">
      <dgm:prSet presAssocID="{01E4BFFC-A971-4244-B813-08CEC95790E9}" presName="Name0" presStyleCnt="0">
        <dgm:presLayoutVars>
          <dgm:dir/>
          <dgm:resizeHandles val="exact"/>
        </dgm:presLayoutVars>
      </dgm:prSet>
      <dgm:spPr/>
    </dgm:pt>
    <dgm:pt modelId="{7229BC3E-BBC7-43A5-B7FC-7FB6EDEE680C}" type="pres">
      <dgm:prSet presAssocID="{17F143FD-8CB8-4007-85DE-7BA0551FDFE4}" presName="composite" presStyleCnt="0"/>
      <dgm:spPr/>
    </dgm:pt>
    <dgm:pt modelId="{C9B23B30-7FF2-4F9D-8F1D-2860EC1D4D18}" type="pres">
      <dgm:prSet presAssocID="{17F143FD-8CB8-4007-85DE-7BA0551FDFE4}" presName="imagSh" presStyleLbl="bgImgPlace1" presStyleIdx="0" presStyleCnt="3"/>
      <dgm:spPr/>
    </dgm:pt>
    <dgm:pt modelId="{37A5D4BF-0655-4A25-901F-9A179F48F223}" type="pres">
      <dgm:prSet presAssocID="{17F143FD-8CB8-4007-85DE-7BA0551FDFE4}" presName="txNode" presStyleLbl="node1" presStyleIdx="0" presStyleCnt="3">
        <dgm:presLayoutVars>
          <dgm:bulletEnabled val="1"/>
        </dgm:presLayoutVars>
      </dgm:prSet>
      <dgm:spPr/>
    </dgm:pt>
    <dgm:pt modelId="{1089998F-0A2F-4F25-84B4-6C1A9F5EC7EB}" type="pres">
      <dgm:prSet presAssocID="{D547EE7D-BE43-49C0-9444-D3C5424E7454}" presName="sibTrans" presStyleLbl="sibTrans2D1" presStyleIdx="0" presStyleCnt="2" custAng="10800000"/>
      <dgm:spPr/>
    </dgm:pt>
    <dgm:pt modelId="{E4CEA5D7-5FAF-4F9C-9F12-EDEF0CD16801}" type="pres">
      <dgm:prSet presAssocID="{D547EE7D-BE43-49C0-9444-D3C5424E7454}" presName="connTx" presStyleLbl="sibTrans2D1" presStyleIdx="0" presStyleCnt="2"/>
      <dgm:spPr/>
    </dgm:pt>
    <dgm:pt modelId="{ABB1227A-6729-4D09-B540-3E3743463537}" type="pres">
      <dgm:prSet presAssocID="{AE18AEC1-C6B8-4451-B5EB-3CB2FE53C963}" presName="composite" presStyleCnt="0"/>
      <dgm:spPr/>
    </dgm:pt>
    <dgm:pt modelId="{867D0E89-A5CD-445B-B764-E39F03CBA4A2}" type="pres">
      <dgm:prSet presAssocID="{AE18AEC1-C6B8-4451-B5EB-3CB2FE53C963}" presName="imagSh" presStyleLbl="bgImgPlace1" presStyleIdx="1" presStyleCnt="3"/>
      <dgm:spPr/>
    </dgm:pt>
    <dgm:pt modelId="{E83EC91C-1D7F-4128-8F42-41992D48F3AA}" type="pres">
      <dgm:prSet presAssocID="{AE18AEC1-C6B8-4451-B5EB-3CB2FE53C963}" presName="txNode" presStyleLbl="node1" presStyleIdx="1" presStyleCnt="3">
        <dgm:presLayoutVars>
          <dgm:bulletEnabled val="1"/>
        </dgm:presLayoutVars>
      </dgm:prSet>
      <dgm:spPr/>
    </dgm:pt>
    <dgm:pt modelId="{71885C3A-BFF8-4EEC-A0B4-12D0D2BE9013}" type="pres">
      <dgm:prSet presAssocID="{3AE302BB-6777-4EBE-B098-F1198CD6C0EB}" presName="sibTrans" presStyleLbl="sibTrans2D1" presStyleIdx="1" presStyleCnt="2" custAng="10800000"/>
      <dgm:spPr/>
    </dgm:pt>
    <dgm:pt modelId="{14218562-F523-47F5-9E76-F5A621E32E31}" type="pres">
      <dgm:prSet presAssocID="{3AE302BB-6777-4EBE-B098-F1198CD6C0EB}" presName="connTx" presStyleLbl="sibTrans2D1" presStyleIdx="1" presStyleCnt="2"/>
      <dgm:spPr/>
    </dgm:pt>
    <dgm:pt modelId="{790942F5-1882-4F5C-8B15-0C8B1FD97E88}" type="pres">
      <dgm:prSet presAssocID="{2172626A-CBE9-402C-A6C6-5D6EE55E37F8}" presName="composite" presStyleCnt="0"/>
      <dgm:spPr/>
    </dgm:pt>
    <dgm:pt modelId="{DF43EE0A-3A83-41DE-A393-D6C46DB4A180}" type="pres">
      <dgm:prSet presAssocID="{2172626A-CBE9-402C-A6C6-5D6EE55E37F8}" presName="imagSh" presStyleLbl="bgImgPlace1" presStyleIdx="2" presStyleCnt="3"/>
      <dgm:spPr/>
    </dgm:pt>
    <dgm:pt modelId="{C8B2FF6D-74FA-4F46-8892-AB6860FDCBAA}" type="pres">
      <dgm:prSet presAssocID="{2172626A-CBE9-402C-A6C6-5D6EE55E37F8}" presName="txNode" presStyleLbl="node1" presStyleIdx="2" presStyleCnt="3">
        <dgm:presLayoutVars>
          <dgm:bulletEnabled val="1"/>
        </dgm:presLayoutVars>
      </dgm:prSet>
      <dgm:spPr/>
    </dgm:pt>
  </dgm:ptLst>
  <dgm:cxnLst>
    <dgm:cxn modelId="{704E6C00-28A6-49E9-96F3-01365B89153E}" srcId="{01E4BFFC-A971-4244-B813-08CEC95790E9}" destId="{17F143FD-8CB8-4007-85DE-7BA0551FDFE4}" srcOrd="0" destOrd="0" parTransId="{EB4E79CB-8787-4F4E-A8C3-934410465421}" sibTransId="{D547EE7D-BE43-49C0-9444-D3C5424E7454}"/>
    <dgm:cxn modelId="{DC71B509-7558-4C20-8D13-145538B74EF2}" type="presOf" srcId="{D547EE7D-BE43-49C0-9444-D3C5424E7454}" destId="{1089998F-0A2F-4F25-84B4-6C1A9F5EC7EB}" srcOrd="0" destOrd="0" presId="urn:microsoft.com/office/officeart/2005/8/layout/hProcess10"/>
    <dgm:cxn modelId="{A71F152B-D07A-42A9-B642-AFB84C212610}" type="presOf" srcId="{AE18AEC1-C6B8-4451-B5EB-3CB2FE53C963}" destId="{E83EC91C-1D7F-4128-8F42-41992D48F3AA}" srcOrd="0" destOrd="0" presId="urn:microsoft.com/office/officeart/2005/8/layout/hProcess10"/>
    <dgm:cxn modelId="{D5D19840-FEEC-47A3-BFF6-583160CAF74A}" type="presOf" srcId="{D547EE7D-BE43-49C0-9444-D3C5424E7454}" destId="{E4CEA5D7-5FAF-4F9C-9F12-EDEF0CD16801}" srcOrd="1" destOrd="0" presId="urn:microsoft.com/office/officeart/2005/8/layout/hProcess10"/>
    <dgm:cxn modelId="{084EA767-9A3F-4B35-8F0F-61ACD60FF47B}" type="presOf" srcId="{3AE302BB-6777-4EBE-B098-F1198CD6C0EB}" destId="{14218562-F523-47F5-9E76-F5A621E32E31}" srcOrd="1" destOrd="0" presId="urn:microsoft.com/office/officeart/2005/8/layout/hProcess10"/>
    <dgm:cxn modelId="{F2E8B447-B772-4081-ABF1-C172EF1BF429}" srcId="{01E4BFFC-A971-4244-B813-08CEC95790E9}" destId="{2172626A-CBE9-402C-A6C6-5D6EE55E37F8}" srcOrd="2" destOrd="0" parTransId="{26CB2D69-4E8E-41AF-9838-99DF4E39C7B8}" sibTransId="{FF7981DB-964C-4387-AE49-4D5653F8A73A}"/>
    <dgm:cxn modelId="{B2822368-F718-44E0-8C0F-22B9BEE8B799}" type="presOf" srcId="{17F143FD-8CB8-4007-85DE-7BA0551FDFE4}" destId="{37A5D4BF-0655-4A25-901F-9A179F48F223}" srcOrd="0" destOrd="0" presId="urn:microsoft.com/office/officeart/2005/8/layout/hProcess10"/>
    <dgm:cxn modelId="{70B7E46E-AE79-4BAF-82FC-9DC5F650D848}" srcId="{01E4BFFC-A971-4244-B813-08CEC95790E9}" destId="{AE18AEC1-C6B8-4451-B5EB-3CB2FE53C963}" srcOrd="1" destOrd="0" parTransId="{D395A986-1164-4348-8F98-AAFC8340EEB0}" sibTransId="{3AE302BB-6777-4EBE-B098-F1198CD6C0EB}"/>
    <dgm:cxn modelId="{DC82E988-D90D-43A3-8B66-68FC561D970A}" type="presOf" srcId="{3AE302BB-6777-4EBE-B098-F1198CD6C0EB}" destId="{71885C3A-BFF8-4EEC-A0B4-12D0D2BE9013}" srcOrd="0" destOrd="0" presId="urn:microsoft.com/office/officeart/2005/8/layout/hProcess10"/>
    <dgm:cxn modelId="{D882F1AE-532D-440C-838C-1BEF79090C14}" type="presOf" srcId="{2172626A-CBE9-402C-A6C6-5D6EE55E37F8}" destId="{C8B2FF6D-74FA-4F46-8892-AB6860FDCBAA}" srcOrd="0" destOrd="0" presId="urn:microsoft.com/office/officeart/2005/8/layout/hProcess10"/>
    <dgm:cxn modelId="{B421F3B7-21F1-4656-AF57-867E421A5A15}" type="presOf" srcId="{01E4BFFC-A971-4244-B813-08CEC95790E9}" destId="{A5C3B2CB-FF5A-4C7D-A2DB-91C55ABC725F}" srcOrd="0" destOrd="0" presId="urn:microsoft.com/office/officeart/2005/8/layout/hProcess10"/>
    <dgm:cxn modelId="{97657FC1-F266-4E20-898F-CC6E90567717}" type="presParOf" srcId="{A5C3B2CB-FF5A-4C7D-A2DB-91C55ABC725F}" destId="{7229BC3E-BBC7-43A5-B7FC-7FB6EDEE680C}" srcOrd="0" destOrd="0" presId="urn:microsoft.com/office/officeart/2005/8/layout/hProcess10"/>
    <dgm:cxn modelId="{9999943D-6940-45B1-8E11-D2ECC9EF8535}" type="presParOf" srcId="{7229BC3E-BBC7-43A5-B7FC-7FB6EDEE680C}" destId="{C9B23B30-7FF2-4F9D-8F1D-2860EC1D4D18}" srcOrd="0" destOrd="0" presId="urn:microsoft.com/office/officeart/2005/8/layout/hProcess10"/>
    <dgm:cxn modelId="{63A4FE61-2D62-48E1-90F3-B96AFA72E3C9}" type="presParOf" srcId="{7229BC3E-BBC7-43A5-B7FC-7FB6EDEE680C}" destId="{37A5D4BF-0655-4A25-901F-9A179F48F223}" srcOrd="1" destOrd="0" presId="urn:microsoft.com/office/officeart/2005/8/layout/hProcess10"/>
    <dgm:cxn modelId="{F0F2FE53-F66B-44A3-B4B5-87DAB56E436A}" type="presParOf" srcId="{A5C3B2CB-FF5A-4C7D-A2DB-91C55ABC725F}" destId="{1089998F-0A2F-4F25-84B4-6C1A9F5EC7EB}" srcOrd="1" destOrd="0" presId="urn:microsoft.com/office/officeart/2005/8/layout/hProcess10"/>
    <dgm:cxn modelId="{89B3B919-9205-4BF3-9606-BA0A85AFD5C3}" type="presParOf" srcId="{1089998F-0A2F-4F25-84B4-6C1A9F5EC7EB}" destId="{E4CEA5D7-5FAF-4F9C-9F12-EDEF0CD16801}" srcOrd="0" destOrd="0" presId="urn:microsoft.com/office/officeart/2005/8/layout/hProcess10"/>
    <dgm:cxn modelId="{7FABEE82-EDE2-4894-9984-9A0BA01FB825}" type="presParOf" srcId="{A5C3B2CB-FF5A-4C7D-A2DB-91C55ABC725F}" destId="{ABB1227A-6729-4D09-B540-3E3743463537}" srcOrd="2" destOrd="0" presId="urn:microsoft.com/office/officeart/2005/8/layout/hProcess10"/>
    <dgm:cxn modelId="{594C3EC9-5F5E-4A8C-B0F1-6158468753E7}" type="presParOf" srcId="{ABB1227A-6729-4D09-B540-3E3743463537}" destId="{867D0E89-A5CD-445B-B764-E39F03CBA4A2}" srcOrd="0" destOrd="0" presId="urn:microsoft.com/office/officeart/2005/8/layout/hProcess10"/>
    <dgm:cxn modelId="{6D39D5C3-8A7C-4978-9590-A9C8C3310F9C}" type="presParOf" srcId="{ABB1227A-6729-4D09-B540-3E3743463537}" destId="{E83EC91C-1D7F-4128-8F42-41992D48F3AA}" srcOrd="1" destOrd="0" presId="urn:microsoft.com/office/officeart/2005/8/layout/hProcess10"/>
    <dgm:cxn modelId="{E35045E8-CBD6-40C9-B8FA-85AF93A42CBF}" type="presParOf" srcId="{A5C3B2CB-FF5A-4C7D-A2DB-91C55ABC725F}" destId="{71885C3A-BFF8-4EEC-A0B4-12D0D2BE9013}" srcOrd="3" destOrd="0" presId="urn:microsoft.com/office/officeart/2005/8/layout/hProcess10"/>
    <dgm:cxn modelId="{67A1DAD6-7065-4A99-8A1D-B0C50CC1FBF1}" type="presParOf" srcId="{71885C3A-BFF8-4EEC-A0B4-12D0D2BE9013}" destId="{14218562-F523-47F5-9E76-F5A621E32E31}" srcOrd="0" destOrd="0" presId="urn:microsoft.com/office/officeart/2005/8/layout/hProcess10"/>
    <dgm:cxn modelId="{41E89A28-F5A1-4FB6-BE6F-C097338DC57C}" type="presParOf" srcId="{A5C3B2CB-FF5A-4C7D-A2DB-91C55ABC725F}" destId="{790942F5-1882-4F5C-8B15-0C8B1FD97E88}" srcOrd="4" destOrd="0" presId="urn:microsoft.com/office/officeart/2005/8/layout/hProcess10"/>
    <dgm:cxn modelId="{4BD1DD69-2EE4-455B-8C29-A0E4DEABD06D}" type="presParOf" srcId="{790942F5-1882-4F5C-8B15-0C8B1FD97E88}" destId="{DF43EE0A-3A83-41DE-A393-D6C46DB4A180}" srcOrd="0" destOrd="0" presId="urn:microsoft.com/office/officeart/2005/8/layout/hProcess10"/>
    <dgm:cxn modelId="{09616759-0F13-4702-85C3-990E4406B615}" type="presParOf" srcId="{790942F5-1882-4F5C-8B15-0C8B1FD97E88}" destId="{C8B2FF6D-74FA-4F46-8892-AB6860FDCBAA}"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202C1-DA34-425A-8561-160E7654CE7E}">
      <dsp:nvSpPr>
        <dsp:cNvPr id="0" name=""/>
        <dsp:cNvSpPr/>
      </dsp:nvSpPr>
      <dsp:spPr>
        <a:xfrm>
          <a:off x="3237124" y="0"/>
          <a:ext cx="1618562" cy="1081638"/>
        </a:xfrm>
        <a:prstGeom prst="trapezoid">
          <a:avLst>
            <a:gd name="adj" fmla="val 7482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ar-JO" sz="1600" kern="1200" dirty="0">
            <a:latin typeface="AmmanV3 Sans Light" panose="02000000000000000000" pitchFamily="50" charset="-78"/>
            <a:cs typeface="AmmanV3 Sans Light" panose="02000000000000000000" pitchFamily="50" charset="-78"/>
          </a:endParaRPr>
        </a:p>
        <a:p>
          <a:pPr marL="0" lvl="0" indent="0" algn="ctr" defTabSz="711200">
            <a:lnSpc>
              <a:spcPct val="90000"/>
            </a:lnSpc>
            <a:spcBef>
              <a:spcPct val="0"/>
            </a:spcBef>
            <a:spcAft>
              <a:spcPct val="35000"/>
            </a:spcAft>
            <a:buNone/>
          </a:pPr>
          <a:r>
            <a:rPr lang="ar-JO" sz="1600" kern="1200" dirty="0">
              <a:latin typeface="AmmanV3 Sans Light" panose="02000000000000000000" pitchFamily="50" charset="-78"/>
              <a:cs typeface="AmmanV3 Sans Light" panose="02000000000000000000" pitchFamily="50" charset="-78"/>
            </a:rPr>
            <a:t>الأهداف </a:t>
          </a:r>
        </a:p>
        <a:p>
          <a:pPr marL="0" lvl="0" indent="0" algn="ctr" defTabSz="711200">
            <a:lnSpc>
              <a:spcPct val="90000"/>
            </a:lnSpc>
            <a:spcBef>
              <a:spcPct val="0"/>
            </a:spcBef>
            <a:spcAft>
              <a:spcPct val="35000"/>
            </a:spcAft>
            <a:buNone/>
          </a:pPr>
          <a:r>
            <a:rPr lang="ar-JO" sz="1600" kern="1200" dirty="0">
              <a:latin typeface="AmmanV3 Sans Light" panose="02000000000000000000" pitchFamily="50" charset="-78"/>
              <a:cs typeface="AmmanV3 Sans Light" panose="02000000000000000000" pitchFamily="50" charset="-78"/>
            </a:rPr>
            <a:t>الوطنية</a:t>
          </a:r>
          <a:endParaRPr lang="en-US" sz="1600" kern="1200" dirty="0">
            <a:latin typeface="AmmanV3 Sans Light" panose="02000000000000000000" pitchFamily="50" charset="-78"/>
            <a:cs typeface="AmmanV3 Sans Light" panose="02000000000000000000" pitchFamily="50" charset="-78"/>
          </a:endParaRPr>
        </a:p>
      </dsp:txBody>
      <dsp:txXfrm>
        <a:off x="3237124" y="0"/>
        <a:ext cx="1618562" cy="1081638"/>
      </dsp:txXfrm>
    </dsp:sp>
    <dsp:sp modelId="{6D097518-78A7-499A-A2E7-88F0CBC9B43E}">
      <dsp:nvSpPr>
        <dsp:cNvPr id="0" name=""/>
        <dsp:cNvSpPr/>
      </dsp:nvSpPr>
      <dsp:spPr>
        <a:xfrm>
          <a:off x="2427843" y="1081638"/>
          <a:ext cx="3237124" cy="1081638"/>
        </a:xfrm>
        <a:prstGeom prst="trapezoid">
          <a:avLst>
            <a:gd name="adj" fmla="val 74820"/>
          </a:avLst>
        </a:prstGeom>
        <a:solidFill>
          <a:schemeClr val="accent4">
            <a:hueOff val="-2594661"/>
            <a:satOff val="-12"/>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latin typeface="AmmanV3 Sans Light" panose="02000000000000000000" pitchFamily="50" charset="-78"/>
              <a:cs typeface="AmmanV3 Sans Light" panose="02000000000000000000" pitchFamily="50" charset="-78"/>
            </a:rPr>
            <a:t>أهداف التنمية المستدامة</a:t>
          </a:r>
          <a:endParaRPr lang="en-US" sz="1600" kern="1200" dirty="0">
            <a:latin typeface="AmmanV3 Sans Light" panose="02000000000000000000" pitchFamily="50" charset="-78"/>
            <a:cs typeface="AmmanV3 Sans Light" panose="02000000000000000000" pitchFamily="50" charset="-78"/>
          </a:endParaRPr>
        </a:p>
      </dsp:txBody>
      <dsp:txXfrm>
        <a:off x="2994340" y="1081638"/>
        <a:ext cx="2104131" cy="1081638"/>
      </dsp:txXfrm>
    </dsp:sp>
    <dsp:sp modelId="{8BD994AF-61E6-459E-8CA3-A1CEBBC2C4CA}">
      <dsp:nvSpPr>
        <dsp:cNvPr id="0" name=""/>
        <dsp:cNvSpPr/>
      </dsp:nvSpPr>
      <dsp:spPr>
        <a:xfrm>
          <a:off x="1618562" y="2163276"/>
          <a:ext cx="4855687" cy="1081638"/>
        </a:xfrm>
        <a:prstGeom prst="trapezoid">
          <a:avLst>
            <a:gd name="adj" fmla="val 74820"/>
          </a:avLst>
        </a:prstGeom>
        <a:solidFill>
          <a:schemeClr val="accent4">
            <a:hueOff val="-5189321"/>
            <a:satOff val="-24"/>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latin typeface="AmmanV3 Sans Light" panose="02000000000000000000" pitchFamily="50" charset="-78"/>
              <a:cs typeface="AmmanV3 Sans Light" panose="02000000000000000000" pitchFamily="50" charset="-78"/>
            </a:rPr>
            <a:t>الرؤيا والرسالة والقيم</a:t>
          </a:r>
          <a:endParaRPr lang="en-US" sz="1600" kern="1200" dirty="0">
            <a:latin typeface="AmmanV3 Sans Light" panose="02000000000000000000" pitchFamily="50" charset="-78"/>
            <a:cs typeface="AmmanV3 Sans Light" panose="02000000000000000000" pitchFamily="50" charset="-78"/>
          </a:endParaRPr>
        </a:p>
      </dsp:txBody>
      <dsp:txXfrm>
        <a:off x="2468307" y="2163276"/>
        <a:ext cx="3156196" cy="1081638"/>
      </dsp:txXfrm>
    </dsp:sp>
    <dsp:sp modelId="{01F8CC18-F4A9-4A20-A459-42A33A2A0E5C}">
      <dsp:nvSpPr>
        <dsp:cNvPr id="0" name=""/>
        <dsp:cNvSpPr/>
      </dsp:nvSpPr>
      <dsp:spPr>
        <a:xfrm>
          <a:off x="809281" y="3244915"/>
          <a:ext cx="6474249" cy="1081638"/>
        </a:xfrm>
        <a:prstGeom prst="trapezoid">
          <a:avLst>
            <a:gd name="adj" fmla="val 74820"/>
          </a:avLst>
        </a:prstGeom>
        <a:solidFill>
          <a:schemeClr val="accent4">
            <a:hueOff val="-7783982"/>
            <a:satOff val="-37"/>
            <a:lumOff val="-10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latin typeface="AmmanV3 Sans Light" panose="02000000000000000000" pitchFamily="50" charset="-78"/>
              <a:cs typeface="AmmanV3 Sans Light" panose="02000000000000000000" pitchFamily="50" charset="-78"/>
            </a:rPr>
            <a:t>الغايات الإستراتيجية</a:t>
          </a:r>
          <a:endParaRPr lang="en-US" sz="1600" kern="1200" dirty="0">
            <a:latin typeface="AmmanV3 Sans Light" panose="02000000000000000000" pitchFamily="50" charset="-78"/>
            <a:cs typeface="AmmanV3 Sans Light" panose="02000000000000000000" pitchFamily="50" charset="-78"/>
          </a:endParaRPr>
        </a:p>
      </dsp:txBody>
      <dsp:txXfrm>
        <a:off x="1942274" y="3244915"/>
        <a:ext cx="4208262" cy="1081638"/>
      </dsp:txXfrm>
    </dsp:sp>
    <dsp:sp modelId="{570811FC-C7D6-40D1-96C8-E2DB296CA012}">
      <dsp:nvSpPr>
        <dsp:cNvPr id="0" name=""/>
        <dsp:cNvSpPr/>
      </dsp:nvSpPr>
      <dsp:spPr>
        <a:xfrm>
          <a:off x="0" y="4326553"/>
          <a:ext cx="8092812" cy="1081638"/>
        </a:xfrm>
        <a:prstGeom prst="trapezoid">
          <a:avLst>
            <a:gd name="adj" fmla="val 74820"/>
          </a:avLst>
        </a:prstGeom>
        <a:solidFill>
          <a:schemeClr val="accent4">
            <a:hueOff val="-10378642"/>
            <a:satOff val="-49"/>
            <a:lumOff val="-1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latin typeface="AmmanV3 Sans Light" panose="02000000000000000000" pitchFamily="50" charset="-78"/>
              <a:cs typeface="AmmanV3 Sans Light" panose="02000000000000000000" pitchFamily="50" charset="-78"/>
            </a:rPr>
            <a:t>الأهداف الإستراتيجية</a:t>
          </a:r>
          <a:endParaRPr lang="en-US" sz="1600" kern="1200" dirty="0">
            <a:latin typeface="AmmanV3 Sans Light" panose="02000000000000000000" pitchFamily="50" charset="-78"/>
            <a:cs typeface="AmmanV3 Sans Light" panose="02000000000000000000" pitchFamily="50" charset="-78"/>
          </a:endParaRPr>
        </a:p>
      </dsp:txBody>
      <dsp:txXfrm>
        <a:off x="1416242" y="4326553"/>
        <a:ext cx="5260327" cy="1081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9562B-19D6-420E-9889-CA280A1D7713}">
      <dsp:nvSpPr>
        <dsp:cNvPr id="0" name=""/>
        <dsp:cNvSpPr/>
      </dsp:nvSpPr>
      <dsp:spPr>
        <a:xfrm>
          <a:off x="0" y="1773"/>
          <a:ext cx="11607588" cy="7801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JO" sz="1600" b="1" kern="1200">
              <a:solidFill>
                <a:schemeClr val="tx1"/>
              </a:solidFill>
              <a:cs typeface="AmmanV3 Sans Light" panose="02000000000000000000"/>
            </a:rPr>
            <a:t>تحدي رقم 1 التغير المناخي</a:t>
          </a:r>
          <a:r>
            <a:rPr lang="ar-JO" sz="1600" kern="1200">
              <a:solidFill>
                <a:schemeClr val="tx1"/>
              </a:solidFill>
              <a:cs typeface="AmmanV3 Sans Light" panose="02000000000000000000"/>
            </a:rPr>
            <a:t>: وما نتج عنه من تغير معدلات هطول الأمطار وارتفاع درجات الحرارة والجفاف، والرطوبة، والفيضانات او السيول وصعوبة توقع كمية الموسم المطري، مما يتطلب تعزيز قدرة المدينة على التقليل من آثار التغير المناخي والتكيف معه.</a:t>
          </a:r>
          <a:endParaRPr lang="en-US" sz="1600" kern="1200" dirty="0">
            <a:solidFill>
              <a:schemeClr val="tx1"/>
            </a:solidFill>
            <a:latin typeface="AmmanV3 Sans Light" pitchFamily="50" charset="-78"/>
            <a:cs typeface="AmmanV3 Sans Light" panose="02000000000000000000"/>
          </a:endParaRPr>
        </a:p>
      </dsp:txBody>
      <dsp:txXfrm>
        <a:off x="38085" y="39858"/>
        <a:ext cx="11531418" cy="704010"/>
      </dsp:txXfrm>
    </dsp:sp>
    <dsp:sp modelId="{F370D342-859A-47AD-9EBE-DE7977CD2A95}">
      <dsp:nvSpPr>
        <dsp:cNvPr id="0" name=""/>
        <dsp:cNvSpPr/>
      </dsp:nvSpPr>
      <dsp:spPr>
        <a:xfrm>
          <a:off x="0" y="795384"/>
          <a:ext cx="11607588" cy="780180"/>
        </a:xfrm>
        <a:prstGeom prst="roundRect">
          <a:avLst/>
        </a:prstGeom>
        <a:solidFill>
          <a:schemeClr val="accent2">
            <a:hueOff val="-461324"/>
            <a:satOff val="-265"/>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JO" sz="1600" b="1" kern="1200">
              <a:solidFill>
                <a:schemeClr val="tx1"/>
              </a:solidFill>
              <a:cs typeface="AmmanV3 Sans Light" panose="02000000000000000000"/>
            </a:rPr>
            <a:t>تحدي رقم 2 الأوبئة</a:t>
          </a:r>
          <a:r>
            <a:rPr lang="ar-JO" sz="1600" kern="1200">
              <a:solidFill>
                <a:schemeClr val="tx1"/>
              </a:solidFill>
              <a:cs typeface="AmmanV3 Sans Light" panose="02000000000000000000"/>
            </a:rPr>
            <a:t>: مثل جائحة كورونا وما نتج عنها من آثار اقتصادية واجتماعية وبيئية، حيث تم فرض مجموعة من القيود على الأنشطة الاقتصادية وحركة النقل البري والبحري والجوي، وإغلاق المؤسسات الصناعية والتجارية </a:t>
          </a:r>
          <a:endParaRPr lang="en-US" sz="1600" kern="1200" dirty="0">
            <a:solidFill>
              <a:schemeClr val="tx1"/>
            </a:solidFill>
            <a:latin typeface="AmmanV3 Sans Light" pitchFamily="50" charset="-78"/>
            <a:cs typeface="AmmanV3 Sans Light" panose="02000000000000000000"/>
          </a:endParaRPr>
        </a:p>
      </dsp:txBody>
      <dsp:txXfrm>
        <a:off x="38085" y="833469"/>
        <a:ext cx="11531418" cy="704010"/>
      </dsp:txXfrm>
    </dsp:sp>
    <dsp:sp modelId="{99AD4373-D24A-440D-8369-06638AB6E2FE}">
      <dsp:nvSpPr>
        <dsp:cNvPr id="0" name=""/>
        <dsp:cNvSpPr/>
      </dsp:nvSpPr>
      <dsp:spPr>
        <a:xfrm>
          <a:off x="0" y="1588994"/>
          <a:ext cx="11607588" cy="780180"/>
        </a:xfrm>
        <a:prstGeom prst="roundRect">
          <a:avLst/>
        </a:prstGeom>
        <a:solidFill>
          <a:schemeClr val="accent2">
            <a:hueOff val="-922649"/>
            <a:satOff val="-530"/>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JO" sz="1600" b="1" kern="1200">
              <a:solidFill>
                <a:schemeClr val="tx1"/>
              </a:solidFill>
              <a:cs typeface="AmmanV3 Sans Light" panose="02000000000000000000"/>
            </a:rPr>
            <a:t>تحدي رقم 3 نقص الموارد الطبيعية: </a:t>
          </a:r>
          <a:r>
            <a:rPr lang="ar-JO" sz="1600" kern="1200">
              <a:solidFill>
                <a:schemeClr val="tx1"/>
              </a:solidFill>
              <a:cs typeface="AmmanV3 Sans Light" panose="02000000000000000000"/>
            </a:rPr>
            <a:t>حيث تعتمد الدولة بشكل رئيسي على مصادر الطاقة المستوردة من الدول المجاورة مثل النفط والغاز الطبيعي</a:t>
          </a:r>
          <a:endParaRPr lang="en-US" sz="1600" kern="1200" dirty="0">
            <a:solidFill>
              <a:schemeClr val="tx1"/>
            </a:solidFill>
            <a:latin typeface="AmmanV3 Sans Light" pitchFamily="50" charset="-78"/>
            <a:cs typeface="AmmanV3 Sans Light" panose="02000000000000000000"/>
          </a:endParaRPr>
        </a:p>
      </dsp:txBody>
      <dsp:txXfrm>
        <a:off x="38085" y="1627079"/>
        <a:ext cx="11531418" cy="704010"/>
      </dsp:txXfrm>
    </dsp:sp>
    <dsp:sp modelId="{462FA3BC-6C45-4BA7-B45F-D89A081679E0}">
      <dsp:nvSpPr>
        <dsp:cNvPr id="0" name=""/>
        <dsp:cNvSpPr/>
      </dsp:nvSpPr>
      <dsp:spPr>
        <a:xfrm>
          <a:off x="0" y="2382605"/>
          <a:ext cx="11607588" cy="780180"/>
        </a:xfrm>
        <a:prstGeom prst="roundRect">
          <a:avLst/>
        </a:prstGeom>
        <a:solidFill>
          <a:schemeClr val="accent2">
            <a:hueOff val="-1383973"/>
            <a:satOff val="-795"/>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JO" sz="1600" b="1" kern="1200" dirty="0">
              <a:solidFill>
                <a:schemeClr val="tx1"/>
              </a:solidFill>
              <a:cs typeface="AmmanV3 Sans Light" panose="02000000000000000000"/>
            </a:rPr>
            <a:t>تحدي رقم </a:t>
          </a:r>
          <a:r>
            <a:rPr lang="ar-SA" sz="1600" b="1" kern="1200" dirty="0">
              <a:solidFill>
                <a:schemeClr val="tx1"/>
              </a:solidFill>
              <a:cs typeface="AmmanV3 Sans Light" panose="02000000000000000000"/>
            </a:rPr>
            <a:t>4</a:t>
          </a:r>
          <a:r>
            <a:rPr lang="ar-JO" sz="1600" b="1" kern="1200" dirty="0">
              <a:solidFill>
                <a:schemeClr val="tx1"/>
              </a:solidFill>
              <a:cs typeface="AmmanV3 Sans Light" panose="02000000000000000000"/>
            </a:rPr>
            <a:t> الاضطرابات وعدم الاستقرار السياسي في الدول المجاورة</a:t>
          </a:r>
          <a:r>
            <a:rPr lang="ar-JO" sz="1600" kern="1200" dirty="0">
              <a:solidFill>
                <a:schemeClr val="tx1"/>
              </a:solidFill>
              <a:cs typeface="AmmanV3 Sans Light" panose="02000000000000000000"/>
            </a:rPr>
            <a:t>: وما ينتج عنه من لجوء قسري مما ادى الى ضرورة التوسع في التنظيم والضغط على الخدمات الأساسية.</a:t>
          </a:r>
          <a:endParaRPr lang="en-US" sz="1600" kern="1200" dirty="0">
            <a:solidFill>
              <a:schemeClr val="tx1"/>
            </a:solidFill>
            <a:latin typeface="AmmanV3 Sans Light" pitchFamily="50" charset="-78"/>
            <a:cs typeface="AmmanV3 Sans Light" panose="02000000000000000000"/>
          </a:endParaRPr>
        </a:p>
      </dsp:txBody>
      <dsp:txXfrm>
        <a:off x="38085" y="2420690"/>
        <a:ext cx="11531418" cy="704010"/>
      </dsp:txXfrm>
    </dsp:sp>
    <dsp:sp modelId="{6D6585B6-51EF-4723-8F33-35F946805675}">
      <dsp:nvSpPr>
        <dsp:cNvPr id="0" name=""/>
        <dsp:cNvSpPr/>
      </dsp:nvSpPr>
      <dsp:spPr>
        <a:xfrm>
          <a:off x="0" y="3176216"/>
          <a:ext cx="11607588" cy="780180"/>
        </a:xfrm>
        <a:prstGeom prst="roundRect">
          <a:avLst/>
        </a:prstGeom>
        <a:solidFill>
          <a:schemeClr val="accent2">
            <a:hueOff val="-1845297"/>
            <a:satOff val="-1061"/>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JO" sz="1600" b="1" kern="1200" dirty="0">
              <a:solidFill>
                <a:schemeClr val="tx1"/>
              </a:solidFill>
              <a:cs typeface="AmmanV3 Sans Light" panose="02000000000000000000"/>
            </a:rPr>
            <a:t>تحدي رقم 7 ّ زيادة عدد سكان مدينة عمان: </a:t>
          </a:r>
          <a:r>
            <a:rPr lang="ar-SA" sz="1600" b="1" kern="1200" dirty="0">
              <a:solidFill>
                <a:schemeClr val="tx1"/>
              </a:solidFill>
              <a:cs typeface="AmmanV3 Sans Light" panose="02000000000000000000"/>
            </a:rPr>
            <a:t> </a:t>
          </a:r>
          <a:r>
            <a:rPr lang="ar-JO" sz="1600" kern="1200" dirty="0">
              <a:solidFill>
                <a:schemeClr val="tx1"/>
              </a:solidFill>
              <a:cs typeface="AmmanV3 Sans Light" panose="02000000000000000000"/>
            </a:rPr>
            <a:t>حوالي 4.5 ً مليون نسمه مما يتطلب التوسع في التنظيم والخدمات، ينشئ عن ذلك تحديا يتمثل في الحاجة الى تلبية الطلب المتزايد على الخدمات وسرعة الاستجابة في التخطيط الصحيح لتوسعات المدينة والمناطق الحضرية والقيام بدور أكبر في توفير خدمات بلدية عالية الجودة مثل النظافة والنقل الجماعي ومختلف اعمال البنية التحتية.</a:t>
          </a:r>
          <a:endParaRPr lang="en-US" sz="1600" kern="1200" dirty="0">
            <a:solidFill>
              <a:schemeClr val="tx1"/>
            </a:solidFill>
            <a:latin typeface="AmmanV3 Sans Light" pitchFamily="50" charset="-78"/>
            <a:cs typeface="AmmanV3 Sans Light" panose="02000000000000000000"/>
          </a:endParaRPr>
        </a:p>
      </dsp:txBody>
      <dsp:txXfrm>
        <a:off x="38085" y="3214301"/>
        <a:ext cx="11531418" cy="704010"/>
      </dsp:txXfrm>
    </dsp:sp>
    <dsp:sp modelId="{F60C076B-3A87-41B3-A6BF-B30D57F3CF4A}">
      <dsp:nvSpPr>
        <dsp:cNvPr id="0" name=""/>
        <dsp:cNvSpPr/>
      </dsp:nvSpPr>
      <dsp:spPr>
        <a:xfrm>
          <a:off x="0" y="3969826"/>
          <a:ext cx="11607588" cy="780180"/>
        </a:xfrm>
        <a:prstGeom prst="roundRect">
          <a:avLst/>
        </a:prstGeom>
        <a:solidFill>
          <a:schemeClr val="accent2">
            <a:hueOff val="-2306622"/>
            <a:satOff val="-1326"/>
            <a:lumOff val="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JO" sz="1600" b="1" kern="1200">
              <a:solidFill>
                <a:schemeClr val="tx1"/>
              </a:solidFill>
              <a:cs typeface="AmmanV3 Sans Light" panose="02000000000000000000"/>
            </a:rPr>
            <a:t>تحدي رقم 9 ّ عدم كفاية نظام النقل والتنقل في مدينة عمان</a:t>
          </a:r>
          <a:r>
            <a:rPr lang="ar-JO" sz="1600" kern="1200">
              <a:solidFill>
                <a:schemeClr val="tx1"/>
              </a:solidFill>
              <a:cs typeface="AmmanV3 Sans Light" panose="02000000000000000000"/>
            </a:rPr>
            <a:t>: والذي يمثل تحديا اجتماعيا واقتصاديا وبيئيا رئيسيا. ان الازدياد المضطرد العداد السكان بالإضافة الى عدم جاذبية وسائل النقل العام أدى الى اعتماد الناس على ملكية السيارات الخاصة مما تسبب بازدحامات مرورية مزمنة وارتفاع الطلب على مواقف السيارات.</a:t>
          </a:r>
          <a:endParaRPr lang="en-US" sz="1600" kern="1200" dirty="0">
            <a:solidFill>
              <a:schemeClr val="tx1"/>
            </a:solidFill>
            <a:latin typeface="AmmanV3 Sans Light" pitchFamily="50" charset="-78"/>
            <a:cs typeface="AmmanV3 Sans Light" panose="02000000000000000000"/>
          </a:endParaRPr>
        </a:p>
      </dsp:txBody>
      <dsp:txXfrm>
        <a:off x="38085" y="4007911"/>
        <a:ext cx="11531418" cy="704010"/>
      </dsp:txXfrm>
    </dsp:sp>
    <dsp:sp modelId="{07B1C633-B220-41AF-A497-73ADB75851C8}">
      <dsp:nvSpPr>
        <dsp:cNvPr id="0" name=""/>
        <dsp:cNvSpPr/>
      </dsp:nvSpPr>
      <dsp:spPr>
        <a:xfrm>
          <a:off x="0" y="4763437"/>
          <a:ext cx="11607588" cy="780180"/>
        </a:xfrm>
        <a:prstGeom prst="roundRect">
          <a:avLst/>
        </a:prstGeom>
        <a:solidFill>
          <a:schemeClr val="accent2">
            <a:hueOff val="-2767946"/>
            <a:satOff val="-1591"/>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JO" sz="1600" b="1" kern="1200">
              <a:solidFill>
                <a:schemeClr val="tx1"/>
              </a:solidFill>
              <a:latin typeface="AmmanV3 Sans Light" pitchFamily="50" charset="-78"/>
              <a:cs typeface="AmmanV3 Sans Light" panose="02000000000000000000"/>
            </a:rPr>
            <a:t>تحدي رقم 10 قلة المساحات المتاحة للزراعة وانتشار الزحف العمراني:</a:t>
          </a:r>
        </a:p>
        <a:p>
          <a:pPr marL="0" lvl="0" indent="0" algn="r" defTabSz="711200">
            <a:lnSpc>
              <a:spcPct val="90000"/>
            </a:lnSpc>
            <a:spcBef>
              <a:spcPct val="0"/>
            </a:spcBef>
            <a:spcAft>
              <a:spcPct val="35000"/>
            </a:spcAft>
            <a:buNone/>
          </a:pPr>
          <a:r>
            <a:rPr lang="ar-JO" sz="1600" kern="1200">
              <a:solidFill>
                <a:schemeClr val="tx1"/>
              </a:solidFill>
              <a:latin typeface="AmmanV3 Sans Light" pitchFamily="50" charset="-78"/>
              <a:cs typeface="AmmanV3 Sans Light" panose="02000000000000000000"/>
            </a:rPr>
            <a:t>على حساب االراضي الزراعية. أدت الزيادة يف التوسع العمراني والكثافة السكانية، إلى تقلص المساحات المفتوحة </a:t>
          </a:r>
          <a:endParaRPr lang="en-US" sz="1600" kern="1200" dirty="0">
            <a:solidFill>
              <a:schemeClr val="tx1"/>
            </a:solidFill>
            <a:latin typeface="AmmanV3 Sans Light" pitchFamily="50" charset="-78"/>
            <a:cs typeface="AmmanV3 Sans Light" panose="02000000000000000000"/>
          </a:endParaRPr>
        </a:p>
      </dsp:txBody>
      <dsp:txXfrm>
        <a:off x="38085" y="4801522"/>
        <a:ext cx="11531418" cy="704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62764-2A66-479A-8039-B51ECCC09218}">
      <dsp:nvSpPr>
        <dsp:cNvPr id="0" name=""/>
        <dsp:cNvSpPr/>
      </dsp:nvSpPr>
      <dsp:spPr>
        <a:xfrm>
          <a:off x="599160" y="1717"/>
          <a:ext cx="1635616" cy="98136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latin typeface="AmmanV3 Sans Light" panose="02000000000000000000" pitchFamily="50" charset="-78"/>
              <a:cs typeface="AmmanV3 Sans Light" panose="02000000000000000000" pitchFamily="50" charset="-78"/>
            </a:rPr>
            <a:t>مدينة شاملة ذات ثقافات متعددة</a:t>
          </a:r>
          <a:endParaRPr lang="en-US" sz="1800" kern="1200" dirty="0">
            <a:latin typeface="AmmanV3 Sans Light" panose="02000000000000000000" pitchFamily="50" charset="-78"/>
            <a:cs typeface="AmmanV3 Sans Light" panose="02000000000000000000" pitchFamily="50" charset="-78"/>
          </a:endParaRPr>
        </a:p>
      </dsp:txBody>
      <dsp:txXfrm>
        <a:off x="599160" y="1717"/>
        <a:ext cx="1635616" cy="981369"/>
      </dsp:txXfrm>
    </dsp:sp>
    <dsp:sp modelId="{FD2DCB67-22E8-48D7-B873-8A9B3C951D37}">
      <dsp:nvSpPr>
        <dsp:cNvPr id="0" name=""/>
        <dsp:cNvSpPr/>
      </dsp:nvSpPr>
      <dsp:spPr>
        <a:xfrm>
          <a:off x="2398338" y="1717"/>
          <a:ext cx="1635616" cy="981369"/>
        </a:xfrm>
        <a:prstGeom prst="rect">
          <a:avLst/>
        </a:prstGeom>
        <a:solidFill>
          <a:schemeClr val="accent2">
            <a:hueOff val="-461324"/>
            <a:satOff val="-265"/>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latin typeface="AmmanV3 Sans Light" panose="02000000000000000000" pitchFamily="50" charset="-78"/>
              <a:cs typeface="AmmanV3 Sans Light" panose="02000000000000000000" pitchFamily="50" charset="-78"/>
            </a:rPr>
            <a:t>مدينة فعالة</a:t>
          </a:r>
          <a:endParaRPr lang="en-US" sz="1800" kern="1200" dirty="0">
            <a:latin typeface="AmmanV3 Sans Light" panose="02000000000000000000" pitchFamily="50" charset="-78"/>
            <a:cs typeface="AmmanV3 Sans Light" panose="02000000000000000000" pitchFamily="50" charset="-78"/>
          </a:endParaRPr>
        </a:p>
      </dsp:txBody>
      <dsp:txXfrm>
        <a:off x="2398338" y="1717"/>
        <a:ext cx="1635616" cy="981369"/>
      </dsp:txXfrm>
    </dsp:sp>
    <dsp:sp modelId="{697C676A-1B4A-4643-87F5-ED728FCBB8A1}">
      <dsp:nvSpPr>
        <dsp:cNvPr id="0" name=""/>
        <dsp:cNvSpPr/>
      </dsp:nvSpPr>
      <dsp:spPr>
        <a:xfrm>
          <a:off x="599160" y="1146648"/>
          <a:ext cx="1635616" cy="981369"/>
        </a:xfrm>
        <a:prstGeom prst="rect">
          <a:avLst/>
        </a:prstGeom>
        <a:solidFill>
          <a:schemeClr val="accent2">
            <a:hueOff val="-922649"/>
            <a:satOff val="-530"/>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latin typeface="AmmanV3 Sans Light" panose="02000000000000000000" pitchFamily="50" charset="-78"/>
              <a:cs typeface="AmmanV3 Sans Light" panose="02000000000000000000" pitchFamily="50" charset="-78"/>
            </a:rPr>
            <a:t>مدينة يقصدها الزوار والمستثمرين</a:t>
          </a:r>
          <a:endParaRPr lang="en-US" sz="1800" kern="1200" dirty="0">
            <a:latin typeface="AmmanV3 Sans Light" panose="02000000000000000000" pitchFamily="50" charset="-78"/>
            <a:cs typeface="AmmanV3 Sans Light" panose="02000000000000000000" pitchFamily="50" charset="-78"/>
          </a:endParaRPr>
        </a:p>
      </dsp:txBody>
      <dsp:txXfrm>
        <a:off x="599160" y="1146648"/>
        <a:ext cx="1635616" cy="981369"/>
      </dsp:txXfrm>
    </dsp:sp>
    <dsp:sp modelId="{BD536D89-0C35-4F25-A540-D13EEF5F7321}">
      <dsp:nvSpPr>
        <dsp:cNvPr id="0" name=""/>
        <dsp:cNvSpPr/>
      </dsp:nvSpPr>
      <dsp:spPr>
        <a:xfrm>
          <a:off x="2398338" y="1146648"/>
          <a:ext cx="1635616" cy="981369"/>
        </a:xfrm>
        <a:prstGeom prst="rect">
          <a:avLst/>
        </a:prstGeom>
        <a:solidFill>
          <a:schemeClr val="accent2">
            <a:hueOff val="-1383973"/>
            <a:satOff val="-795"/>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latin typeface="AmmanV3 Sans Light" panose="02000000000000000000" pitchFamily="50" charset="-78"/>
              <a:cs typeface="AmmanV3 Sans Light" panose="02000000000000000000" pitchFamily="50" charset="-78"/>
            </a:rPr>
            <a:t>مدينة تشرك المواطن في حاكميتها</a:t>
          </a:r>
          <a:endParaRPr lang="en-US" sz="1800" kern="1200" dirty="0">
            <a:latin typeface="AmmanV3 Sans Light" panose="02000000000000000000" pitchFamily="50" charset="-78"/>
            <a:cs typeface="AmmanV3 Sans Light" panose="02000000000000000000" pitchFamily="50" charset="-78"/>
          </a:endParaRPr>
        </a:p>
      </dsp:txBody>
      <dsp:txXfrm>
        <a:off x="2398338" y="1146648"/>
        <a:ext cx="1635616" cy="981369"/>
      </dsp:txXfrm>
    </dsp:sp>
    <dsp:sp modelId="{A6959DB1-B4D7-49C6-86C1-F8DD4CCCF328}">
      <dsp:nvSpPr>
        <dsp:cNvPr id="0" name=""/>
        <dsp:cNvSpPr/>
      </dsp:nvSpPr>
      <dsp:spPr>
        <a:xfrm>
          <a:off x="599160" y="2291580"/>
          <a:ext cx="1635616" cy="981369"/>
        </a:xfrm>
        <a:prstGeom prst="rect">
          <a:avLst/>
        </a:prstGeom>
        <a:solidFill>
          <a:schemeClr val="accent2">
            <a:hueOff val="-1845297"/>
            <a:satOff val="-1061"/>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latin typeface="AmmanV3 Sans Light" panose="02000000000000000000" pitchFamily="50" charset="-78"/>
              <a:cs typeface="AmmanV3 Sans Light" panose="02000000000000000000" pitchFamily="50" charset="-78"/>
            </a:rPr>
            <a:t>مدينة  الفنون والموروث الحضاري</a:t>
          </a:r>
          <a:endParaRPr lang="en-US" sz="1800" kern="1200" dirty="0">
            <a:latin typeface="AmmanV3 Sans Light" panose="02000000000000000000" pitchFamily="50" charset="-78"/>
            <a:cs typeface="AmmanV3 Sans Light" panose="02000000000000000000" pitchFamily="50" charset="-78"/>
          </a:endParaRPr>
        </a:p>
      </dsp:txBody>
      <dsp:txXfrm>
        <a:off x="599160" y="2291580"/>
        <a:ext cx="1635616" cy="981369"/>
      </dsp:txXfrm>
    </dsp:sp>
    <dsp:sp modelId="{F3CB2256-8554-4A55-862B-383EE5B6FBC8}">
      <dsp:nvSpPr>
        <dsp:cNvPr id="0" name=""/>
        <dsp:cNvSpPr/>
      </dsp:nvSpPr>
      <dsp:spPr>
        <a:xfrm>
          <a:off x="2398338" y="2291580"/>
          <a:ext cx="1635616" cy="981369"/>
        </a:xfrm>
        <a:prstGeom prst="rect">
          <a:avLst/>
        </a:prstGeom>
        <a:solidFill>
          <a:schemeClr val="accent2">
            <a:hueOff val="-2306622"/>
            <a:satOff val="-1326"/>
            <a:lumOff val="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latin typeface="AmmanV3 Sans Light" panose="02000000000000000000" pitchFamily="50" charset="-78"/>
              <a:cs typeface="AmmanV3 Sans Light" panose="02000000000000000000" pitchFamily="50" charset="-78"/>
            </a:rPr>
            <a:t>مدينة خضراء ومستدامة</a:t>
          </a:r>
          <a:endParaRPr lang="en-US" sz="1800" kern="1200" dirty="0">
            <a:latin typeface="AmmanV3 Sans Light" panose="02000000000000000000" pitchFamily="50" charset="-78"/>
            <a:cs typeface="AmmanV3 Sans Light" panose="02000000000000000000" pitchFamily="50" charset="-78"/>
          </a:endParaRPr>
        </a:p>
      </dsp:txBody>
      <dsp:txXfrm>
        <a:off x="2398338" y="2291580"/>
        <a:ext cx="1635616" cy="981369"/>
      </dsp:txXfrm>
    </dsp:sp>
    <dsp:sp modelId="{3CBA8B45-BE0D-4E0A-8C25-F5F3C9E3D575}">
      <dsp:nvSpPr>
        <dsp:cNvPr id="0" name=""/>
        <dsp:cNvSpPr/>
      </dsp:nvSpPr>
      <dsp:spPr>
        <a:xfrm>
          <a:off x="1498749" y="3436511"/>
          <a:ext cx="1635616" cy="981369"/>
        </a:xfrm>
        <a:prstGeom prst="rect">
          <a:avLst/>
        </a:prstGeom>
        <a:solidFill>
          <a:schemeClr val="accent2">
            <a:hueOff val="-2767946"/>
            <a:satOff val="-1591"/>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JO" sz="1800" kern="1200" dirty="0">
              <a:latin typeface="AmmanV3 Sans Light" panose="02000000000000000000" pitchFamily="50" charset="-78"/>
              <a:cs typeface="AmmanV3 Sans Light" panose="02000000000000000000" pitchFamily="50" charset="-78"/>
            </a:rPr>
            <a:t>مدينة صديقة للمشاه</a:t>
          </a:r>
          <a:endParaRPr lang="en-US" sz="1800" kern="1200" dirty="0">
            <a:latin typeface="AmmanV3 Sans Light" panose="02000000000000000000" pitchFamily="50" charset="-78"/>
            <a:cs typeface="AmmanV3 Sans Light" panose="02000000000000000000" pitchFamily="50" charset="-78"/>
          </a:endParaRPr>
        </a:p>
      </dsp:txBody>
      <dsp:txXfrm>
        <a:off x="1498749" y="3436511"/>
        <a:ext cx="1635616" cy="9813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828DA-C488-48ED-8F5E-285BE406126D}">
      <dsp:nvSpPr>
        <dsp:cNvPr id="0" name=""/>
        <dsp:cNvSpPr/>
      </dsp:nvSpPr>
      <dsp:spPr>
        <a:xfrm>
          <a:off x="1583" y="0"/>
          <a:ext cx="2464258" cy="277125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ar-JO" sz="1200" kern="1200" dirty="0">
              <a:latin typeface="AmmanV3 Sans Light" panose="02000000000000000000" pitchFamily="50" charset="-78"/>
              <a:cs typeface="AmmanV3 Sans Light" panose="02000000000000000000" pitchFamily="50" charset="-78"/>
            </a:rPr>
            <a:t>3- السماح ببناء علاقات دائمة :</a:t>
          </a:r>
        </a:p>
        <a:p>
          <a:pPr marL="0" lvl="0" indent="0" algn="ctr" defTabSz="533400">
            <a:lnSpc>
              <a:spcPct val="90000"/>
            </a:lnSpc>
            <a:spcBef>
              <a:spcPct val="0"/>
            </a:spcBef>
            <a:spcAft>
              <a:spcPct val="35000"/>
            </a:spcAft>
            <a:buNone/>
          </a:pPr>
          <a:br>
            <a:rPr lang="ar-JO" sz="1200" kern="1200" dirty="0">
              <a:latin typeface="AmmanV3 Sans Light" panose="02000000000000000000" pitchFamily="50" charset="-78"/>
              <a:cs typeface="AmmanV3 Sans Light" panose="02000000000000000000" pitchFamily="50" charset="-78"/>
            </a:rPr>
          </a:br>
          <a:r>
            <a:rPr lang="ar-JO" sz="1200" kern="1200" dirty="0">
              <a:latin typeface="AmmanV3 Sans Light" panose="02000000000000000000" pitchFamily="50" charset="-78"/>
              <a:cs typeface="AmmanV3 Sans Light" panose="02000000000000000000" pitchFamily="50" charset="-78"/>
            </a:rPr>
            <a:t>يتيح العمل الجماعي للوصول للمواطنين ليشاركوا في تحقيق الاهداف والخطط </a:t>
          </a:r>
          <a:endParaRPr lang="en-US" sz="1200" kern="1200" dirty="0"/>
        </a:p>
      </dsp:txBody>
      <dsp:txXfrm>
        <a:off x="1583" y="1108503"/>
        <a:ext cx="2464258" cy="1108503"/>
      </dsp:txXfrm>
    </dsp:sp>
    <dsp:sp modelId="{01B07CB4-E75B-441C-BBDC-047CF1F55D18}">
      <dsp:nvSpPr>
        <dsp:cNvPr id="0" name=""/>
        <dsp:cNvSpPr/>
      </dsp:nvSpPr>
      <dsp:spPr>
        <a:xfrm>
          <a:off x="772298" y="166275"/>
          <a:ext cx="922828" cy="922828"/>
        </a:xfrm>
        <a:prstGeom prst="ellipse">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2EACD9-6515-4A6D-8444-F340F653FB1C}">
      <dsp:nvSpPr>
        <dsp:cNvPr id="0" name=""/>
        <dsp:cNvSpPr/>
      </dsp:nvSpPr>
      <dsp:spPr>
        <a:xfrm>
          <a:off x="2539770" y="0"/>
          <a:ext cx="2464258" cy="2771258"/>
        </a:xfrm>
        <a:prstGeom prst="roundRect">
          <a:avLst>
            <a:gd name="adj" fmla="val 10000"/>
          </a:avLst>
        </a:prstGeom>
        <a:solidFill>
          <a:schemeClr val="accent5">
            <a:hueOff val="9300841"/>
            <a:satOff val="-3552"/>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r" defTabSz="533400">
            <a:lnSpc>
              <a:spcPct val="90000"/>
            </a:lnSpc>
            <a:spcBef>
              <a:spcPct val="0"/>
            </a:spcBef>
            <a:spcAft>
              <a:spcPct val="35000"/>
            </a:spcAft>
            <a:buNone/>
          </a:pPr>
          <a:r>
            <a:rPr lang="ar-JO" sz="1200" kern="1200" dirty="0">
              <a:latin typeface="AmmanV3 Sans Light" panose="02000000000000000000" pitchFamily="50" charset="-78"/>
              <a:cs typeface="AmmanV3 Sans Light" panose="02000000000000000000" pitchFamily="50" charset="-78"/>
            </a:rPr>
            <a:t>2- التأثير بشكل ايجابي على الاقتصاد الحضري: </a:t>
          </a:r>
        </a:p>
        <a:p>
          <a:pPr marL="0" lvl="0" indent="0" algn="r" defTabSz="533400">
            <a:lnSpc>
              <a:spcPct val="90000"/>
            </a:lnSpc>
            <a:spcBef>
              <a:spcPct val="0"/>
            </a:spcBef>
            <a:spcAft>
              <a:spcPct val="35000"/>
            </a:spcAft>
            <a:buNone/>
          </a:pPr>
          <a:r>
            <a:rPr lang="ar-JO" sz="1200" kern="1200" dirty="0">
              <a:latin typeface="AmmanV3 Sans Light" panose="02000000000000000000" pitchFamily="50" charset="-78"/>
              <a:cs typeface="AmmanV3 Sans Light" panose="02000000000000000000" pitchFamily="50" charset="-78"/>
            </a:rPr>
            <a:t>جذب الاستثمارات بهدف توليد النشاط الاقتصادي ، حيث يساهم في تنسيق الموقع المكاني وتوزيع النشاط الاقتصادي .</a:t>
          </a:r>
          <a:endParaRPr lang="en-US" sz="1200" kern="1200" dirty="0"/>
        </a:p>
      </dsp:txBody>
      <dsp:txXfrm>
        <a:off x="2539770" y="1108503"/>
        <a:ext cx="2464258" cy="1108503"/>
      </dsp:txXfrm>
    </dsp:sp>
    <dsp:sp modelId="{639CAB8F-9ACF-4D83-8EF3-9FD8CD7714C2}">
      <dsp:nvSpPr>
        <dsp:cNvPr id="0" name=""/>
        <dsp:cNvSpPr/>
      </dsp:nvSpPr>
      <dsp:spPr>
        <a:xfrm>
          <a:off x="3310485" y="166275"/>
          <a:ext cx="922828" cy="922828"/>
        </a:xfrm>
        <a:prstGeom prst="ellipse">
          <a:avLst/>
        </a:prstGeom>
        <a:solidFill>
          <a:schemeClr val="accent5">
            <a:tint val="50000"/>
            <a:hueOff val="9459069"/>
            <a:satOff val="-3030"/>
            <a:lumOff val="-3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33369-2307-4B8E-A5DF-6D0449FF5A3D}">
      <dsp:nvSpPr>
        <dsp:cNvPr id="0" name=""/>
        <dsp:cNvSpPr/>
      </dsp:nvSpPr>
      <dsp:spPr>
        <a:xfrm>
          <a:off x="5077956" y="0"/>
          <a:ext cx="2464258" cy="2771258"/>
        </a:xfrm>
        <a:prstGeom prst="roundRect">
          <a:avLst>
            <a:gd name="adj" fmla="val 10000"/>
          </a:avLst>
        </a:prstGeom>
        <a:solidFill>
          <a:schemeClr val="accent5">
            <a:hueOff val="18601683"/>
            <a:satOff val="-7104"/>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r" defTabSz="533400">
            <a:lnSpc>
              <a:spcPct val="90000"/>
            </a:lnSpc>
            <a:spcBef>
              <a:spcPct val="0"/>
            </a:spcBef>
            <a:spcAft>
              <a:spcPct val="35000"/>
            </a:spcAft>
            <a:buNone/>
          </a:pPr>
          <a:r>
            <a:rPr lang="ar-JO" sz="1200" kern="1200" dirty="0">
              <a:latin typeface="AmmanV3 Sans Light" panose="02000000000000000000" pitchFamily="50" charset="-78"/>
              <a:cs typeface="AmmanV3 Sans Light" panose="02000000000000000000" pitchFamily="50" charset="-78"/>
            </a:rPr>
            <a:t>1- ازدهار المدن وتحسين</a:t>
          </a:r>
        </a:p>
        <a:p>
          <a:pPr marL="0" lvl="0" indent="0" algn="r" defTabSz="533400">
            <a:lnSpc>
              <a:spcPct val="90000"/>
            </a:lnSpc>
            <a:spcBef>
              <a:spcPct val="0"/>
            </a:spcBef>
            <a:spcAft>
              <a:spcPct val="35000"/>
            </a:spcAft>
            <a:buNone/>
          </a:pPr>
          <a:r>
            <a:rPr lang="ar-JO" sz="1200" kern="1200" dirty="0">
              <a:latin typeface="AmmanV3 Sans Light" panose="02000000000000000000" pitchFamily="50" charset="-78"/>
              <a:cs typeface="AmmanV3 Sans Light" panose="02000000000000000000" pitchFamily="50" charset="-78"/>
            </a:rPr>
            <a:t> المعيشة :</a:t>
          </a:r>
          <a:br>
            <a:rPr lang="ar-JO" sz="1200" kern="1200" dirty="0">
              <a:latin typeface="AmmanV3 Sans Light" panose="02000000000000000000" pitchFamily="50" charset="-78"/>
              <a:cs typeface="AmmanV3 Sans Light" panose="02000000000000000000" pitchFamily="50" charset="-78"/>
            </a:rPr>
          </a:br>
          <a:r>
            <a:rPr lang="ar-JO" sz="1200" kern="1200" dirty="0">
              <a:latin typeface="AmmanV3 Sans Light" panose="02000000000000000000" pitchFamily="50" charset="-78"/>
              <a:cs typeface="AmmanV3 Sans Light" panose="02000000000000000000" pitchFamily="50" charset="-78"/>
            </a:rPr>
            <a:t> فهو طريقة لتوقع احتياجات المدن وتنسيق الجهود لتعزيز المعيشة والازدهار  يأخذ بعين الاعتبار السكن والتوظيف وامكانية الوصول.</a:t>
          </a:r>
          <a:endParaRPr lang="en-US" sz="1200" kern="1200" dirty="0"/>
        </a:p>
      </dsp:txBody>
      <dsp:txXfrm>
        <a:off x="5077956" y="1108503"/>
        <a:ext cx="2464258" cy="1108503"/>
      </dsp:txXfrm>
    </dsp:sp>
    <dsp:sp modelId="{D8FD6594-6205-4F5C-9E82-DA4B2AA8C9E7}">
      <dsp:nvSpPr>
        <dsp:cNvPr id="0" name=""/>
        <dsp:cNvSpPr/>
      </dsp:nvSpPr>
      <dsp:spPr>
        <a:xfrm>
          <a:off x="5848671" y="166275"/>
          <a:ext cx="922828" cy="922828"/>
        </a:xfrm>
        <a:prstGeom prst="ellipse">
          <a:avLst/>
        </a:prstGeom>
        <a:solidFill>
          <a:schemeClr val="accent5">
            <a:tint val="50000"/>
            <a:hueOff val="18918138"/>
            <a:satOff val="-6061"/>
            <a:lumOff val="-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B12731-901C-4118-ADC2-C90DDA4BD1E9}">
      <dsp:nvSpPr>
        <dsp:cNvPr id="0" name=""/>
        <dsp:cNvSpPr/>
      </dsp:nvSpPr>
      <dsp:spPr>
        <a:xfrm>
          <a:off x="298698" y="2355569"/>
          <a:ext cx="6940295" cy="415688"/>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23B30-7FF2-4F9D-8F1D-2860EC1D4D18}">
      <dsp:nvSpPr>
        <dsp:cNvPr id="0" name=""/>
        <dsp:cNvSpPr/>
      </dsp:nvSpPr>
      <dsp:spPr>
        <a:xfrm>
          <a:off x="5533" y="0"/>
          <a:ext cx="2606816" cy="1344249"/>
        </a:xfrm>
        <a:prstGeom prst="roundRect">
          <a:avLst>
            <a:gd name="adj" fmla="val 1000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A5D4BF-0655-4A25-901F-9A179F48F223}">
      <dsp:nvSpPr>
        <dsp:cNvPr id="0" name=""/>
        <dsp:cNvSpPr/>
      </dsp:nvSpPr>
      <dsp:spPr>
        <a:xfrm>
          <a:off x="429898" y="806550"/>
          <a:ext cx="2606816" cy="134424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ar-JO" sz="900" kern="1200" dirty="0">
              <a:latin typeface="AmmanV3 Sans Light" panose="02000000000000000000" pitchFamily="50" charset="-78"/>
              <a:cs typeface="AmmanV3 Sans Light" panose="02000000000000000000" pitchFamily="50" charset="-78"/>
            </a:rPr>
            <a:t>ستطبق على 228 حي قائم ، ويمكن تقسيمها إلى بلوكات تخطيطية أصغر. ستكون المخططات المحلية لهذه األحياء أكثر دقة ،ألنها ستشمل على تفاصيل تخطيطية مثل </a:t>
          </a:r>
          <a:r>
            <a:rPr lang="ar-SA" sz="900" kern="1200" dirty="0">
              <a:latin typeface="AmmanV3 Sans Light" panose="02000000000000000000" pitchFamily="50" charset="-78"/>
              <a:cs typeface="AmmanV3 Sans Light" panose="02000000000000000000" pitchFamily="50" charset="-78"/>
            </a:rPr>
            <a:t>الا</a:t>
          </a:r>
          <a:r>
            <a:rPr lang="ar-JO" sz="900" kern="1200" dirty="0">
              <a:latin typeface="AmmanV3 Sans Light" panose="02000000000000000000" pitchFamily="50" charset="-78"/>
              <a:cs typeface="AmmanV3 Sans Light" panose="02000000000000000000" pitchFamily="50" charset="-78"/>
            </a:rPr>
            <a:t>حكام التنظيمية وشبكة الطرق المحلية .</a:t>
          </a:r>
          <a:endParaRPr lang="en-US" sz="900" kern="1200" dirty="0">
            <a:latin typeface="AmmanV3 Sans Light" panose="02000000000000000000" pitchFamily="50" charset="-78"/>
            <a:cs typeface="AmmanV3 Sans Light" panose="02000000000000000000" pitchFamily="50" charset="-78"/>
          </a:endParaRPr>
        </a:p>
      </dsp:txBody>
      <dsp:txXfrm>
        <a:off x="469270" y="845922"/>
        <a:ext cx="2528072" cy="1265505"/>
      </dsp:txXfrm>
    </dsp:sp>
    <dsp:sp modelId="{1089998F-0A2F-4F25-84B4-6C1A9F5EC7EB}">
      <dsp:nvSpPr>
        <dsp:cNvPr id="0" name=""/>
        <dsp:cNvSpPr/>
      </dsp:nvSpPr>
      <dsp:spPr>
        <a:xfrm rot="10800000">
          <a:off x="3114480" y="358934"/>
          <a:ext cx="502130" cy="62638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265119" y="484210"/>
        <a:ext cx="351491" cy="375829"/>
      </dsp:txXfrm>
    </dsp:sp>
    <dsp:sp modelId="{867D0E89-A5CD-445B-B764-E39F03CBA4A2}">
      <dsp:nvSpPr>
        <dsp:cNvPr id="0" name=""/>
        <dsp:cNvSpPr/>
      </dsp:nvSpPr>
      <dsp:spPr>
        <a:xfrm>
          <a:off x="4047008" y="0"/>
          <a:ext cx="2606816" cy="1344250"/>
        </a:xfrm>
        <a:prstGeom prst="roundRect">
          <a:avLst>
            <a:gd name="adj" fmla="val 10000"/>
          </a:avLst>
        </a:prstGeom>
        <a:solidFill>
          <a:schemeClr val="accent5">
            <a:tint val="50000"/>
            <a:hueOff val="9466534"/>
            <a:satOff val="-3486"/>
            <a:lumOff val="60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3EC91C-1D7F-4128-8F42-41992D48F3AA}">
      <dsp:nvSpPr>
        <dsp:cNvPr id="0" name=""/>
        <dsp:cNvSpPr/>
      </dsp:nvSpPr>
      <dsp:spPr>
        <a:xfrm>
          <a:off x="4471374" y="806550"/>
          <a:ext cx="2606816" cy="1344250"/>
        </a:xfrm>
        <a:prstGeom prst="roundRect">
          <a:avLst>
            <a:gd name="adj" fmla="val 10000"/>
          </a:avLst>
        </a:prstGeom>
        <a:solidFill>
          <a:schemeClr val="accent5">
            <a:hueOff val="9300841"/>
            <a:satOff val="-3552"/>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ar-JO" sz="900" kern="1200" dirty="0">
              <a:latin typeface="AmmanV3 Sans Light" panose="02000000000000000000" pitchFamily="50" charset="-78"/>
              <a:cs typeface="AmmanV3 Sans Light" panose="02000000000000000000" pitchFamily="50" charset="-78"/>
            </a:rPr>
            <a:t>سيتم تقسيم منطقة التخطيط الرئيسية إلى</a:t>
          </a:r>
          <a:r>
            <a:rPr lang="ar-SA" sz="900" kern="1200" dirty="0">
              <a:latin typeface="AmmanV3 Sans Light" panose="02000000000000000000" pitchFamily="50" charset="-78"/>
              <a:cs typeface="AmmanV3 Sans Light" panose="02000000000000000000" pitchFamily="50" charset="-78"/>
            </a:rPr>
            <a:t> مجموعة </a:t>
          </a:r>
          <a:r>
            <a:rPr lang="ar-JO" sz="900" kern="1200" dirty="0">
              <a:latin typeface="AmmanV3 Sans Light" panose="02000000000000000000" pitchFamily="50" charset="-78"/>
              <a:cs typeface="AmmanV3 Sans Light" panose="02000000000000000000" pitchFamily="50" charset="-78"/>
            </a:rPr>
            <a:t>مناطق تخطيطية لتوفير مستوى أكثر دقة من التفاصيل. وعند اكتمال المخططات لهذه المناطق ستشتمل على استخدامات </a:t>
          </a:r>
          <a:r>
            <a:rPr lang="ar-SA" sz="900" kern="1200" dirty="0">
              <a:latin typeface="AmmanV3 Sans Light" panose="02000000000000000000" pitchFamily="50" charset="-78"/>
              <a:cs typeface="AmmanV3 Sans Light" panose="02000000000000000000" pitchFamily="50" charset="-78"/>
            </a:rPr>
            <a:t>ال</a:t>
          </a:r>
          <a:r>
            <a:rPr lang="ar-JO" sz="900" kern="1200" dirty="0">
              <a:latin typeface="AmmanV3 Sans Light" panose="02000000000000000000" pitchFamily="50" charset="-78"/>
              <a:cs typeface="AmmanV3 Sans Light" panose="02000000000000000000" pitchFamily="50" charset="-78"/>
            </a:rPr>
            <a:t>اضي الرئيسية و شبكة الطرق الرئيسية</a:t>
          </a:r>
          <a:r>
            <a:rPr lang="ar-SA" sz="900" kern="1200" dirty="0">
              <a:latin typeface="AmmanV3 Sans Light" panose="02000000000000000000" pitchFamily="50" charset="-78"/>
              <a:cs typeface="AmmanV3 Sans Light" panose="02000000000000000000" pitchFamily="50" charset="-78"/>
            </a:rPr>
            <a:t> وكافة التفاصيل الحضرية </a:t>
          </a:r>
          <a:endParaRPr lang="en-US" sz="900" kern="1200" dirty="0">
            <a:latin typeface="AmmanV3 Sans Light" panose="02000000000000000000" pitchFamily="50" charset="-78"/>
            <a:cs typeface="AmmanV3 Sans Light" panose="02000000000000000000" pitchFamily="50" charset="-78"/>
          </a:endParaRPr>
        </a:p>
      </dsp:txBody>
      <dsp:txXfrm>
        <a:off x="4510746" y="845922"/>
        <a:ext cx="2528072" cy="1265506"/>
      </dsp:txXfrm>
    </dsp:sp>
    <dsp:sp modelId="{71885C3A-BFF8-4EEC-A0B4-12D0D2BE9013}">
      <dsp:nvSpPr>
        <dsp:cNvPr id="0" name=""/>
        <dsp:cNvSpPr/>
      </dsp:nvSpPr>
      <dsp:spPr>
        <a:xfrm rot="10800000">
          <a:off x="7155956" y="358934"/>
          <a:ext cx="502130" cy="626381"/>
        </a:xfrm>
        <a:prstGeom prst="rightArrow">
          <a:avLst>
            <a:gd name="adj1" fmla="val 60000"/>
            <a:gd name="adj2" fmla="val 50000"/>
          </a:avLst>
        </a:prstGeom>
        <a:solidFill>
          <a:schemeClr val="accent5">
            <a:hueOff val="18601683"/>
            <a:satOff val="-7104"/>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306595" y="484210"/>
        <a:ext cx="351491" cy="375829"/>
      </dsp:txXfrm>
    </dsp:sp>
    <dsp:sp modelId="{DF43EE0A-3A83-41DE-A393-D6C46DB4A180}">
      <dsp:nvSpPr>
        <dsp:cNvPr id="0" name=""/>
        <dsp:cNvSpPr/>
      </dsp:nvSpPr>
      <dsp:spPr>
        <a:xfrm>
          <a:off x="8088484" y="0"/>
          <a:ext cx="2606816" cy="1344249"/>
        </a:xfrm>
        <a:prstGeom prst="roundRect">
          <a:avLst>
            <a:gd name="adj" fmla="val 10000"/>
          </a:avLst>
        </a:prstGeom>
        <a:solidFill>
          <a:schemeClr val="accent5">
            <a:tint val="50000"/>
            <a:hueOff val="18933067"/>
            <a:satOff val="-6973"/>
            <a:lumOff val="12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B2FF6D-74FA-4F46-8892-AB6860FDCBAA}">
      <dsp:nvSpPr>
        <dsp:cNvPr id="0" name=""/>
        <dsp:cNvSpPr/>
      </dsp:nvSpPr>
      <dsp:spPr>
        <a:xfrm>
          <a:off x="8512849" y="806550"/>
          <a:ext cx="2606816" cy="1344249"/>
        </a:xfrm>
        <a:prstGeom prst="roundRect">
          <a:avLst>
            <a:gd name="adj" fmla="val 10000"/>
          </a:avLst>
        </a:prstGeom>
        <a:solidFill>
          <a:schemeClr val="accent5">
            <a:hueOff val="18601683"/>
            <a:satOff val="-7104"/>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ar-JO" sz="900" kern="1200" dirty="0">
              <a:latin typeface="AmmanV3 Sans Light" panose="02000000000000000000" pitchFamily="50" charset="-78"/>
              <a:cs typeface="AmmanV3 Sans Light" panose="02000000000000000000" pitchFamily="50" charset="-78"/>
            </a:rPr>
            <a:t>يتعلق بمنطقة التخطيط على مستوى المدينة ، والتي تبلغ مساحتها 1662 كم.2 و هذا هو المستوى المعتمد لخطة النمو على مستوى المدينة.</a:t>
          </a:r>
          <a:endParaRPr lang="en-US" sz="900" kern="1200" dirty="0">
            <a:latin typeface="AmmanV3 Sans Light" panose="02000000000000000000" pitchFamily="50" charset="-78"/>
            <a:cs typeface="AmmanV3 Sans Light" panose="02000000000000000000" pitchFamily="50" charset="-78"/>
          </a:endParaRPr>
        </a:p>
      </dsp:txBody>
      <dsp:txXfrm>
        <a:off x="8552221" y="845922"/>
        <a:ext cx="2528072" cy="12655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BA4B3-5643-4D5A-BB81-8E9549E5720A}" type="datetimeFigureOut">
              <a:rPr lang="en-US" smtClean="0"/>
              <a:t>8/18/2025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7DD6B1-82ED-4901-B9D9-F7B487B513CA}" type="slidenum">
              <a:rPr lang="en-US" smtClean="0"/>
              <a:t>‹#›</a:t>
            </a:fld>
            <a:endParaRPr lang="en-US"/>
          </a:p>
        </p:txBody>
      </p:sp>
    </p:spTree>
    <p:extLst>
      <p:ext uri="{BB962C8B-B14F-4D97-AF65-F5344CB8AC3E}">
        <p14:creationId xmlns:p14="http://schemas.microsoft.com/office/powerpoint/2010/main" val="172386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8"/>
            <a:ext cx="10337562" cy="1470025"/>
          </a:xfrm>
        </p:spPr>
        <p:txBody>
          <a:bodyPr/>
          <a:lstStyle/>
          <a:p>
            <a:r>
              <a:rPr lang="en-US"/>
              <a:t>Click to edit Master title style</a:t>
            </a:r>
          </a:p>
        </p:txBody>
      </p:sp>
      <p:sp>
        <p:nvSpPr>
          <p:cNvPr id="3" name="Subtitle 2"/>
          <p:cNvSpPr>
            <a:spLocks noGrp="1"/>
          </p:cNvSpPr>
          <p:nvPr>
            <p:ph type="subTitle" idx="1"/>
          </p:nvPr>
        </p:nvSpPr>
        <p:spPr>
          <a:xfrm>
            <a:off x="1824277" y="3886200"/>
            <a:ext cx="8513287" cy="1752600"/>
          </a:xfrm>
        </p:spPr>
        <p:txBody>
          <a:bodyPr/>
          <a:lstStyle>
            <a:lvl1pPr marL="0" indent="0" algn="ctr">
              <a:buNone/>
              <a:defRPr>
                <a:solidFill>
                  <a:schemeClr val="tx1">
                    <a:tint val="75000"/>
                  </a:schemeClr>
                </a:solidFill>
              </a:defRPr>
            </a:lvl1pPr>
            <a:lvl2pPr marL="457213" indent="0" algn="ctr">
              <a:buNone/>
              <a:defRPr>
                <a:solidFill>
                  <a:schemeClr val="tx1">
                    <a:tint val="75000"/>
                  </a:schemeClr>
                </a:solidFill>
              </a:defRPr>
            </a:lvl2pPr>
            <a:lvl3pPr marL="914424" indent="0" algn="ctr">
              <a:buNone/>
              <a:defRPr>
                <a:solidFill>
                  <a:schemeClr val="tx1">
                    <a:tint val="75000"/>
                  </a:schemeClr>
                </a:solidFill>
              </a:defRPr>
            </a:lvl3pPr>
            <a:lvl4pPr marL="1371637" indent="0" algn="ctr">
              <a:buNone/>
              <a:defRPr>
                <a:solidFill>
                  <a:schemeClr val="tx1">
                    <a:tint val="75000"/>
                  </a:schemeClr>
                </a:solidFill>
              </a:defRPr>
            </a:lvl4pPr>
            <a:lvl5pPr marL="1828850" indent="0" algn="ctr">
              <a:buNone/>
              <a:defRPr>
                <a:solidFill>
                  <a:schemeClr val="tx1">
                    <a:tint val="75000"/>
                  </a:schemeClr>
                </a:solidFill>
              </a:defRPr>
            </a:lvl5pPr>
            <a:lvl6pPr marL="2286061" indent="0" algn="ctr">
              <a:buNone/>
              <a:defRPr>
                <a:solidFill>
                  <a:schemeClr val="tx1">
                    <a:tint val="75000"/>
                  </a:schemeClr>
                </a:solidFill>
              </a:defRPr>
            </a:lvl6pPr>
            <a:lvl7pPr marL="2743274" indent="0" algn="ctr">
              <a:buNone/>
              <a:defRPr>
                <a:solidFill>
                  <a:schemeClr val="tx1">
                    <a:tint val="75000"/>
                  </a:schemeClr>
                </a:solidFill>
              </a:defRPr>
            </a:lvl7pPr>
            <a:lvl8pPr marL="3200487" indent="0" algn="ctr">
              <a:buNone/>
              <a:defRPr>
                <a:solidFill>
                  <a:schemeClr val="tx1">
                    <a:tint val="75000"/>
                  </a:schemeClr>
                </a:solidFill>
              </a:defRPr>
            </a:lvl8pPr>
            <a:lvl9pPr marL="36576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9ACD43-BC01-41DC-A38F-BEF3B596FB3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249100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ACD43-BC01-41DC-A38F-BEF3B596FB3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226384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41"/>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41"/>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ACD43-BC01-41DC-A38F-BEF3B596FB3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3404517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82268" y="2921000"/>
            <a:ext cx="4738049"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6127" y="492125"/>
            <a:ext cx="410462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82268" y="3429003"/>
            <a:ext cx="4738049" cy="2129971"/>
          </a:xfrm>
          <a:prstGeom prst="rect">
            <a:avLst/>
          </a:prstGeom>
        </p:spPr>
        <p:txBody>
          <a:bodyPr/>
          <a:lstStyle>
            <a:lvl1pPr marL="0" indent="0" algn="l">
              <a:lnSpc>
                <a:spcPct val="150000"/>
              </a:lnSpc>
              <a:spcBef>
                <a:spcPts val="0"/>
              </a:spcBef>
              <a:buNone/>
              <a:defRPr sz="1400" cap="none" spc="51" baseline="0">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930610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6922" y="598401"/>
            <a:ext cx="9621195" cy="5661198"/>
          </a:xfrm>
          <a:prstGeom prst="rect">
            <a:avLst/>
          </a:prstGeom>
        </p:spPr>
        <p:txBody>
          <a:bodyPr/>
          <a:lstStyle>
            <a:lvl1pPr marL="0" indent="0" algn="ctr">
              <a:buNone/>
              <a:defRPr spc="400" baseline="0"/>
            </a:lvl1pPr>
          </a:lstStyle>
          <a:p>
            <a:r>
              <a:rPr lang="en-US" dirty="0"/>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54715" y="3443968"/>
            <a:ext cx="6007123"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dirty="0"/>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54716" y="4326467"/>
            <a:ext cx="6007123"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dirty="0"/>
              <a:t>Click to add title</a:t>
            </a:r>
          </a:p>
        </p:txBody>
      </p:sp>
    </p:spTree>
    <p:extLst>
      <p:ext uri="{BB962C8B-B14F-4D97-AF65-F5344CB8AC3E}">
        <p14:creationId xmlns:p14="http://schemas.microsoft.com/office/powerpoint/2010/main" val="316423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4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ACD43-BC01-41DC-A38F-BEF3B596FB3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32439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3"/>
            <a:ext cx="10337562"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13" indent="0">
              <a:buNone/>
              <a:defRPr sz="1799">
                <a:solidFill>
                  <a:schemeClr val="tx1">
                    <a:tint val="75000"/>
                  </a:schemeClr>
                </a:solidFill>
              </a:defRPr>
            </a:lvl2pPr>
            <a:lvl3pPr marL="914424" indent="0">
              <a:buNone/>
              <a:defRPr sz="1600">
                <a:solidFill>
                  <a:schemeClr val="tx1">
                    <a:tint val="75000"/>
                  </a:schemeClr>
                </a:solidFill>
              </a:defRPr>
            </a:lvl3pPr>
            <a:lvl4pPr marL="1371637" indent="0">
              <a:buNone/>
              <a:defRPr sz="1400">
                <a:solidFill>
                  <a:schemeClr val="tx1">
                    <a:tint val="75000"/>
                  </a:schemeClr>
                </a:solidFill>
              </a:defRPr>
            </a:lvl4pPr>
            <a:lvl5pPr marL="1828850" indent="0">
              <a:buNone/>
              <a:defRPr sz="1400">
                <a:solidFill>
                  <a:schemeClr val="tx1">
                    <a:tint val="75000"/>
                  </a:schemeClr>
                </a:solidFill>
              </a:defRPr>
            </a:lvl5pPr>
            <a:lvl6pPr marL="2286061" indent="0">
              <a:buNone/>
              <a:defRPr sz="1400">
                <a:solidFill>
                  <a:schemeClr val="tx1">
                    <a:tint val="75000"/>
                  </a:schemeClr>
                </a:solidFill>
              </a:defRPr>
            </a:lvl6pPr>
            <a:lvl7pPr marL="2743274" indent="0">
              <a:buNone/>
              <a:defRPr sz="1400">
                <a:solidFill>
                  <a:schemeClr val="tx1">
                    <a:tint val="75000"/>
                  </a:schemeClr>
                </a:solidFill>
              </a:defRPr>
            </a:lvl7pPr>
            <a:lvl8pPr marL="3200487" indent="0">
              <a:buNone/>
              <a:defRPr sz="1400">
                <a:solidFill>
                  <a:schemeClr val="tx1">
                    <a:tint val="75000"/>
                  </a:schemeClr>
                </a:solidFill>
              </a:defRPr>
            </a:lvl8pPr>
            <a:lvl9pPr marL="365769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ACD43-BC01-41DC-A38F-BEF3B596FB37}"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3117794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3"/>
            <a:ext cx="7176751" cy="4525963"/>
          </a:xfrm>
        </p:spPr>
        <p:txBody>
          <a:bodyPr/>
          <a:lstStyle>
            <a:lvl1pPr>
              <a:defRPr sz="2800"/>
            </a:lvl1pPr>
            <a:lvl2pPr>
              <a:defRPr sz="2401"/>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3"/>
            <a:ext cx="7178863" cy="4525963"/>
          </a:xfrm>
        </p:spPr>
        <p:txBody>
          <a:bodyPr/>
          <a:lstStyle>
            <a:lvl1pPr>
              <a:defRPr sz="2800"/>
            </a:lvl1pPr>
            <a:lvl2pPr>
              <a:defRPr sz="2401"/>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9ACD43-BC01-41DC-A38F-BEF3B596FB37}"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403600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1" b="1"/>
            </a:lvl1pPr>
            <a:lvl2pPr marL="457213" indent="0">
              <a:buNone/>
              <a:defRPr sz="2000" b="1"/>
            </a:lvl2pPr>
            <a:lvl3pPr marL="914424" indent="0">
              <a:buNone/>
              <a:defRPr sz="1799" b="1"/>
            </a:lvl3pPr>
            <a:lvl4pPr marL="1371637" indent="0">
              <a:buNone/>
              <a:defRPr sz="1600" b="1"/>
            </a:lvl4pPr>
            <a:lvl5pPr marL="1828850" indent="0">
              <a:buNone/>
              <a:defRPr sz="1600" b="1"/>
            </a:lvl5pPr>
            <a:lvl6pPr marL="2286061" indent="0">
              <a:buNone/>
              <a:defRPr sz="1600" b="1"/>
            </a:lvl6pPr>
            <a:lvl7pPr marL="2743274" indent="0">
              <a:buNone/>
              <a:defRPr sz="1600" b="1"/>
            </a:lvl7pPr>
            <a:lvl8pPr marL="3200487" indent="0">
              <a:buNone/>
              <a:defRPr sz="1600" b="1"/>
            </a:lvl8pPr>
            <a:lvl9pPr marL="3657698"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1"/>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7" y="1535113"/>
            <a:ext cx="5375701" cy="639762"/>
          </a:xfrm>
        </p:spPr>
        <p:txBody>
          <a:bodyPr anchor="b"/>
          <a:lstStyle>
            <a:lvl1pPr marL="0" indent="0">
              <a:buNone/>
              <a:defRPr sz="2401" b="1"/>
            </a:lvl1pPr>
            <a:lvl2pPr marL="457213" indent="0">
              <a:buNone/>
              <a:defRPr sz="2000" b="1"/>
            </a:lvl2pPr>
            <a:lvl3pPr marL="914424" indent="0">
              <a:buNone/>
              <a:defRPr sz="1799" b="1"/>
            </a:lvl3pPr>
            <a:lvl4pPr marL="1371637" indent="0">
              <a:buNone/>
              <a:defRPr sz="1600" b="1"/>
            </a:lvl4pPr>
            <a:lvl5pPr marL="1828850" indent="0">
              <a:buNone/>
              <a:defRPr sz="1600" b="1"/>
            </a:lvl5pPr>
            <a:lvl6pPr marL="2286061" indent="0">
              <a:buNone/>
              <a:defRPr sz="1600" b="1"/>
            </a:lvl6pPr>
            <a:lvl7pPr marL="2743274" indent="0">
              <a:buNone/>
              <a:defRPr sz="1600" b="1"/>
            </a:lvl7pPr>
            <a:lvl8pPr marL="3200487" indent="0">
              <a:buNone/>
              <a:defRPr sz="1600" b="1"/>
            </a:lvl8pPr>
            <a:lvl9pPr marL="365769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401"/>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9ACD43-BC01-41DC-A38F-BEF3B596FB37}"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1101035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9ACD43-BC01-41DC-A38F-BEF3B596FB37}"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323418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ACD43-BC01-41DC-A38F-BEF3B596FB37}"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1248149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3"/>
            <a:ext cx="6798805" cy="5853113"/>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4" y="1435103"/>
            <a:ext cx="4001161" cy="4691063"/>
          </a:xfrm>
        </p:spPr>
        <p:txBody>
          <a:bodyPr/>
          <a:lstStyle>
            <a:lvl1pPr marL="0" indent="0">
              <a:buNone/>
              <a:defRPr sz="1400"/>
            </a:lvl1pPr>
            <a:lvl2pPr marL="457213" indent="0">
              <a:buNone/>
              <a:defRPr sz="1200"/>
            </a:lvl2pPr>
            <a:lvl3pPr marL="914424" indent="0">
              <a:buNone/>
              <a:defRPr sz="1000"/>
            </a:lvl3pPr>
            <a:lvl4pPr marL="1371637" indent="0">
              <a:buNone/>
              <a:defRPr sz="900"/>
            </a:lvl4pPr>
            <a:lvl5pPr marL="1828850" indent="0">
              <a:buNone/>
              <a:defRPr sz="900"/>
            </a:lvl5pPr>
            <a:lvl6pPr marL="2286061" indent="0">
              <a:buNone/>
              <a:defRPr sz="900"/>
            </a:lvl6pPr>
            <a:lvl7pPr marL="2743274" indent="0">
              <a:buNone/>
              <a:defRPr sz="900"/>
            </a:lvl7pPr>
            <a:lvl8pPr marL="3200487" indent="0">
              <a:buNone/>
              <a:defRPr sz="900"/>
            </a:lvl8pPr>
            <a:lvl9pPr marL="365769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9ACD43-BC01-41DC-A38F-BEF3B596FB37}"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145082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13" indent="0">
              <a:buNone/>
              <a:defRPr sz="2800"/>
            </a:lvl2pPr>
            <a:lvl3pPr marL="914424" indent="0">
              <a:buNone/>
              <a:defRPr sz="2401"/>
            </a:lvl3pPr>
            <a:lvl4pPr marL="1371637" indent="0">
              <a:buNone/>
              <a:defRPr sz="2000"/>
            </a:lvl4pPr>
            <a:lvl5pPr marL="1828850" indent="0">
              <a:buNone/>
              <a:defRPr sz="2000"/>
            </a:lvl5pPr>
            <a:lvl6pPr marL="2286061" indent="0">
              <a:buNone/>
              <a:defRPr sz="2000"/>
            </a:lvl6pPr>
            <a:lvl7pPr marL="2743274" indent="0">
              <a:buNone/>
              <a:defRPr sz="2000"/>
            </a:lvl7pPr>
            <a:lvl8pPr marL="3200487" indent="0">
              <a:buNone/>
              <a:defRPr sz="2000"/>
            </a:lvl8pPr>
            <a:lvl9pPr marL="3657698"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13" indent="0">
              <a:buNone/>
              <a:defRPr sz="1200"/>
            </a:lvl2pPr>
            <a:lvl3pPr marL="914424" indent="0">
              <a:buNone/>
              <a:defRPr sz="1000"/>
            </a:lvl3pPr>
            <a:lvl4pPr marL="1371637" indent="0">
              <a:buNone/>
              <a:defRPr sz="900"/>
            </a:lvl4pPr>
            <a:lvl5pPr marL="1828850" indent="0">
              <a:buNone/>
              <a:defRPr sz="900"/>
            </a:lvl5pPr>
            <a:lvl6pPr marL="2286061" indent="0">
              <a:buNone/>
              <a:defRPr sz="900"/>
            </a:lvl6pPr>
            <a:lvl7pPr marL="2743274" indent="0">
              <a:buNone/>
              <a:defRPr sz="900"/>
            </a:lvl7pPr>
            <a:lvl8pPr marL="3200487" indent="0">
              <a:buNone/>
              <a:defRPr sz="900"/>
            </a:lvl8pPr>
            <a:lvl9pPr marL="365769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9ACD43-BC01-41DC-A38F-BEF3B596FB37}"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5466F7-5E76-4B4F-950F-D1AE66391622}" type="slidenum">
              <a:rPr lang="en-US" smtClean="0"/>
              <a:t>‹#›</a:t>
            </a:fld>
            <a:endParaRPr lang="en-US"/>
          </a:p>
        </p:txBody>
      </p:sp>
    </p:spTree>
    <p:extLst>
      <p:ext uri="{BB962C8B-B14F-4D97-AF65-F5344CB8AC3E}">
        <p14:creationId xmlns:p14="http://schemas.microsoft.com/office/powerpoint/2010/main" val="147081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3"/>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3"/>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ACD43-BC01-41DC-A38F-BEF3B596FB37}" type="datetimeFigureOut">
              <a:rPr lang="en-US" smtClean="0"/>
              <a:t>8/18/2025</a:t>
            </a:fld>
            <a:endParaRPr lang="en-US"/>
          </a:p>
        </p:txBody>
      </p:sp>
      <p:sp>
        <p:nvSpPr>
          <p:cNvPr id="5" name="Footer Placeholder 4"/>
          <p:cNvSpPr>
            <a:spLocks noGrp="1"/>
          </p:cNvSpPr>
          <p:nvPr>
            <p:ph type="ftr" sz="quarter" idx="3"/>
          </p:nvPr>
        </p:nvSpPr>
        <p:spPr>
          <a:xfrm>
            <a:off x="4155296" y="6356353"/>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3"/>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466F7-5E76-4B4F-950F-D1AE66391622}" type="slidenum">
              <a:rPr lang="en-US" smtClean="0"/>
              <a:t>‹#›</a:t>
            </a:fld>
            <a:endParaRPr lang="en-US"/>
          </a:p>
        </p:txBody>
      </p:sp>
    </p:spTree>
    <p:extLst>
      <p:ext uri="{BB962C8B-B14F-4D97-AF65-F5344CB8AC3E}">
        <p14:creationId xmlns:p14="http://schemas.microsoft.com/office/powerpoint/2010/main" val="353385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ctr" defTabSz="914424" rtl="0" eaLnBrk="1" latinLnBrk="0" hangingPunct="1">
        <a:spcBef>
          <a:spcPct val="0"/>
        </a:spcBef>
        <a:buNone/>
        <a:defRPr sz="4400" kern="1200">
          <a:solidFill>
            <a:schemeClr val="tx1"/>
          </a:solidFill>
          <a:latin typeface="+mj-lt"/>
          <a:ea typeface="+mj-ea"/>
          <a:cs typeface="+mj-cs"/>
        </a:defRPr>
      </a:lvl1pPr>
    </p:titleStyle>
    <p:bodyStyle>
      <a:lvl1pPr marL="342910" indent="-342910" algn="l" defTabSz="91442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70" indent="-285757" algn="l" defTabSz="91442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31" indent="-228606" algn="l" defTabSz="914424"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43" indent="-228606" algn="l" defTabSz="91442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55" indent="-228606" algn="l" defTabSz="91442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68" indent="-228606" algn="l" defTabSz="9144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80" indent="-228606" algn="l" defTabSz="9144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6" algn="l" defTabSz="9144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5" indent="-228606" algn="l" defTabSz="9144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4" rtl="0" eaLnBrk="1" latinLnBrk="0" hangingPunct="1">
        <a:defRPr sz="1799" kern="1200">
          <a:solidFill>
            <a:schemeClr val="tx1"/>
          </a:solidFill>
          <a:latin typeface="+mn-lt"/>
          <a:ea typeface="+mn-ea"/>
          <a:cs typeface="+mn-cs"/>
        </a:defRPr>
      </a:lvl1pPr>
      <a:lvl2pPr marL="457213" algn="l" defTabSz="914424" rtl="0" eaLnBrk="1" latinLnBrk="0" hangingPunct="1">
        <a:defRPr sz="1799" kern="1200">
          <a:solidFill>
            <a:schemeClr val="tx1"/>
          </a:solidFill>
          <a:latin typeface="+mn-lt"/>
          <a:ea typeface="+mn-ea"/>
          <a:cs typeface="+mn-cs"/>
        </a:defRPr>
      </a:lvl2pPr>
      <a:lvl3pPr marL="914424" algn="l" defTabSz="914424" rtl="0" eaLnBrk="1" latinLnBrk="0" hangingPunct="1">
        <a:defRPr sz="1799" kern="1200">
          <a:solidFill>
            <a:schemeClr val="tx1"/>
          </a:solidFill>
          <a:latin typeface="+mn-lt"/>
          <a:ea typeface="+mn-ea"/>
          <a:cs typeface="+mn-cs"/>
        </a:defRPr>
      </a:lvl3pPr>
      <a:lvl4pPr marL="1371637" algn="l" defTabSz="914424" rtl="0" eaLnBrk="1" latinLnBrk="0" hangingPunct="1">
        <a:defRPr sz="1799" kern="1200">
          <a:solidFill>
            <a:schemeClr val="tx1"/>
          </a:solidFill>
          <a:latin typeface="+mn-lt"/>
          <a:ea typeface="+mn-ea"/>
          <a:cs typeface="+mn-cs"/>
        </a:defRPr>
      </a:lvl4pPr>
      <a:lvl5pPr marL="1828850" algn="l" defTabSz="914424" rtl="0" eaLnBrk="1" latinLnBrk="0" hangingPunct="1">
        <a:defRPr sz="1799" kern="1200">
          <a:solidFill>
            <a:schemeClr val="tx1"/>
          </a:solidFill>
          <a:latin typeface="+mn-lt"/>
          <a:ea typeface="+mn-ea"/>
          <a:cs typeface="+mn-cs"/>
        </a:defRPr>
      </a:lvl5pPr>
      <a:lvl6pPr marL="2286061" algn="l" defTabSz="914424" rtl="0" eaLnBrk="1" latinLnBrk="0" hangingPunct="1">
        <a:defRPr sz="1799" kern="1200">
          <a:solidFill>
            <a:schemeClr val="tx1"/>
          </a:solidFill>
          <a:latin typeface="+mn-lt"/>
          <a:ea typeface="+mn-ea"/>
          <a:cs typeface="+mn-cs"/>
        </a:defRPr>
      </a:lvl6pPr>
      <a:lvl7pPr marL="2743274" algn="l" defTabSz="914424" rtl="0" eaLnBrk="1" latinLnBrk="0" hangingPunct="1">
        <a:defRPr sz="1799" kern="1200">
          <a:solidFill>
            <a:schemeClr val="tx1"/>
          </a:solidFill>
          <a:latin typeface="+mn-lt"/>
          <a:ea typeface="+mn-ea"/>
          <a:cs typeface="+mn-cs"/>
        </a:defRPr>
      </a:lvl7pPr>
      <a:lvl8pPr marL="3200487" algn="l" defTabSz="914424" rtl="0" eaLnBrk="1" latinLnBrk="0" hangingPunct="1">
        <a:defRPr sz="1799" kern="1200">
          <a:solidFill>
            <a:schemeClr val="tx1"/>
          </a:solidFill>
          <a:latin typeface="+mn-lt"/>
          <a:ea typeface="+mn-ea"/>
          <a:cs typeface="+mn-cs"/>
        </a:defRPr>
      </a:lvl8pPr>
      <a:lvl9pPr marL="3657698" algn="l" defTabSz="914424"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7.jpeg"/><Relationship Id="rId4" Type="http://schemas.openxmlformats.org/officeDocument/2006/relationships/diagramLayout" Target="../diagrams/layout4.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57120" y="0"/>
            <a:ext cx="2678500" cy="400110"/>
          </a:xfrm>
          <a:prstGeom prst="rect">
            <a:avLst/>
          </a:prstGeom>
          <a:solidFill>
            <a:schemeClr val="accent3"/>
          </a:solidFill>
        </p:spPr>
        <p:txBody>
          <a:bodyPr wrap="square" rtlCol="0">
            <a:spAutoFit/>
          </a:bodyPr>
          <a:lstStyle/>
          <a:p>
            <a:pPr algn="ctr"/>
            <a:endParaRPr lang="en-US" sz="2000" dirty="0">
              <a:solidFill>
                <a:schemeClr val="bg1"/>
              </a:solidFill>
              <a:latin typeface="AmmanV3 Sans Light" panose="02000000000000000000" pitchFamily="50" charset="-78"/>
              <a:cs typeface="AmmanV3 Sans Light" panose="02000000000000000000" pitchFamily="50" charset="-78"/>
            </a:endParaRPr>
          </a:p>
        </p:txBody>
      </p:sp>
      <p:sp>
        <p:nvSpPr>
          <p:cNvPr id="3" name="Title 2"/>
          <p:cNvSpPr>
            <a:spLocks noGrp="1"/>
          </p:cNvSpPr>
          <p:nvPr>
            <p:ph type="title"/>
          </p:nvPr>
        </p:nvSpPr>
        <p:spPr>
          <a:xfrm>
            <a:off x="6154716" y="4191002"/>
            <a:ext cx="6007123" cy="1356631"/>
          </a:xfrm>
        </p:spPr>
        <p:txBody>
          <a:bodyPr>
            <a:normAutofit fontScale="90000"/>
          </a:bodyPr>
          <a:lstStyle/>
          <a:p>
            <a:r>
              <a:rPr lang="ar-JO" altLang="en-US" sz="1800" b="1" dirty="0">
                <a:solidFill>
                  <a:srgbClr val="333333"/>
                </a:solidFill>
                <a:latin typeface="AmmanV3 Sans Light" panose="02000000000000000000" pitchFamily="50" charset="-78"/>
                <a:cs typeface="AmmanV3 Sans Light" panose="02000000000000000000" pitchFamily="50" charset="-78"/>
              </a:rPr>
              <a:t>الرؤيه و الرساله </a:t>
            </a:r>
            <a:br>
              <a:rPr lang="ar-SA" altLang="en-US" sz="1800" b="1" dirty="0">
                <a:solidFill>
                  <a:srgbClr val="333333"/>
                </a:solidFill>
                <a:latin typeface="AmmanV3 Sans Light" panose="02000000000000000000" pitchFamily="50" charset="-78"/>
                <a:cs typeface="AmmanV3 Sans Light" panose="02000000000000000000" pitchFamily="50" charset="-78"/>
              </a:rPr>
            </a:br>
            <a:r>
              <a:rPr lang="ar-SA" altLang="en-US" sz="1800" b="1" dirty="0">
                <a:solidFill>
                  <a:srgbClr val="333333"/>
                </a:solidFill>
                <a:latin typeface="AmmanV3 Sans Light" panose="02000000000000000000" pitchFamily="50" charset="-78"/>
                <a:cs typeface="AmmanV3 Sans Light" panose="02000000000000000000" pitchFamily="50" charset="-78"/>
              </a:rPr>
              <a:t>أمانة رائدة لتكون عمان مدينة منظمة , عصرية،ذكية, آمنة , جاذبة , ذات روح , صديقة وقابلة للحياة , تعتز بتراثها و أصالتها.</a:t>
            </a:r>
            <a:br>
              <a:rPr lang="ar-SA" altLang="en-US" b="1" dirty="0">
                <a:solidFill>
                  <a:srgbClr val="333333"/>
                </a:solidFill>
                <a:latin typeface="Droid Arabic Kufi"/>
                <a:cs typeface="Arial" panose="020B0604020202020204" pitchFamily="34" charset="0"/>
              </a:rPr>
            </a:br>
            <a:endParaRPr lang="en-US" b="1" dirty="0">
              <a:latin typeface="AmmanV3 Sans Light" pitchFamily="50" charset="-78"/>
              <a:cs typeface="AmmanV3 Sans Light" pitchFamily="50" charset="-78"/>
            </a:endParaRPr>
          </a:p>
        </p:txBody>
      </p:sp>
      <p:graphicFrame>
        <p:nvGraphicFramePr>
          <p:cNvPr id="5" name="Diagram 4"/>
          <p:cNvGraphicFramePr/>
          <p:nvPr>
            <p:extLst>
              <p:ext uri="{D42A27DB-BD31-4B8C-83A1-F6EECF244321}">
                <p14:modId xmlns:p14="http://schemas.microsoft.com/office/powerpoint/2010/main" val="1113519694"/>
              </p:ext>
            </p:extLst>
          </p:nvPr>
        </p:nvGraphicFramePr>
        <p:xfrm>
          <a:off x="457200" y="1063870"/>
          <a:ext cx="8092812" cy="540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 y="2"/>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9" name="Rectangle 8">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1554" y="6226630"/>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10" name="TextBox 9"/>
          <p:cNvSpPr txBox="1"/>
          <p:nvPr/>
        </p:nvSpPr>
        <p:spPr>
          <a:xfrm>
            <a:off x="7528719" y="1"/>
            <a:ext cx="4633120" cy="461793"/>
          </a:xfrm>
          <a:prstGeom prst="rect">
            <a:avLst/>
          </a:prstGeom>
          <a:solidFill>
            <a:schemeClr val="accent6"/>
          </a:solidFill>
        </p:spPr>
        <p:txBody>
          <a:bodyPr wrap="square" rtlCol="0">
            <a:spAutoFit/>
          </a:bodyPr>
          <a:lstStyle/>
          <a:p>
            <a:pPr algn="ctr"/>
            <a:r>
              <a:rPr lang="ar-JO" sz="2401" dirty="0">
                <a:solidFill>
                  <a:schemeClr val="bg1"/>
                </a:solidFill>
                <a:latin typeface="AmmanV3 Sans Light" panose="02000000000000000000" pitchFamily="50" charset="-78"/>
                <a:cs typeface="AmmanV3 Sans Light" panose="02000000000000000000" pitchFamily="50" charset="-78"/>
              </a:rPr>
              <a:t>هرم التخطيط الإستراتيجي في أمانة عمان</a:t>
            </a:r>
            <a:endParaRPr lang="en-US" sz="2401" dirty="0">
              <a:solidFill>
                <a:schemeClr val="bg1"/>
              </a:solidFill>
              <a:latin typeface="AmmanV3 Sans Light" panose="02000000000000000000" pitchFamily="50" charset="-78"/>
              <a:cs typeface="AmmanV3 Sans Light" panose="02000000000000000000" pitchFamily="50" charset="-78"/>
            </a:endParaRPr>
          </a:p>
        </p:txBody>
      </p:sp>
    </p:spTree>
    <p:extLst>
      <p:ext uri="{BB962C8B-B14F-4D97-AF65-F5344CB8AC3E}">
        <p14:creationId xmlns:p14="http://schemas.microsoft.com/office/powerpoint/2010/main" val="402491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618A2B6-2338-D1CF-BD17-E8DEA3999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383" y="-1263461"/>
            <a:ext cx="1235187" cy="1083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72" t="15597" r="9823" b="25212"/>
          <a:stretch/>
        </p:blipFill>
        <p:spPr>
          <a:xfrm>
            <a:off x="6393068" y="300434"/>
            <a:ext cx="5298708" cy="513864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41" t="27273" r="3825" b="54424"/>
          <a:stretch/>
        </p:blipFill>
        <p:spPr>
          <a:xfrm>
            <a:off x="6325845" y="5439082"/>
            <a:ext cx="5365932" cy="1292195"/>
          </a:xfrm>
          <a:prstGeom prst="rect">
            <a:avLst/>
          </a:prstGeom>
        </p:spPr>
      </p:pic>
      <p:pic>
        <p:nvPicPr>
          <p:cNvPr id="8" name="Picture 7"/>
          <p:cNvPicPr>
            <a:picLocks noChangeAspect="1"/>
          </p:cNvPicPr>
          <p:nvPr/>
        </p:nvPicPr>
        <p:blipFill rotWithShape="1">
          <a:blip r:embed="rId5"/>
          <a:srcRect l="39206" t="25520" r="40336" b="26367"/>
          <a:stretch/>
        </p:blipFill>
        <p:spPr>
          <a:xfrm>
            <a:off x="444152" y="8483"/>
            <a:ext cx="3521864" cy="5092769"/>
          </a:xfrm>
          <a:prstGeom prst="rect">
            <a:avLst/>
          </a:prstGeom>
          <a:solidFill>
            <a:schemeClr val="accent2">
              <a:lumMod val="20000"/>
              <a:lumOff val="80000"/>
            </a:schemeClr>
          </a:solidFill>
        </p:spPr>
      </p:pic>
      <p:sp>
        <p:nvSpPr>
          <p:cNvPr id="9" name="Rounded Rectangle 8"/>
          <p:cNvSpPr/>
          <p:nvPr/>
        </p:nvSpPr>
        <p:spPr>
          <a:xfrm>
            <a:off x="481407" y="126723"/>
            <a:ext cx="1309932" cy="3474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0" name="Rounded Rectangle 9"/>
          <p:cNvSpPr/>
          <p:nvPr/>
        </p:nvSpPr>
        <p:spPr>
          <a:xfrm>
            <a:off x="2858341" y="126723"/>
            <a:ext cx="1144929" cy="45054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pic>
        <p:nvPicPr>
          <p:cNvPr id="11" name="Picture 3">
            <a:extLst>
              <a:ext uri="{FF2B5EF4-FFF2-40B4-BE49-F238E27FC236}">
                <a16:creationId xmlns:a16="http://schemas.microsoft.com/office/drawing/2014/main" id="{EB5E4F14-3CC3-571F-1FB1-939436897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383" y="-1263461"/>
            <a:ext cx="1235187" cy="10831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52576" y="300435"/>
            <a:ext cx="1263559" cy="276314"/>
          </a:xfrm>
          <a:prstGeom prst="rect">
            <a:avLst/>
          </a:prstGeom>
          <a:noFill/>
        </p:spPr>
        <p:txBody>
          <a:bodyPr wrap="none" lIns="91214" tIns="45607" rIns="91214" bIns="45607">
            <a:spAutoFit/>
          </a:bodyPr>
          <a:lstStyle/>
          <a:p>
            <a:pPr algn="ctr"/>
            <a:r>
              <a:rPr lang="ar-JO" sz="1197" b="1" dirty="0">
                <a:ln w="0"/>
                <a:effectLst>
                  <a:outerShdw blurRad="38100" dist="19050" dir="2700000" algn="tl" rotWithShape="0">
                    <a:schemeClr val="dk1">
                      <a:alpha val="40000"/>
                    </a:schemeClr>
                  </a:outerShdw>
                </a:effectLst>
              </a:rPr>
              <a:t>مناطق النمو المحدود </a:t>
            </a:r>
            <a:endParaRPr lang="en-US" sz="1197" b="1" dirty="0">
              <a:ln w="0"/>
              <a:effectLst>
                <a:outerShdw blurRad="38100" dist="19050" dir="2700000" algn="tl" rotWithShape="0">
                  <a:schemeClr val="dk1">
                    <a:alpha val="40000"/>
                  </a:schemeClr>
                </a:outerShdw>
              </a:effectLst>
            </a:endParaRPr>
          </a:p>
        </p:txBody>
      </p:sp>
      <p:sp>
        <p:nvSpPr>
          <p:cNvPr id="13" name="Rectangle 12"/>
          <p:cNvSpPr/>
          <p:nvPr/>
        </p:nvSpPr>
        <p:spPr>
          <a:xfrm>
            <a:off x="657418" y="197834"/>
            <a:ext cx="788645" cy="276314"/>
          </a:xfrm>
          <a:prstGeom prst="rect">
            <a:avLst/>
          </a:prstGeom>
          <a:noFill/>
        </p:spPr>
        <p:txBody>
          <a:bodyPr wrap="none" lIns="91214" tIns="45607" rIns="91214" bIns="45607">
            <a:spAutoFit/>
          </a:bodyPr>
          <a:lstStyle/>
          <a:p>
            <a:pPr algn="ctr"/>
            <a:r>
              <a:rPr lang="ar-JO" sz="1197" b="1" dirty="0">
                <a:ln w="0"/>
                <a:effectLst>
                  <a:outerShdw blurRad="38100" dist="19050" dir="2700000" algn="tl" rotWithShape="0">
                    <a:schemeClr val="dk1">
                      <a:alpha val="40000"/>
                    </a:schemeClr>
                  </a:outerShdw>
                </a:effectLst>
              </a:rPr>
              <a:t>مناطق النمو</a:t>
            </a:r>
            <a:endParaRPr lang="en-US" sz="1197" b="1" dirty="0">
              <a:ln w="0"/>
              <a:effectLst>
                <a:outerShdw blurRad="38100" dist="19050" dir="2700000" algn="tl" rotWithShape="0">
                  <a:schemeClr val="dk1">
                    <a:alpha val="40000"/>
                  </a:schemeClr>
                </a:outerShdw>
              </a:effectLst>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641" t="43879" r="-1650" b="26788"/>
          <a:stretch/>
        </p:blipFill>
        <p:spPr>
          <a:xfrm>
            <a:off x="124554" y="4858716"/>
            <a:ext cx="4235569" cy="1952937"/>
          </a:xfrm>
          <a:prstGeom prst="rect">
            <a:avLst/>
          </a:prstGeom>
        </p:spPr>
      </p:pic>
    </p:spTree>
    <p:extLst>
      <p:ext uri="{BB962C8B-B14F-4D97-AF65-F5344CB8AC3E}">
        <p14:creationId xmlns:p14="http://schemas.microsoft.com/office/powerpoint/2010/main" val="145833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969" t="15273" r="8789" b="25697"/>
          <a:stretch/>
        </p:blipFill>
        <p:spPr>
          <a:xfrm>
            <a:off x="8742627" y="1207156"/>
            <a:ext cx="3132055" cy="4999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903" t="16849" r="9118" b="25818"/>
          <a:stretch/>
        </p:blipFill>
        <p:spPr>
          <a:xfrm>
            <a:off x="1114836" y="1225422"/>
            <a:ext cx="2933466" cy="4981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105" t="14425" r="8329" b="26788"/>
          <a:stretch/>
        </p:blipFill>
        <p:spPr>
          <a:xfrm>
            <a:off x="4778268" y="1192765"/>
            <a:ext cx="3234710" cy="4999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823119" y="200738"/>
            <a:ext cx="11596519" cy="706119"/>
          </a:xfrm>
          <a:prstGeom prst="rect">
            <a:avLst/>
          </a:prstGeom>
          <a:noFill/>
        </p:spPr>
        <p:txBody>
          <a:bodyPr wrap="square" lIns="91214" tIns="45607" rIns="91214" bIns="45607">
            <a:spAutoFit/>
          </a:bodyPr>
          <a:lstStyle/>
          <a:p>
            <a:pPr algn="ctr"/>
            <a:r>
              <a:rPr lang="ar-JO" sz="3990" dirty="0">
                <a:ln w="0"/>
                <a:effectLst>
                  <a:outerShdw blurRad="38100" dist="19050" dir="2700000" algn="tl" rotWithShape="0">
                    <a:schemeClr val="dk1">
                      <a:alpha val="40000"/>
                    </a:schemeClr>
                  </a:outerShdw>
                </a:effectLst>
              </a:rPr>
              <a:t>مواقع الموروث </a:t>
            </a:r>
            <a:r>
              <a:rPr lang="ar-SA" sz="3990" dirty="0">
                <a:ln w="0"/>
                <a:effectLst>
                  <a:outerShdw blurRad="38100" dist="19050" dir="2700000" algn="tl" rotWithShape="0">
                    <a:schemeClr val="dk1">
                      <a:alpha val="40000"/>
                    </a:schemeClr>
                  </a:outerShdw>
                </a:effectLst>
              </a:rPr>
              <a:t>ا</a:t>
            </a:r>
            <a:r>
              <a:rPr lang="ar-JO" sz="3990" dirty="0">
                <a:ln w="0"/>
                <a:effectLst>
                  <a:outerShdw blurRad="38100" dist="19050" dir="2700000" algn="tl" rotWithShape="0">
                    <a:schemeClr val="dk1">
                      <a:alpha val="40000"/>
                    </a:schemeClr>
                  </a:outerShdw>
                </a:effectLst>
              </a:rPr>
              <a:t>لطبيعي و التراثي و</a:t>
            </a:r>
            <a:r>
              <a:rPr lang="ar-SA" sz="3990" dirty="0">
                <a:ln w="0"/>
                <a:effectLst>
                  <a:outerShdw blurRad="38100" dist="19050" dir="2700000" algn="tl" rotWithShape="0">
                    <a:schemeClr val="dk1">
                      <a:alpha val="40000"/>
                    </a:schemeClr>
                  </a:outerShdw>
                </a:effectLst>
              </a:rPr>
              <a:t>المواقع </a:t>
            </a:r>
            <a:r>
              <a:rPr lang="ar-JO" sz="3990" dirty="0">
                <a:ln w="0"/>
                <a:effectLst>
                  <a:outerShdw blurRad="38100" dist="19050" dir="2700000" algn="tl" rotWithShape="0">
                    <a:schemeClr val="dk1">
                      <a:alpha val="40000"/>
                    </a:schemeClr>
                  </a:outerShdw>
                </a:effectLst>
              </a:rPr>
              <a:t>الاثرية ومواقع التوسع </a:t>
            </a:r>
            <a:endParaRPr lang="en-US" sz="399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0988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45" t="24485" r="5981" b="19515"/>
          <a:stretch/>
        </p:blipFill>
        <p:spPr>
          <a:xfrm>
            <a:off x="6030366" y="1376687"/>
            <a:ext cx="3091012" cy="5398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90" t="15636" r="9043" b="26545"/>
          <a:stretch/>
        </p:blipFill>
        <p:spPr>
          <a:xfrm>
            <a:off x="2736414" y="1376688"/>
            <a:ext cx="3217359" cy="5398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639" t="22424" r="7543" b="20243"/>
          <a:stretch/>
        </p:blipFill>
        <p:spPr>
          <a:xfrm>
            <a:off x="0" y="1376689"/>
            <a:ext cx="2736413" cy="5398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878111" y="200738"/>
            <a:ext cx="10283727" cy="921046"/>
          </a:xfrm>
          <a:prstGeom prst="rect">
            <a:avLst/>
          </a:prstGeom>
          <a:noFill/>
        </p:spPr>
        <p:txBody>
          <a:bodyPr wrap="none" lIns="91214" tIns="45607" rIns="91214" bIns="45607">
            <a:spAutoFit/>
          </a:bodyPr>
          <a:lstStyle/>
          <a:p>
            <a:pPr algn="ctr"/>
            <a:r>
              <a:rPr lang="ar-JO" sz="5387" dirty="0">
                <a:ln w="0"/>
                <a:effectLst>
                  <a:outerShdw blurRad="38100" dist="19050" dir="2700000" algn="tl" rotWithShape="0">
                    <a:schemeClr val="dk1">
                      <a:alpha val="40000"/>
                    </a:schemeClr>
                  </a:outerShdw>
                </a:effectLst>
              </a:rPr>
              <a:t>خطوط النقل الرئيسية و شبكة الشوارع للمدينة </a:t>
            </a:r>
            <a:endParaRPr lang="en-US" sz="5387" dirty="0">
              <a:ln w="0"/>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rotWithShape="1">
          <a:blip r:embed="rId5"/>
          <a:srcRect l="22221" t="17544" r="37229" b="4466"/>
          <a:stretch/>
        </p:blipFill>
        <p:spPr>
          <a:xfrm>
            <a:off x="9197972" y="1376688"/>
            <a:ext cx="2864360" cy="54728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7014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 y="2"/>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6" name="Rectangle 5">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 y="6214100"/>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7" name="TextBox 6"/>
          <p:cNvSpPr txBox="1"/>
          <p:nvPr/>
        </p:nvSpPr>
        <p:spPr>
          <a:xfrm>
            <a:off x="8595518" y="1"/>
            <a:ext cx="3566321" cy="461793"/>
          </a:xfrm>
          <a:prstGeom prst="rect">
            <a:avLst/>
          </a:prstGeom>
          <a:solidFill>
            <a:schemeClr val="accent6"/>
          </a:solidFill>
        </p:spPr>
        <p:txBody>
          <a:bodyPr wrap="square" rtlCol="0">
            <a:spAutoFit/>
          </a:bodyPr>
          <a:lstStyle/>
          <a:p>
            <a:pPr algn="ctr"/>
            <a:r>
              <a:rPr lang="ar-JO" sz="2401" dirty="0">
                <a:latin typeface="AmmanV3 Sans Light" panose="02000000000000000000" pitchFamily="50" charset="-78"/>
                <a:cs typeface="AmmanV3 Sans Light" panose="02000000000000000000" pitchFamily="50" charset="-78"/>
              </a:rPr>
              <a:t>مستويات التخطيط</a:t>
            </a:r>
          </a:p>
        </p:txBody>
      </p:sp>
      <p:sp>
        <p:nvSpPr>
          <p:cNvPr id="8" name="TextBox 7"/>
          <p:cNvSpPr txBox="1"/>
          <p:nvPr/>
        </p:nvSpPr>
        <p:spPr>
          <a:xfrm>
            <a:off x="5917019" y="0"/>
            <a:ext cx="2678500" cy="400110"/>
          </a:xfrm>
          <a:prstGeom prst="rect">
            <a:avLst/>
          </a:prstGeom>
          <a:solidFill>
            <a:schemeClr val="accent3"/>
          </a:solidFill>
        </p:spPr>
        <p:txBody>
          <a:bodyPr wrap="square" rtlCol="0">
            <a:spAutoFit/>
          </a:bodyPr>
          <a:lstStyle/>
          <a:p>
            <a:pPr algn="ctr"/>
            <a:endParaRPr lang="en-US" sz="2000" dirty="0">
              <a:solidFill>
                <a:schemeClr val="bg1"/>
              </a:solidFill>
              <a:latin typeface="AmmanV3 Sans Light" panose="02000000000000000000" pitchFamily="50" charset="-78"/>
              <a:cs typeface="AmmanV3 Sans Light" panose="02000000000000000000" pitchFamily="50" charset="-78"/>
            </a:endParaRPr>
          </a:p>
        </p:txBody>
      </p:sp>
      <p:graphicFrame>
        <p:nvGraphicFramePr>
          <p:cNvPr id="9" name="Diagram 8"/>
          <p:cNvGraphicFramePr/>
          <p:nvPr>
            <p:extLst>
              <p:ext uri="{D42A27DB-BD31-4B8C-83A1-F6EECF244321}">
                <p14:modId xmlns:p14="http://schemas.microsoft.com/office/powerpoint/2010/main" val="3671153432"/>
              </p:ext>
            </p:extLst>
          </p:nvPr>
        </p:nvGraphicFramePr>
        <p:xfrm>
          <a:off x="594519" y="746669"/>
          <a:ext cx="11125200" cy="215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p:cNvSpPr/>
          <p:nvPr/>
        </p:nvSpPr>
        <p:spPr>
          <a:xfrm>
            <a:off x="3262315" y="468225"/>
            <a:ext cx="8899524" cy="307777"/>
          </a:xfrm>
          <a:prstGeom prst="rect">
            <a:avLst/>
          </a:prstGeom>
        </p:spPr>
        <p:txBody>
          <a:bodyPr wrap="square">
            <a:spAutoFit/>
          </a:bodyPr>
          <a:lstStyle/>
          <a:p>
            <a:pPr algn="r"/>
            <a:r>
              <a:rPr lang="ar-JO" sz="1400" dirty="0">
                <a:latin typeface="AmmanV3 Sans Light" panose="02000000000000000000" pitchFamily="50" charset="-78"/>
                <a:cs typeface="AmmanV3 Sans Light" panose="02000000000000000000" pitchFamily="50" charset="-78"/>
              </a:rPr>
              <a:t>يشتمل مخطط عمان على تسلسل هرمي لمستويات التخطيط التنازلية ومحتوياتها التفصيلية المتوازية : </a:t>
            </a:r>
            <a:endParaRPr lang="en-US" sz="1400" dirty="0">
              <a:latin typeface="AmmanV3 Sans Light" panose="02000000000000000000" pitchFamily="50" charset="-78"/>
              <a:cs typeface="AmmanV3 Sans Light" panose="02000000000000000000" pitchFamily="50" charset="-78"/>
            </a:endParaRPr>
          </a:p>
        </p:txBody>
      </p:sp>
      <p:sp>
        <p:nvSpPr>
          <p:cNvPr id="16" name="TextBox 15"/>
          <p:cNvSpPr txBox="1"/>
          <p:nvPr/>
        </p:nvSpPr>
        <p:spPr>
          <a:xfrm>
            <a:off x="8976519" y="923831"/>
            <a:ext cx="2195380" cy="606254"/>
          </a:xfrm>
          <a:prstGeom prst="rect">
            <a:avLst/>
          </a:prstGeom>
          <a:noFill/>
        </p:spPr>
        <p:txBody>
          <a:bodyPr wrap="square" rtlCol="0">
            <a:spAutoFit/>
          </a:bodyPr>
          <a:lstStyle/>
          <a:p>
            <a:pPr algn="ctr"/>
            <a:r>
              <a:rPr lang="ar-JO" sz="1600" b="1" dirty="0">
                <a:latin typeface="AmmanV3 Sans Light" panose="02000000000000000000" pitchFamily="50" charset="-78"/>
                <a:cs typeface="AmmanV3 Sans Light" panose="02000000000000000000" pitchFamily="50" charset="-78"/>
              </a:rPr>
              <a:t>مستوى المدينة </a:t>
            </a:r>
          </a:p>
          <a:p>
            <a:pPr algn="ctr"/>
            <a:r>
              <a:rPr lang="ar-JO" sz="1600" b="1" dirty="0">
                <a:latin typeface="AmmanV3 Sans Light" panose="02000000000000000000" pitchFamily="50" charset="-78"/>
                <a:cs typeface="AmmanV3 Sans Light" panose="02000000000000000000" pitchFamily="50" charset="-78"/>
              </a:rPr>
              <a:t>المتروبوليس</a:t>
            </a:r>
            <a:endParaRPr lang="en-US" sz="1600" b="1" dirty="0">
              <a:latin typeface="AmmanV3 Sans Light" panose="02000000000000000000" pitchFamily="50" charset="-78"/>
              <a:cs typeface="AmmanV3 Sans Light" panose="02000000000000000000" pitchFamily="50" charset="-78"/>
            </a:endParaRPr>
          </a:p>
        </p:txBody>
      </p:sp>
      <p:sp>
        <p:nvSpPr>
          <p:cNvPr id="17" name="TextBox 16"/>
          <p:cNvSpPr txBox="1"/>
          <p:nvPr/>
        </p:nvSpPr>
        <p:spPr>
          <a:xfrm>
            <a:off x="4937919" y="923831"/>
            <a:ext cx="2113282" cy="606254"/>
          </a:xfrm>
          <a:prstGeom prst="rect">
            <a:avLst/>
          </a:prstGeom>
          <a:noFill/>
        </p:spPr>
        <p:txBody>
          <a:bodyPr wrap="square" rtlCol="0">
            <a:spAutoFit/>
          </a:bodyPr>
          <a:lstStyle/>
          <a:p>
            <a:pPr lvl="0" algn="ctr"/>
            <a:r>
              <a:rPr lang="ar-JO" sz="1600" b="1" dirty="0">
                <a:latin typeface="AmmanV3 Sans Light" panose="02000000000000000000" pitchFamily="50" charset="-78"/>
                <a:cs typeface="AmmanV3 Sans Light" panose="02000000000000000000" pitchFamily="50" charset="-78"/>
              </a:rPr>
              <a:t>مستوى منطقة</a:t>
            </a:r>
          </a:p>
          <a:p>
            <a:pPr lvl="0" algn="ctr"/>
            <a:r>
              <a:rPr lang="ar-JO" sz="1600" b="1" dirty="0">
                <a:latin typeface="AmmanV3 Sans Light" panose="02000000000000000000" pitchFamily="50" charset="-78"/>
                <a:cs typeface="AmmanV3 Sans Light" panose="02000000000000000000" pitchFamily="50" charset="-78"/>
              </a:rPr>
              <a:t> التخطيط</a:t>
            </a:r>
            <a:endParaRPr lang="en-US" sz="1600" b="1" dirty="0"/>
          </a:p>
        </p:txBody>
      </p:sp>
      <p:sp>
        <p:nvSpPr>
          <p:cNvPr id="18" name="TextBox 17"/>
          <p:cNvSpPr txBox="1"/>
          <p:nvPr/>
        </p:nvSpPr>
        <p:spPr>
          <a:xfrm>
            <a:off x="713392" y="1226958"/>
            <a:ext cx="2299209" cy="350989"/>
          </a:xfrm>
          <a:prstGeom prst="rect">
            <a:avLst/>
          </a:prstGeom>
          <a:noFill/>
        </p:spPr>
        <p:txBody>
          <a:bodyPr wrap="square" rtlCol="0">
            <a:spAutoFit/>
          </a:bodyPr>
          <a:lstStyle/>
          <a:p>
            <a:pPr lvl="0" algn="ctr"/>
            <a:r>
              <a:rPr lang="ar-JO" sz="1600" b="1" dirty="0">
                <a:latin typeface="AmmanV3 Sans Light" panose="02000000000000000000" pitchFamily="50" charset="-78"/>
                <a:cs typeface="AmmanV3 Sans Light" panose="02000000000000000000" pitchFamily="50" charset="-78"/>
              </a:rPr>
              <a:t>المستوى المحلي</a:t>
            </a:r>
            <a:endParaRPr lang="en-US" sz="1600" b="1" dirty="0"/>
          </a:p>
        </p:txBody>
      </p:sp>
      <p:pic>
        <p:nvPicPr>
          <p:cNvPr id="11" name="Picture 10">
            <a:extLst>
              <a:ext uri="{FF2B5EF4-FFF2-40B4-BE49-F238E27FC236}">
                <a16:creationId xmlns:a16="http://schemas.microsoft.com/office/drawing/2014/main" id="{FBA140FB-6D84-BDFA-B0DE-A815DDE6EA98}"/>
              </a:ext>
            </a:extLst>
          </p:cNvPr>
          <p:cNvPicPr>
            <a:picLocks noChangeAspect="1"/>
          </p:cNvPicPr>
          <p:nvPr/>
        </p:nvPicPr>
        <p:blipFill rotWithShape="1">
          <a:blip r:embed="rId7"/>
          <a:srcRect l="6167" t="12148" r="6833" b="5778"/>
          <a:stretch/>
        </p:blipFill>
        <p:spPr>
          <a:xfrm>
            <a:off x="626330" y="3029677"/>
            <a:ext cx="11201400" cy="3544169"/>
          </a:xfrm>
          <a:prstGeom prst="rect">
            <a:avLst/>
          </a:prstGeom>
        </p:spPr>
      </p:pic>
    </p:spTree>
    <p:extLst>
      <p:ext uri="{BB962C8B-B14F-4D97-AF65-F5344CB8AC3E}">
        <p14:creationId xmlns:p14="http://schemas.microsoft.com/office/powerpoint/2010/main" val="273295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614" t="19720" r="35180" b="4864"/>
          <a:stretch/>
        </p:blipFill>
        <p:spPr>
          <a:xfrm>
            <a:off x="6904607" y="94399"/>
            <a:ext cx="5257231" cy="4565988"/>
          </a:xfrm>
          <a:prstGeom prst="rect">
            <a:avLst/>
          </a:prstGeom>
        </p:spPr>
      </p:pic>
      <p:pic>
        <p:nvPicPr>
          <p:cNvPr id="5" name="Picture 4"/>
          <p:cNvPicPr>
            <a:picLocks noChangeAspect="1"/>
          </p:cNvPicPr>
          <p:nvPr/>
        </p:nvPicPr>
        <p:blipFill rotWithShape="1">
          <a:blip r:embed="rId3"/>
          <a:srcRect l="23243" t="17206" r="35168" b="4851"/>
          <a:stretch/>
        </p:blipFill>
        <p:spPr>
          <a:xfrm>
            <a:off x="10442" y="8483"/>
            <a:ext cx="4518460" cy="4763386"/>
          </a:xfrm>
          <a:prstGeom prst="rect">
            <a:avLst/>
          </a:prstGeom>
        </p:spPr>
      </p:pic>
      <p:pic>
        <p:nvPicPr>
          <p:cNvPr id="6" name="Picture 5"/>
          <p:cNvPicPr>
            <a:picLocks noChangeAspect="1"/>
          </p:cNvPicPr>
          <p:nvPr/>
        </p:nvPicPr>
        <p:blipFill rotWithShape="1">
          <a:blip r:embed="rId4"/>
          <a:srcRect l="34722" t="62364" r="36479" b="18210"/>
          <a:stretch/>
        </p:blipFill>
        <p:spPr>
          <a:xfrm>
            <a:off x="1185932" y="3868177"/>
            <a:ext cx="3342970" cy="903693"/>
          </a:xfrm>
          <a:prstGeom prst="rect">
            <a:avLst/>
          </a:prstGeom>
        </p:spPr>
      </p:pic>
      <p:pic>
        <p:nvPicPr>
          <p:cNvPr id="7" name="Picture 6"/>
          <p:cNvPicPr>
            <a:picLocks noChangeAspect="1"/>
          </p:cNvPicPr>
          <p:nvPr/>
        </p:nvPicPr>
        <p:blipFill rotWithShape="1">
          <a:blip r:embed="rId5"/>
          <a:srcRect l="25348" t="26869" r="47874" b="18547"/>
          <a:stretch/>
        </p:blipFill>
        <p:spPr>
          <a:xfrm>
            <a:off x="3251296" y="4771871"/>
            <a:ext cx="4087729" cy="2077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004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8C69EE3-5E6F-6EC3-761A-074E4ACBF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6651" y="8483"/>
            <a:ext cx="1235187" cy="1083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59E1DB2-CA6C-BD46-E6AC-259CD93BE938}"/>
              </a:ext>
            </a:extLst>
          </p:cNvPr>
          <p:cNvPicPr>
            <a:picLocks noChangeAspect="1"/>
          </p:cNvPicPr>
          <p:nvPr/>
        </p:nvPicPr>
        <p:blipFill rotWithShape="1">
          <a:blip r:embed="rId3"/>
          <a:srcRect l="18416" t="43259" r="63167" b="18963"/>
          <a:stretch/>
        </p:blipFill>
        <p:spPr>
          <a:xfrm>
            <a:off x="8458006" y="1751680"/>
            <a:ext cx="3465663" cy="1677320"/>
          </a:xfrm>
          <a:prstGeom prst="rect">
            <a:avLst/>
          </a:prstGeom>
        </p:spPr>
      </p:pic>
      <p:pic>
        <p:nvPicPr>
          <p:cNvPr id="9" name="Picture 8"/>
          <p:cNvPicPr>
            <a:picLocks noChangeAspect="1"/>
          </p:cNvPicPr>
          <p:nvPr/>
        </p:nvPicPr>
        <p:blipFill rotWithShape="1">
          <a:blip r:embed="rId4"/>
          <a:srcRect l="22803" t="29573" r="35435" b="13104"/>
          <a:stretch/>
        </p:blipFill>
        <p:spPr>
          <a:xfrm>
            <a:off x="506283" y="8484"/>
            <a:ext cx="4262171" cy="3507585"/>
          </a:xfrm>
          <a:prstGeom prst="rect">
            <a:avLst/>
          </a:prstGeom>
        </p:spPr>
      </p:pic>
      <p:pic>
        <p:nvPicPr>
          <p:cNvPr id="10" name="Picture 9"/>
          <p:cNvPicPr>
            <a:picLocks noChangeAspect="1"/>
          </p:cNvPicPr>
          <p:nvPr/>
        </p:nvPicPr>
        <p:blipFill rotWithShape="1">
          <a:blip r:embed="rId5"/>
          <a:srcRect l="22615" t="32814" r="49418" b="48942"/>
          <a:stretch/>
        </p:blipFill>
        <p:spPr>
          <a:xfrm>
            <a:off x="5705009" y="217092"/>
            <a:ext cx="4709948" cy="1157064"/>
          </a:xfrm>
          <a:prstGeom prst="rect">
            <a:avLst/>
          </a:prstGeom>
        </p:spPr>
      </p:pic>
      <p:pic>
        <p:nvPicPr>
          <p:cNvPr id="12" name="Picture 11"/>
          <p:cNvPicPr>
            <a:picLocks noChangeAspect="1"/>
          </p:cNvPicPr>
          <p:nvPr/>
        </p:nvPicPr>
        <p:blipFill rotWithShape="1">
          <a:blip r:embed="rId6"/>
          <a:srcRect l="21712" t="16851" r="35367" b="27411"/>
          <a:stretch/>
        </p:blipFill>
        <p:spPr>
          <a:xfrm>
            <a:off x="667750" y="3511000"/>
            <a:ext cx="10074516" cy="3338517"/>
          </a:xfrm>
          <a:prstGeom prst="rect">
            <a:avLst/>
          </a:prstGeom>
        </p:spPr>
      </p:pic>
      <p:sp>
        <p:nvSpPr>
          <p:cNvPr id="7" name="Rectangle: Rounded Corners 1">
            <a:extLst>
              <a:ext uri="{FF2B5EF4-FFF2-40B4-BE49-F238E27FC236}">
                <a16:creationId xmlns:a16="http://schemas.microsoft.com/office/drawing/2014/main" id="{8E018D79-AA36-B52D-CDB3-BE8481614449}"/>
              </a:ext>
            </a:extLst>
          </p:cNvPr>
          <p:cNvSpPr/>
          <p:nvPr/>
        </p:nvSpPr>
        <p:spPr>
          <a:xfrm>
            <a:off x="6154064" y="86183"/>
            <a:ext cx="4516740" cy="709441"/>
          </a:xfrm>
          <a:prstGeom prst="round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Tree>
    <p:extLst>
      <p:ext uri="{BB962C8B-B14F-4D97-AF65-F5344CB8AC3E}">
        <p14:creationId xmlns:p14="http://schemas.microsoft.com/office/powerpoint/2010/main" val="3482038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36E25-9C6C-9D77-1E01-B5C44A255AC3}"/>
              </a:ext>
            </a:extLst>
          </p:cNvPr>
          <p:cNvPicPr>
            <a:picLocks noChangeAspect="1"/>
          </p:cNvPicPr>
          <p:nvPr/>
        </p:nvPicPr>
        <p:blipFill rotWithShape="1">
          <a:blip r:embed="rId2"/>
          <a:srcRect l="12250" t="9335" r="43333" b="50360"/>
          <a:stretch/>
        </p:blipFill>
        <p:spPr>
          <a:xfrm>
            <a:off x="0" y="8483"/>
            <a:ext cx="11553746" cy="4459340"/>
          </a:xfrm>
          <a:prstGeom prst="rect">
            <a:avLst/>
          </a:prstGeom>
        </p:spPr>
      </p:pic>
      <p:pic>
        <p:nvPicPr>
          <p:cNvPr id="5" name="Picture 4">
            <a:extLst>
              <a:ext uri="{FF2B5EF4-FFF2-40B4-BE49-F238E27FC236}">
                <a16:creationId xmlns:a16="http://schemas.microsoft.com/office/drawing/2014/main" id="{386C690C-2A17-2F37-CEBD-B2D940240C91}"/>
              </a:ext>
            </a:extLst>
          </p:cNvPr>
          <p:cNvPicPr>
            <a:picLocks noChangeAspect="1"/>
          </p:cNvPicPr>
          <p:nvPr/>
        </p:nvPicPr>
        <p:blipFill rotWithShape="1">
          <a:blip r:embed="rId3"/>
          <a:srcRect l="18083" t="11109" r="41751" b="47557"/>
          <a:stretch/>
        </p:blipFill>
        <p:spPr>
          <a:xfrm>
            <a:off x="435799" y="4853831"/>
            <a:ext cx="3466124" cy="1853797"/>
          </a:xfrm>
          <a:prstGeom prst="rect">
            <a:avLst/>
          </a:prstGeom>
        </p:spPr>
      </p:pic>
      <p:pic>
        <p:nvPicPr>
          <p:cNvPr id="6" name="Picture 5">
            <a:extLst>
              <a:ext uri="{FF2B5EF4-FFF2-40B4-BE49-F238E27FC236}">
                <a16:creationId xmlns:a16="http://schemas.microsoft.com/office/drawing/2014/main" id="{A234287C-1900-3191-8B14-EE8F56B843A9}"/>
              </a:ext>
            </a:extLst>
          </p:cNvPr>
          <p:cNvPicPr>
            <a:picLocks noChangeAspect="1"/>
          </p:cNvPicPr>
          <p:nvPr/>
        </p:nvPicPr>
        <p:blipFill rotWithShape="1">
          <a:blip r:embed="rId4"/>
          <a:srcRect l="21250" t="9185" r="46333" b="44741"/>
          <a:stretch/>
        </p:blipFill>
        <p:spPr>
          <a:xfrm>
            <a:off x="4287048" y="4467824"/>
            <a:ext cx="3395180" cy="2381693"/>
          </a:xfrm>
          <a:prstGeom prst="rect">
            <a:avLst/>
          </a:prstGeom>
        </p:spPr>
      </p:pic>
      <p:pic>
        <p:nvPicPr>
          <p:cNvPr id="7" name="Picture 6">
            <a:extLst>
              <a:ext uri="{FF2B5EF4-FFF2-40B4-BE49-F238E27FC236}">
                <a16:creationId xmlns:a16="http://schemas.microsoft.com/office/drawing/2014/main" id="{539E56DD-62F9-F7B9-0A76-01AA9FA934BA}"/>
              </a:ext>
            </a:extLst>
          </p:cNvPr>
          <p:cNvPicPr>
            <a:picLocks noChangeAspect="1"/>
          </p:cNvPicPr>
          <p:nvPr/>
        </p:nvPicPr>
        <p:blipFill rotWithShape="1">
          <a:blip r:embed="rId5"/>
          <a:srcRect l="20000" t="8741" r="45833" b="48741"/>
          <a:stretch/>
        </p:blipFill>
        <p:spPr>
          <a:xfrm>
            <a:off x="7919673" y="4467824"/>
            <a:ext cx="3634073" cy="2381693"/>
          </a:xfrm>
          <a:prstGeom prst="rect">
            <a:avLst/>
          </a:prstGeom>
        </p:spPr>
      </p:pic>
    </p:spTree>
    <p:extLst>
      <p:ext uri="{BB962C8B-B14F-4D97-AF65-F5344CB8AC3E}">
        <p14:creationId xmlns:p14="http://schemas.microsoft.com/office/powerpoint/2010/main" val="3331254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4384"/>
          <a:ext cx="9144000" cy="6973166"/>
          <a:chOff x="0" y="-94384"/>
          <a:chExt cx="9144000" cy="6973166"/>
        </a:xfrm>
      </p:grpSpPr>
      <p:pic>
        <p:nvPicPr>
          <p:cNvPr id="2" name="Slide"/>
          <p:cNvPicPr>
            <a:picLocks noChangeAspect="1"/>
          </p:cNvPicPr>
          <p:nvPr/>
        </p:nvPicPr>
        <p:blipFill rotWithShape="1">
          <a:blip r:embed="rId2"/>
          <a:srcRect l="4067" t="5625" r="5501" b="5792"/>
          <a:stretch/>
        </p:blipFill>
        <p:spPr>
          <a:xfrm>
            <a:off x="3690" y="546349"/>
            <a:ext cx="8325175" cy="6303169"/>
          </a:xfrm>
          <a:prstGeom prst="rect">
            <a:avLst/>
          </a:prstGeom>
        </p:spPr>
      </p:pic>
      <p:sp>
        <p:nvSpPr>
          <p:cNvPr id="3" name="Rectangle 2"/>
          <p:cNvSpPr/>
          <p:nvPr/>
        </p:nvSpPr>
        <p:spPr>
          <a:xfrm>
            <a:off x="8328865" y="7486"/>
            <a:ext cx="4231722" cy="6842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atin typeface="AmmanV3 Sans Light" panose="02000000000000000000" pitchFamily="50" charset="-78"/>
              <a:cs typeface="AmmanV3 Sans Light" panose="02000000000000000000" pitchFamily="50" charset="-78"/>
            </a:endParaRPr>
          </a:p>
        </p:txBody>
      </p:sp>
      <p:sp>
        <p:nvSpPr>
          <p:cNvPr id="4" name="TextBox 3"/>
          <p:cNvSpPr txBox="1"/>
          <p:nvPr/>
        </p:nvSpPr>
        <p:spPr>
          <a:xfrm>
            <a:off x="5241167" y="8483"/>
            <a:ext cx="3709520" cy="368418"/>
          </a:xfrm>
          <a:prstGeom prst="rect">
            <a:avLst/>
          </a:prstGeom>
          <a:solidFill>
            <a:schemeClr val="bg1">
              <a:lumMod val="85000"/>
            </a:schemeClr>
          </a:solidFill>
          <a:ln>
            <a:solidFill>
              <a:schemeClr val="bg1"/>
            </a:solidFill>
          </a:ln>
        </p:spPr>
        <p:txBody>
          <a:bodyPr wrap="square" rtlCol="0">
            <a:spAutoFit/>
          </a:bodyPr>
          <a:lstStyle/>
          <a:p>
            <a:pPr algn="r"/>
            <a:endParaRPr lang="en-US" sz="1795" dirty="0">
              <a:solidFill>
                <a:schemeClr val="bg1"/>
              </a:solidFill>
              <a:latin typeface="AmmanV3 Sans Light" panose="02000000000000000000" pitchFamily="50" charset="-78"/>
              <a:cs typeface="AmmanV3 Sans Light" panose="02000000000000000000" pitchFamily="50" charset="-78"/>
            </a:endParaRPr>
          </a:p>
        </p:txBody>
      </p:sp>
      <p:sp>
        <p:nvSpPr>
          <p:cNvPr id="5" name="TextBox 4"/>
          <p:cNvSpPr txBox="1"/>
          <p:nvPr/>
        </p:nvSpPr>
        <p:spPr>
          <a:xfrm>
            <a:off x="5130079" y="8484"/>
            <a:ext cx="3709520" cy="368418"/>
          </a:xfrm>
          <a:prstGeom prst="rect">
            <a:avLst/>
          </a:prstGeom>
          <a:solidFill>
            <a:schemeClr val="bg1">
              <a:lumMod val="85000"/>
            </a:schemeClr>
          </a:solidFill>
          <a:ln>
            <a:solidFill>
              <a:schemeClr val="bg1"/>
            </a:solidFill>
          </a:ln>
        </p:spPr>
        <p:txBody>
          <a:bodyPr wrap="square" rtlCol="0">
            <a:spAutoFit/>
          </a:bodyPr>
          <a:lstStyle/>
          <a:p>
            <a:pPr algn="r"/>
            <a:endParaRPr lang="en-US" sz="1795" dirty="0">
              <a:solidFill>
                <a:schemeClr val="bg1"/>
              </a:solidFill>
              <a:latin typeface="AmmanV3 Sans Light" panose="02000000000000000000" pitchFamily="50" charset="-78"/>
              <a:cs typeface="AmmanV3 Sans Light" panose="02000000000000000000" pitchFamily="50" charset="-78"/>
            </a:endParaRPr>
          </a:p>
        </p:txBody>
      </p:sp>
      <p:sp>
        <p:nvSpPr>
          <p:cNvPr id="6" name="TextBox 5"/>
          <p:cNvSpPr txBox="1"/>
          <p:nvPr/>
        </p:nvSpPr>
        <p:spPr>
          <a:xfrm>
            <a:off x="8851067" y="8926"/>
            <a:ext cx="3709520" cy="460523"/>
          </a:xfrm>
          <a:prstGeom prst="rect">
            <a:avLst/>
          </a:prstGeom>
          <a:solidFill>
            <a:schemeClr val="bg1">
              <a:lumMod val="65000"/>
            </a:schemeClr>
          </a:solidFill>
        </p:spPr>
        <p:txBody>
          <a:bodyPr wrap="square" rtlCol="0">
            <a:spAutoFit/>
          </a:bodyPr>
          <a:lstStyle/>
          <a:p>
            <a:pPr algn="ctr"/>
            <a:endParaRPr lang="en-US" sz="2394" dirty="0">
              <a:solidFill>
                <a:schemeClr val="bg1"/>
              </a:solidFill>
              <a:latin typeface="AmmanV3 Sans Light" panose="02000000000000000000" pitchFamily="50" charset="-78"/>
              <a:cs typeface="AmmanV3 Sans Light" panose="02000000000000000000" pitchFamily="50" charset="-78"/>
            </a:endParaRPr>
          </a:p>
        </p:txBody>
      </p:sp>
      <p:pic>
        <p:nvPicPr>
          <p:cNvPr id="7" name="Picture 1" descr="newammanehtrans"/>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714384" y="41658"/>
            <a:ext cx="832948" cy="4157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153869" y="47979"/>
            <a:ext cx="2312848" cy="367650"/>
          </a:xfrm>
          <a:prstGeom prst="rect">
            <a:avLst/>
          </a:prstGeom>
        </p:spPr>
        <p:txBody>
          <a:bodyPr wrap="none">
            <a:spAutoFit/>
          </a:bodyPr>
          <a:lstStyle/>
          <a:p>
            <a:pPr marL="20903" algn="r" rtl="1"/>
            <a:r>
              <a:rPr lang="ar-JO" sz="1795" dirty="0">
                <a:solidFill>
                  <a:schemeClr val="bg1"/>
                </a:solidFill>
                <a:latin typeface="AmmanV3 Sans Light" panose="02000000000000000000" pitchFamily="50" charset="-78"/>
                <a:ea typeface="Times New Roman"/>
                <a:cs typeface="AmmanV3 Sans Light" panose="02000000000000000000" pitchFamily="50" charset="-78"/>
              </a:rPr>
              <a:t>دائرة التخطيط الشمولي</a:t>
            </a:r>
            <a:endParaRPr lang="en-US" sz="1795" dirty="0">
              <a:solidFill>
                <a:schemeClr val="bg1"/>
              </a:solidFill>
              <a:latin typeface="AmmanV3 Sans Light" panose="02000000000000000000" pitchFamily="50" charset="-78"/>
              <a:ea typeface="Times New Roman"/>
              <a:cs typeface="AmmanV3 Sans Light" panose="02000000000000000000" pitchFamily="50" charset="-78"/>
            </a:endParaRPr>
          </a:p>
        </p:txBody>
      </p:sp>
      <p:sp>
        <p:nvSpPr>
          <p:cNvPr id="9" name="TextBox 8"/>
          <p:cNvSpPr txBox="1"/>
          <p:nvPr/>
        </p:nvSpPr>
        <p:spPr>
          <a:xfrm>
            <a:off x="5143335" y="18160"/>
            <a:ext cx="3709520" cy="368418"/>
          </a:xfrm>
          <a:prstGeom prst="rect">
            <a:avLst/>
          </a:prstGeom>
          <a:solidFill>
            <a:schemeClr val="bg1">
              <a:lumMod val="85000"/>
            </a:schemeClr>
          </a:solidFill>
          <a:ln>
            <a:solidFill>
              <a:schemeClr val="bg1"/>
            </a:solidFill>
          </a:ln>
        </p:spPr>
        <p:txBody>
          <a:bodyPr wrap="square" rtlCol="0">
            <a:spAutoFit/>
          </a:bodyPr>
          <a:lstStyle/>
          <a:p>
            <a:pPr algn="r"/>
            <a:endParaRPr lang="en-US" sz="1795" dirty="0">
              <a:solidFill>
                <a:schemeClr val="bg1"/>
              </a:solidFill>
              <a:latin typeface="AmmanV3 Sans Light" panose="02000000000000000000" pitchFamily="50" charset="-78"/>
              <a:cs typeface="AmmanV3 Sans Light" panose="02000000000000000000" pitchFamily="50" charset="-78"/>
            </a:endParaRPr>
          </a:p>
        </p:txBody>
      </p:sp>
      <p:sp>
        <p:nvSpPr>
          <p:cNvPr id="10" name="TextBox 9"/>
          <p:cNvSpPr txBox="1"/>
          <p:nvPr/>
        </p:nvSpPr>
        <p:spPr>
          <a:xfrm>
            <a:off x="6426975" y="27395"/>
            <a:ext cx="1377300" cy="368562"/>
          </a:xfrm>
          <a:prstGeom prst="rect">
            <a:avLst/>
          </a:prstGeom>
          <a:noFill/>
        </p:spPr>
        <p:txBody>
          <a:bodyPr wrap="none" rtlCol="0">
            <a:spAutoFit/>
          </a:bodyPr>
          <a:lstStyle/>
          <a:p>
            <a:r>
              <a:rPr lang="ar-JO" sz="1795" dirty="0">
                <a:solidFill>
                  <a:srgbClr val="232323"/>
                </a:solidFill>
                <a:latin typeface="AmmanV3 Sans Light" panose="02000000000000000000" pitchFamily="50" charset="-78"/>
                <a:cs typeface="AmmanV3 Sans Light" panose="02000000000000000000" pitchFamily="50" charset="-78"/>
              </a:rPr>
              <a:t>محاور التكثيف</a:t>
            </a:r>
            <a:endParaRPr lang="en-US" sz="1795" dirty="0">
              <a:solidFill>
                <a:srgbClr val="232323"/>
              </a:solidFill>
              <a:latin typeface="AmmanV3 Sans Light" panose="02000000000000000000" pitchFamily="50" charset="-78"/>
              <a:cs typeface="AmmanV3 Sans Light" panose="02000000000000000000" pitchFamily="50" charset="-78"/>
            </a:endParaRPr>
          </a:p>
        </p:txBody>
      </p:sp>
      <p:sp>
        <p:nvSpPr>
          <p:cNvPr id="12" name="Rectangle 11"/>
          <p:cNvSpPr/>
          <p:nvPr/>
        </p:nvSpPr>
        <p:spPr>
          <a:xfrm>
            <a:off x="8549605" y="2630996"/>
            <a:ext cx="1617442" cy="2400657"/>
          </a:xfrm>
          <a:prstGeom prst="rect">
            <a:avLst/>
          </a:prstGeom>
          <a:solidFill>
            <a:schemeClr val="tx2">
              <a:lumMod val="20000"/>
              <a:lumOff val="80000"/>
            </a:schemeClr>
          </a:solidFill>
          <a:ln>
            <a:solidFill>
              <a:schemeClr val="tx1"/>
            </a:solidFill>
          </a:ln>
        </p:spPr>
        <p:txBody>
          <a:bodyPr wrap="square">
            <a:spAutoFit/>
          </a:bodyPr>
          <a:lstStyle/>
          <a:p>
            <a:pPr algn="r"/>
            <a:r>
              <a:rPr lang="ar-JO" sz="1000" dirty="0">
                <a:solidFill>
                  <a:srgbClr val="111111"/>
                </a:solidFill>
                <a:latin typeface="AmmanV3 Sans Light" panose="02000000000000000000" pitchFamily="50" charset="-78"/>
                <a:cs typeface="AmmanV3 Sans Light" panose="02000000000000000000" pitchFamily="50" charset="-78"/>
              </a:rPr>
              <a:t>آليات التنمية الموجهة نحو النقل:</a:t>
            </a: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تطوير عقد نقل رئيسية</a:t>
            </a: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استعمال مختلط للأراضي</a:t>
            </a: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الكثافة العمرانية</a:t>
            </a: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الأولوية للمشاة والدراجات</a:t>
            </a: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حوافز استثمارية</a:t>
            </a: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endParaRPr lang="en-US" sz="1000" dirty="0">
              <a:latin typeface="AmmanV3 Sans Light" panose="02000000000000000000" pitchFamily="50" charset="-78"/>
              <a:cs typeface="AmmanV3 Sans Light" panose="02000000000000000000" pitchFamily="50" charset="-78"/>
            </a:endParaRPr>
          </a:p>
        </p:txBody>
      </p:sp>
      <p:sp>
        <p:nvSpPr>
          <p:cNvPr id="14" name="Rectangle 13"/>
          <p:cNvSpPr/>
          <p:nvPr/>
        </p:nvSpPr>
        <p:spPr>
          <a:xfrm>
            <a:off x="8328865" y="585844"/>
            <a:ext cx="4218467" cy="6263673"/>
          </a:xfrm>
          <a:prstGeom prst="rect">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atin typeface="AmmanV3 Sans Light" panose="02000000000000000000" pitchFamily="50" charset="-78"/>
              <a:cs typeface="AmmanV3 Sans Light" panose="02000000000000000000" pitchFamily="50" charset="-78"/>
            </a:endParaRPr>
          </a:p>
        </p:txBody>
      </p:sp>
      <p:pic>
        <p:nvPicPr>
          <p:cNvPr id="13" name="Picture 12">
            <a:extLst>
              <a:ext uri="{FF2B5EF4-FFF2-40B4-BE49-F238E27FC236}">
                <a16:creationId xmlns:a16="http://schemas.microsoft.com/office/drawing/2014/main" id="{DA928233-4E9D-17BF-B100-6C3C4F143BED}"/>
              </a:ext>
            </a:extLst>
          </p:cNvPr>
          <p:cNvPicPr>
            <a:picLocks noChangeAspect="1"/>
          </p:cNvPicPr>
          <p:nvPr/>
        </p:nvPicPr>
        <p:blipFill rotWithShape="1">
          <a:blip r:embed="rId4"/>
          <a:srcRect l="49334" t="45037" r="29333" b="39259"/>
          <a:stretch/>
        </p:blipFill>
        <p:spPr>
          <a:xfrm>
            <a:off x="8371353" y="796755"/>
            <a:ext cx="4104853" cy="1717846"/>
          </a:xfrm>
          <a:prstGeom prst="rect">
            <a:avLst/>
          </a:prstGeom>
        </p:spPr>
      </p:pic>
      <p:sp>
        <p:nvSpPr>
          <p:cNvPr id="16" name="Rectangle 15"/>
          <p:cNvSpPr/>
          <p:nvPr/>
        </p:nvSpPr>
        <p:spPr>
          <a:xfrm>
            <a:off x="10957719" y="2590800"/>
            <a:ext cx="1617442" cy="3785652"/>
          </a:xfrm>
          <a:prstGeom prst="rect">
            <a:avLst/>
          </a:prstGeom>
        </p:spPr>
        <p:txBody>
          <a:bodyPr wrap="square">
            <a:spAutoFit/>
          </a:bodyPr>
          <a:lstStyle/>
          <a:p>
            <a:pPr algn="r"/>
            <a:r>
              <a:rPr lang="ar-JO" sz="1000" dirty="0">
                <a:solidFill>
                  <a:srgbClr val="111111"/>
                </a:solidFill>
                <a:latin typeface="AmmanV3 Sans Light" panose="02000000000000000000" pitchFamily="50" charset="-78"/>
                <a:cs typeface="AmmanV3 Sans Light" panose="02000000000000000000" pitchFamily="50" charset="-78"/>
              </a:rPr>
              <a:t>تتضمن خطة التكثيف الشوارع التالية :</a:t>
            </a: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 </a:t>
            </a:r>
          </a:p>
          <a:p>
            <a:pPr algn="r"/>
            <a:r>
              <a:rPr lang="ar-JO" sz="1000" dirty="0">
                <a:solidFill>
                  <a:srgbClr val="111111"/>
                </a:solidFill>
                <a:latin typeface="AmmanV3 Sans Light" panose="02000000000000000000" pitchFamily="50" charset="-78"/>
                <a:cs typeface="AmmanV3 Sans Light" panose="02000000000000000000" pitchFamily="50" charset="-78"/>
              </a:rPr>
              <a:t>شارع الملكة رانيا – شارع الملكة عليا (ممر الجامعة)</a:t>
            </a: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 </a:t>
            </a:r>
          </a:p>
          <a:p>
            <a:pPr algn="r"/>
            <a:r>
              <a:rPr lang="ar-JO" sz="1000" dirty="0">
                <a:solidFill>
                  <a:srgbClr val="111111"/>
                </a:solidFill>
                <a:latin typeface="AmmanV3 Sans Light" panose="02000000000000000000" pitchFamily="50" charset="-78"/>
                <a:cs typeface="AmmanV3 Sans Light" panose="02000000000000000000" pitchFamily="50" charset="-78"/>
              </a:rPr>
              <a:t>شارع عبد الله غوشة</a:t>
            </a:r>
            <a:endParaRPr lang="en-US" sz="1000" dirty="0">
              <a:solidFill>
                <a:srgbClr val="111111"/>
              </a:solidFill>
              <a:latin typeface="AmmanV3 Sans Light" panose="02000000000000000000" pitchFamily="50" charset="-78"/>
              <a:cs typeface="AmmanV3 Sans Light" panose="02000000000000000000" pitchFamily="50" charset="-78"/>
            </a:endParaRPr>
          </a:p>
          <a:p>
            <a:pPr algn="r"/>
            <a:endParaRPr lang="ar-JO"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طريق مطار الملكة عليا </a:t>
            </a:r>
          </a:p>
          <a:p>
            <a:pPr algn="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شارع الملك عبدالله الثاني</a:t>
            </a:r>
          </a:p>
          <a:p>
            <a:pPr algn="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شارع زهران (من الدوار الأول إلى الدوار الثامن) </a:t>
            </a:r>
          </a:p>
          <a:p>
            <a:pPr algn="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شارع عرار</a:t>
            </a:r>
          </a:p>
          <a:p>
            <a:pPr algn="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شارع الحسين بن علي</a:t>
            </a:r>
          </a:p>
          <a:p>
            <a:pPr algn="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شارع شاكر بن زيد</a:t>
            </a:r>
          </a:p>
          <a:p>
            <a:pPr algn="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شارع الكندي</a:t>
            </a:r>
          </a:p>
          <a:p>
            <a:pPr algn="r"/>
            <a:endParaRPr lang="en-US" sz="1000" dirty="0">
              <a:solidFill>
                <a:srgbClr val="111111"/>
              </a:solidFill>
              <a:latin typeface="AmmanV3 Sans Light" panose="02000000000000000000" pitchFamily="50" charset="-78"/>
              <a:cs typeface="AmmanV3 Sans Light" panose="02000000000000000000" pitchFamily="50" charset="-78"/>
            </a:endParaRPr>
          </a:p>
          <a:p>
            <a:pPr algn="r"/>
            <a:r>
              <a:rPr lang="ar-JO" sz="1000" dirty="0">
                <a:solidFill>
                  <a:srgbClr val="111111"/>
                </a:solidFill>
                <a:latin typeface="AmmanV3 Sans Light" panose="02000000000000000000" pitchFamily="50" charset="-78"/>
                <a:cs typeface="AmmanV3 Sans Light" panose="02000000000000000000" pitchFamily="50" charset="-78"/>
              </a:rPr>
              <a:t>شارع مكة</a:t>
            </a:r>
            <a:endParaRPr lang="en-US" sz="1000" dirty="0">
              <a:latin typeface="AmmanV3 Sans Light" panose="02000000000000000000" pitchFamily="50" charset="-78"/>
              <a:cs typeface="AmmanV3 Sans Light" panose="02000000000000000000" pitchFamily="50" charset="-78"/>
            </a:endParaRPr>
          </a:p>
        </p:txBody>
      </p:sp>
    </p:spTree>
    <p:extLst>
      <p:ext uri="{BB962C8B-B14F-4D97-AF65-F5344CB8AC3E}">
        <p14:creationId xmlns:p14="http://schemas.microsoft.com/office/powerpoint/2010/main" val="206545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4384"/>
          <a:ext cx="9144000" cy="6973166"/>
          <a:chOff x="0" y="-94384"/>
          <a:chExt cx="9144000" cy="6973166"/>
        </a:xfrm>
      </p:grpSpPr>
      <p:sp>
        <p:nvSpPr>
          <p:cNvPr id="3" name="Rectangle 2"/>
          <p:cNvSpPr/>
          <p:nvPr/>
        </p:nvSpPr>
        <p:spPr>
          <a:xfrm>
            <a:off x="0" y="8483"/>
            <a:ext cx="12161838" cy="6841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pic>
        <p:nvPicPr>
          <p:cNvPr id="2" name="Slide"/>
          <p:cNvPicPr>
            <a:picLocks noChangeAspect="1"/>
          </p:cNvPicPr>
          <p:nvPr/>
        </p:nvPicPr>
        <p:blipFill rotWithShape="1">
          <a:blip r:embed="rId2"/>
          <a:srcRect l="4110" t="6399" r="4983" b="5761"/>
          <a:stretch/>
        </p:blipFill>
        <p:spPr>
          <a:xfrm>
            <a:off x="329501" y="707813"/>
            <a:ext cx="3631011" cy="2711769"/>
          </a:xfrm>
          <a:prstGeom prst="rect">
            <a:avLst/>
          </a:prstGeom>
          <a:ln>
            <a:solidFill>
              <a:srgbClr val="232323"/>
            </a:solidFill>
          </a:ln>
        </p:spPr>
      </p:pic>
      <p:graphicFrame>
        <p:nvGraphicFramePr>
          <p:cNvPr id="4" name="Table 3"/>
          <p:cNvGraphicFramePr>
            <a:graphicFrameLocks noGrp="1"/>
          </p:cNvGraphicFramePr>
          <p:nvPr/>
        </p:nvGraphicFramePr>
        <p:xfrm>
          <a:off x="6799863" y="8485"/>
          <a:ext cx="2802923" cy="433899"/>
        </p:xfrm>
        <a:graphic>
          <a:graphicData uri="http://schemas.openxmlformats.org/drawingml/2006/table">
            <a:tbl>
              <a:tblPr rtl="1"/>
              <a:tblGrid>
                <a:gridCol w="2802923">
                  <a:extLst>
                    <a:ext uri="{9D8B030D-6E8A-4147-A177-3AD203B41FA5}">
                      <a16:colId xmlns:a16="http://schemas.microsoft.com/office/drawing/2014/main" val="20000"/>
                    </a:ext>
                  </a:extLst>
                </a:gridCol>
              </a:tblGrid>
              <a:tr h="433899">
                <a:tc>
                  <a:txBody>
                    <a:bodyPr/>
                    <a:lstStyle>
                      <a:lvl1pPr marL="0" algn="l" defTabSz="1280160" rtl="0" eaLnBrk="1" latinLnBrk="0" hangingPunct="1">
                        <a:defRPr sz="2500" kern="1200">
                          <a:solidFill>
                            <a:schemeClr val="tx1"/>
                          </a:solidFill>
                          <a:latin typeface="Lucida Sans Unicode"/>
                        </a:defRPr>
                      </a:lvl1pPr>
                      <a:lvl2pPr marL="640080" algn="l" defTabSz="1280160" rtl="0" eaLnBrk="1" latinLnBrk="0" hangingPunct="1">
                        <a:defRPr sz="2500" kern="1200">
                          <a:solidFill>
                            <a:schemeClr val="tx1"/>
                          </a:solidFill>
                          <a:latin typeface="Lucida Sans Unicode"/>
                        </a:defRPr>
                      </a:lvl2pPr>
                      <a:lvl3pPr marL="1280160" algn="l" defTabSz="1280160" rtl="0" eaLnBrk="1" latinLnBrk="0" hangingPunct="1">
                        <a:defRPr sz="2500" kern="1200">
                          <a:solidFill>
                            <a:schemeClr val="tx1"/>
                          </a:solidFill>
                          <a:latin typeface="Lucida Sans Unicode"/>
                        </a:defRPr>
                      </a:lvl3pPr>
                      <a:lvl4pPr marL="1920240" algn="l" defTabSz="1280160" rtl="0" eaLnBrk="1" latinLnBrk="0" hangingPunct="1">
                        <a:defRPr sz="2500" kern="1200">
                          <a:solidFill>
                            <a:schemeClr val="tx1"/>
                          </a:solidFill>
                          <a:latin typeface="Lucida Sans Unicode"/>
                        </a:defRPr>
                      </a:lvl4pPr>
                      <a:lvl5pPr marL="2560320" algn="l" defTabSz="1280160" rtl="0" eaLnBrk="1" latinLnBrk="0" hangingPunct="1">
                        <a:defRPr sz="2500" kern="1200">
                          <a:solidFill>
                            <a:schemeClr val="tx1"/>
                          </a:solidFill>
                          <a:latin typeface="Lucida Sans Unicode"/>
                        </a:defRPr>
                      </a:lvl5pPr>
                      <a:lvl6pPr marL="3200400" algn="l" defTabSz="1280160" rtl="0" eaLnBrk="1" latinLnBrk="0" hangingPunct="1">
                        <a:defRPr sz="2500" kern="1200">
                          <a:solidFill>
                            <a:schemeClr val="tx1"/>
                          </a:solidFill>
                          <a:latin typeface="Lucida Sans Unicode"/>
                        </a:defRPr>
                      </a:lvl6pPr>
                      <a:lvl7pPr marL="3840480" algn="l" defTabSz="1280160" rtl="0" eaLnBrk="1" latinLnBrk="0" hangingPunct="1">
                        <a:defRPr sz="2500" kern="1200">
                          <a:solidFill>
                            <a:schemeClr val="tx1"/>
                          </a:solidFill>
                          <a:latin typeface="Lucida Sans Unicode"/>
                        </a:defRPr>
                      </a:lvl7pPr>
                      <a:lvl8pPr marL="4480560" algn="l" defTabSz="1280160" rtl="0" eaLnBrk="1" latinLnBrk="0" hangingPunct="1">
                        <a:defRPr sz="2500" kern="1200">
                          <a:solidFill>
                            <a:schemeClr val="tx1"/>
                          </a:solidFill>
                          <a:latin typeface="Lucida Sans Unicode"/>
                        </a:defRPr>
                      </a:lvl8pPr>
                      <a:lvl9pPr marL="5120640" algn="l" defTabSz="1280160" rtl="0" eaLnBrk="1" latinLnBrk="0" hangingPunct="1">
                        <a:defRPr sz="2500" kern="1200">
                          <a:solidFill>
                            <a:schemeClr val="tx1"/>
                          </a:solidFill>
                          <a:latin typeface="Lucida Sans Unicode"/>
                        </a:defRPr>
                      </a:lvl9pPr>
                    </a:lstStyle>
                    <a:p>
                      <a:pPr marL="20955" algn="r" rtl="1">
                        <a:lnSpc>
                          <a:spcPct val="100000"/>
                        </a:lnSpc>
                        <a:spcAft>
                          <a:spcPts val="0"/>
                        </a:spcAft>
                      </a:pPr>
                      <a:r>
                        <a:rPr lang="ar-JO" sz="1800" dirty="0">
                          <a:solidFill>
                            <a:schemeClr val="bg1"/>
                          </a:solidFill>
                          <a:latin typeface="Times New Roman"/>
                          <a:ea typeface="Times New Roman"/>
                          <a:cs typeface="AmmanV3 Sans Medium"/>
                        </a:rPr>
                        <a:t>دائرة التخطيط الشمولي</a:t>
                      </a:r>
                      <a:endParaRPr lang="en-US" sz="1800" dirty="0">
                        <a:solidFill>
                          <a:schemeClr val="bg1"/>
                        </a:solidFill>
                        <a:latin typeface="Times New Roman"/>
                        <a:ea typeface="Times New Roman"/>
                        <a:cs typeface="Arial"/>
                      </a:endParaRPr>
                    </a:p>
                  </a:txBody>
                  <a:tcPr marL="48859" marR="48859" marT="0" marB="0" anchor="ctr">
                    <a:lnL w="28575"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8467361" y="15997"/>
            <a:ext cx="3709520" cy="460523"/>
          </a:xfrm>
          <a:prstGeom prst="rect">
            <a:avLst/>
          </a:prstGeom>
          <a:solidFill>
            <a:srgbClr val="8D6974"/>
          </a:solidFill>
        </p:spPr>
        <p:txBody>
          <a:bodyPr wrap="square" rtlCol="0">
            <a:spAutoFit/>
          </a:bodyPr>
          <a:lstStyle/>
          <a:p>
            <a:pPr algn="ctr"/>
            <a:endParaRPr lang="en-US" sz="2394" dirty="0">
              <a:solidFill>
                <a:schemeClr val="bg1"/>
              </a:solidFill>
              <a:latin typeface="AmmanV3 Serif Regular" panose="02000000000000000000" pitchFamily="50" charset="-78"/>
              <a:cs typeface="AmmanV3 Serif Regular" panose="02000000000000000000" pitchFamily="50" charset="-78"/>
            </a:endParaRPr>
          </a:p>
        </p:txBody>
      </p:sp>
      <p:sp>
        <p:nvSpPr>
          <p:cNvPr id="6" name="TextBox 5"/>
          <p:cNvSpPr txBox="1"/>
          <p:nvPr/>
        </p:nvSpPr>
        <p:spPr>
          <a:xfrm>
            <a:off x="4746374" y="15556"/>
            <a:ext cx="3709520" cy="368418"/>
          </a:xfrm>
          <a:prstGeom prst="rect">
            <a:avLst/>
          </a:prstGeom>
          <a:solidFill>
            <a:srgbClr val="CDC1AB"/>
          </a:solidFill>
        </p:spPr>
        <p:txBody>
          <a:bodyPr wrap="square" rtlCol="0">
            <a:spAutoFit/>
          </a:bodyPr>
          <a:lstStyle/>
          <a:p>
            <a:pPr algn="r"/>
            <a:endParaRPr lang="en-US" sz="1795" dirty="0">
              <a:solidFill>
                <a:schemeClr val="bg1"/>
              </a:solidFill>
              <a:latin typeface="AmmanV3 Serif Regular" panose="02000000000000000000" pitchFamily="50" charset="-78"/>
              <a:cs typeface="AmmanV3 Serif Regular" panose="02000000000000000000" pitchFamily="50" charset="-78"/>
            </a:endParaRPr>
          </a:p>
        </p:txBody>
      </p:sp>
      <p:pic>
        <p:nvPicPr>
          <p:cNvPr id="7" name="Picture 6"/>
          <p:cNvPicPr>
            <a:picLocks noChangeAspect="1"/>
          </p:cNvPicPr>
          <p:nvPr/>
        </p:nvPicPr>
        <p:blipFill>
          <a:blip r:embed="rId3"/>
          <a:stretch>
            <a:fillRect/>
          </a:stretch>
        </p:blipFill>
        <p:spPr>
          <a:xfrm>
            <a:off x="0" y="-10354"/>
            <a:ext cx="2347438" cy="6859871"/>
          </a:xfrm>
          <a:prstGeom prst="rect">
            <a:avLst/>
          </a:prstGeom>
        </p:spPr>
      </p:pic>
      <p:pic>
        <p:nvPicPr>
          <p:cNvPr id="8" name="Picture 1" descr="newammanehtrans"/>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305125" y="15556"/>
            <a:ext cx="856713" cy="4275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786737" y="65818"/>
            <a:ext cx="2312848" cy="367650"/>
          </a:xfrm>
          <a:prstGeom prst="rect">
            <a:avLst/>
          </a:prstGeom>
        </p:spPr>
        <p:txBody>
          <a:bodyPr wrap="none">
            <a:spAutoFit/>
          </a:bodyPr>
          <a:lstStyle/>
          <a:p>
            <a:pPr marL="20903" algn="r" rtl="1"/>
            <a:r>
              <a:rPr lang="ar-JO" sz="1795" dirty="0">
                <a:solidFill>
                  <a:schemeClr val="bg1"/>
                </a:solidFill>
                <a:latin typeface="AmmanV3 Sans Bold" panose="02000000000000000000" pitchFamily="50" charset="-78"/>
                <a:ea typeface="Times New Roman"/>
                <a:cs typeface="AmmanV3 Sans Bold" panose="02000000000000000000" pitchFamily="50" charset="-78"/>
              </a:rPr>
              <a:t>دائرة التخطيط الشمولي</a:t>
            </a:r>
            <a:endParaRPr lang="en-US" sz="1795" dirty="0">
              <a:solidFill>
                <a:schemeClr val="bg1"/>
              </a:solidFill>
              <a:latin typeface="AmmanV3 Sans Bold" panose="02000000000000000000" pitchFamily="50" charset="-78"/>
              <a:ea typeface="Times New Roman"/>
              <a:cs typeface="AmmanV3 Sans Bold" panose="02000000000000000000" pitchFamily="50" charset="-78"/>
            </a:endParaRPr>
          </a:p>
        </p:txBody>
      </p:sp>
      <p:sp>
        <p:nvSpPr>
          <p:cNvPr id="13" name="Rectangle 12"/>
          <p:cNvSpPr/>
          <p:nvPr/>
        </p:nvSpPr>
        <p:spPr>
          <a:xfrm>
            <a:off x="6784818" y="809221"/>
            <a:ext cx="166525" cy="499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pic>
        <p:nvPicPr>
          <p:cNvPr id="15" name="Slide"/>
          <p:cNvPicPr>
            <a:picLocks noChangeAspect="1"/>
          </p:cNvPicPr>
          <p:nvPr/>
        </p:nvPicPr>
        <p:blipFill rotWithShape="1">
          <a:blip r:embed="rId5"/>
          <a:srcRect l="12438" t="7522" r="4667" b="5827"/>
          <a:stretch/>
        </p:blipFill>
        <p:spPr>
          <a:xfrm>
            <a:off x="4265412" y="707813"/>
            <a:ext cx="3631012" cy="2711769"/>
          </a:xfrm>
          <a:prstGeom prst="rect">
            <a:avLst/>
          </a:prstGeom>
          <a:ln>
            <a:solidFill>
              <a:srgbClr val="232323"/>
            </a:solidFill>
          </a:ln>
        </p:spPr>
      </p:pic>
      <p:pic>
        <p:nvPicPr>
          <p:cNvPr id="16" name="Slide"/>
          <p:cNvPicPr>
            <a:picLocks noChangeAspect="1"/>
          </p:cNvPicPr>
          <p:nvPr/>
        </p:nvPicPr>
        <p:blipFill rotWithShape="1">
          <a:blip r:embed="rId6"/>
          <a:srcRect l="13201" t="7635" r="4562" b="6226"/>
          <a:stretch/>
        </p:blipFill>
        <p:spPr>
          <a:xfrm>
            <a:off x="8201324" y="707812"/>
            <a:ext cx="3631012" cy="2711770"/>
          </a:xfrm>
          <a:prstGeom prst="rect">
            <a:avLst/>
          </a:prstGeom>
          <a:ln>
            <a:solidFill>
              <a:srgbClr val="232323"/>
            </a:solidFill>
          </a:ln>
        </p:spPr>
      </p:pic>
      <p:pic>
        <p:nvPicPr>
          <p:cNvPr id="17" name="Slide"/>
          <p:cNvPicPr>
            <a:picLocks noChangeAspect="1"/>
          </p:cNvPicPr>
          <p:nvPr/>
        </p:nvPicPr>
        <p:blipFill rotWithShape="1">
          <a:blip r:embed="rId7"/>
          <a:srcRect l="13026" t="7805" r="5527" b="6396"/>
          <a:stretch/>
        </p:blipFill>
        <p:spPr>
          <a:xfrm>
            <a:off x="329501" y="3548153"/>
            <a:ext cx="3631011" cy="2721860"/>
          </a:xfrm>
          <a:prstGeom prst="rect">
            <a:avLst/>
          </a:prstGeom>
          <a:ln>
            <a:solidFill>
              <a:srgbClr val="232323"/>
            </a:solidFill>
          </a:ln>
        </p:spPr>
      </p:pic>
      <p:pic>
        <p:nvPicPr>
          <p:cNvPr id="18" name="Slide"/>
          <p:cNvPicPr>
            <a:picLocks noChangeAspect="1"/>
          </p:cNvPicPr>
          <p:nvPr/>
        </p:nvPicPr>
        <p:blipFill rotWithShape="1">
          <a:blip r:embed="rId8"/>
          <a:srcRect l="12369" t="7221" r="4737" b="6128"/>
          <a:stretch/>
        </p:blipFill>
        <p:spPr>
          <a:xfrm>
            <a:off x="4265412" y="3548153"/>
            <a:ext cx="3631012" cy="2721860"/>
          </a:xfrm>
          <a:prstGeom prst="rect">
            <a:avLst/>
          </a:prstGeom>
          <a:ln>
            <a:solidFill>
              <a:srgbClr val="232323"/>
            </a:solidFill>
          </a:ln>
        </p:spPr>
      </p:pic>
      <p:pic>
        <p:nvPicPr>
          <p:cNvPr id="19" name="Slide"/>
          <p:cNvPicPr>
            <a:picLocks noChangeAspect="1"/>
          </p:cNvPicPr>
          <p:nvPr/>
        </p:nvPicPr>
        <p:blipFill rotWithShape="1">
          <a:blip r:embed="rId9"/>
          <a:srcRect l="826" t="6332" r="6015" b="5826"/>
          <a:stretch/>
        </p:blipFill>
        <p:spPr>
          <a:xfrm>
            <a:off x="8201323" y="3548153"/>
            <a:ext cx="3631012" cy="2721860"/>
          </a:xfrm>
          <a:prstGeom prst="rect">
            <a:avLst/>
          </a:prstGeom>
          <a:ln>
            <a:solidFill>
              <a:srgbClr val="232323"/>
            </a:solidFill>
          </a:ln>
        </p:spPr>
      </p:pic>
    </p:spTree>
    <p:extLst>
      <p:ext uri="{BB962C8B-B14F-4D97-AF65-F5344CB8AC3E}">
        <p14:creationId xmlns:p14="http://schemas.microsoft.com/office/powerpoint/2010/main" val="175761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2452" t="53831" r="49023" b="20175"/>
          <a:stretch/>
        </p:blipFill>
        <p:spPr>
          <a:xfrm>
            <a:off x="382684" y="1718841"/>
            <a:ext cx="4336800" cy="3391495"/>
          </a:xfrm>
          <a:prstGeom prst="rect">
            <a:avLst/>
          </a:prstGeom>
        </p:spPr>
      </p:pic>
      <p:pic>
        <p:nvPicPr>
          <p:cNvPr id="4" name="Picture 3">
            <a:extLst>
              <a:ext uri="{FF2B5EF4-FFF2-40B4-BE49-F238E27FC236}">
                <a16:creationId xmlns:a16="http://schemas.microsoft.com/office/drawing/2014/main" id="{5044F0A8-27F9-8FC6-03DC-98E300487B60}"/>
              </a:ext>
            </a:extLst>
          </p:cNvPr>
          <p:cNvPicPr>
            <a:picLocks noChangeAspect="1"/>
          </p:cNvPicPr>
          <p:nvPr/>
        </p:nvPicPr>
        <p:blipFill rotWithShape="1">
          <a:blip r:embed="rId3"/>
          <a:srcRect l="16083" t="34371" r="45000" b="17249"/>
          <a:stretch/>
        </p:blipFill>
        <p:spPr>
          <a:xfrm>
            <a:off x="5442422" y="-20338"/>
            <a:ext cx="6870559" cy="6869855"/>
          </a:xfrm>
          <a:prstGeom prst="rect">
            <a:avLst/>
          </a:prstGeom>
        </p:spPr>
      </p:pic>
      <p:sp>
        <p:nvSpPr>
          <p:cNvPr id="2" name="Rectangle: Rounded Corners 1">
            <a:extLst>
              <a:ext uri="{FF2B5EF4-FFF2-40B4-BE49-F238E27FC236}">
                <a16:creationId xmlns:a16="http://schemas.microsoft.com/office/drawing/2014/main" id="{8E018D79-AA36-B52D-CDB3-BE8481614449}"/>
              </a:ext>
            </a:extLst>
          </p:cNvPr>
          <p:cNvSpPr/>
          <p:nvPr/>
        </p:nvSpPr>
        <p:spPr>
          <a:xfrm>
            <a:off x="292714" y="1857635"/>
            <a:ext cx="4516740" cy="709441"/>
          </a:xfrm>
          <a:prstGeom prst="round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Tree>
    <p:extLst>
      <p:ext uri="{BB962C8B-B14F-4D97-AF65-F5344CB8AC3E}">
        <p14:creationId xmlns:p14="http://schemas.microsoft.com/office/powerpoint/2010/main" val="2264119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 y="2"/>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9" name="Rectangle 8"/>
          <p:cNvSpPr/>
          <p:nvPr/>
        </p:nvSpPr>
        <p:spPr>
          <a:xfrm>
            <a:off x="4556186" y="649630"/>
            <a:ext cx="7479530"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rtl="1">
              <a:defRPr/>
            </a:pPr>
            <a:r>
              <a:rPr lang="ar-JO" sz="1600" b="1" dirty="0">
                <a:solidFill>
                  <a:prstClr val="black"/>
                </a:solidFill>
                <a:latin typeface="AmmanV3 Sans Light" panose="02000000000000000000" pitchFamily="50" charset="-78"/>
                <a:cs typeface="AmmanV3 Sans Light" panose="02000000000000000000" pitchFamily="50" charset="-78"/>
              </a:rPr>
              <a:t>المبادئ المستخلصة من السياسة الحضرية الوطنية</a:t>
            </a:r>
          </a:p>
        </p:txBody>
      </p:sp>
      <p:sp>
        <p:nvSpPr>
          <p:cNvPr id="2" name="Rectangle 1"/>
          <p:cNvSpPr/>
          <p:nvPr/>
        </p:nvSpPr>
        <p:spPr>
          <a:xfrm>
            <a:off x="8118945" y="1174879"/>
            <a:ext cx="3909064" cy="113877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ar-JO" sz="2000" b="1" dirty="0">
                <a:latin typeface="AmmanV3 Sans Light" panose="02000000000000000000" pitchFamily="50" charset="-78"/>
                <a:cs typeface="AmmanV3 Sans Light" panose="02000000000000000000" pitchFamily="50" charset="-78"/>
              </a:rPr>
              <a:t> أنماط التنمية الحضرية</a:t>
            </a:r>
            <a:endParaRPr lang="en-US" sz="2000" b="1" dirty="0">
              <a:latin typeface="AmmanV3 Sans Light" panose="02000000000000000000" pitchFamily="50" charset="-78"/>
              <a:cs typeface="AmmanV3 Sans Light" panose="02000000000000000000" pitchFamily="50" charset="-78"/>
            </a:endParaRPr>
          </a:p>
          <a:p>
            <a:pPr algn="ctr"/>
            <a:endParaRPr lang="ar-JO" sz="1200" b="1" dirty="0">
              <a:latin typeface="AmmanV3 Sans Light" panose="02000000000000000000" pitchFamily="50" charset="-78"/>
              <a:cs typeface="AmmanV3 Sans Light" panose="02000000000000000000" pitchFamily="50" charset="-78"/>
            </a:endParaRPr>
          </a:p>
          <a:p>
            <a:pPr algn="ctr"/>
            <a:r>
              <a:rPr lang="ar-JO" sz="1200" dirty="0">
                <a:latin typeface="AmmanV3 Sans Light" panose="02000000000000000000" pitchFamily="50" charset="-78"/>
                <a:cs typeface="AmmanV3 Sans Light" panose="02000000000000000000" pitchFamily="50" charset="-78"/>
              </a:rPr>
              <a:t>إنشاء أحياء ذكية، متراصة، معتمدة على ذاتها ومتنوعة، وفعالة على مدار 24 ساعة ومتمحورة حول الإنسان والنقل العام والبنية التحتية الخضراء.</a:t>
            </a:r>
          </a:p>
        </p:txBody>
      </p:sp>
      <p:sp>
        <p:nvSpPr>
          <p:cNvPr id="3" name="Rectangle 2"/>
          <p:cNvSpPr/>
          <p:nvPr/>
        </p:nvSpPr>
        <p:spPr>
          <a:xfrm>
            <a:off x="8118945" y="2932296"/>
            <a:ext cx="3909064"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ar-JO" sz="2000" b="1" dirty="0">
                <a:latin typeface="AmmanV3 Sans Light" panose="02000000000000000000" pitchFamily="50" charset="-78"/>
                <a:cs typeface="AmmanV3 Sans Light" panose="02000000000000000000" pitchFamily="50" charset="-78"/>
              </a:rPr>
              <a:t>قابلية العيش وجودة الحياة</a:t>
            </a:r>
            <a:endParaRPr lang="en-US" sz="2000" b="1" dirty="0">
              <a:latin typeface="AmmanV3 Sans Light" panose="02000000000000000000" pitchFamily="50" charset="-78"/>
              <a:cs typeface="AmmanV3 Sans Light" panose="02000000000000000000" pitchFamily="50" charset="-78"/>
            </a:endParaRPr>
          </a:p>
          <a:p>
            <a:pPr algn="ctr"/>
            <a:endParaRPr lang="ar-JO" sz="1200" b="1" dirty="0">
              <a:latin typeface="AmmanV3 Sans Light" panose="02000000000000000000" pitchFamily="50" charset="-78"/>
              <a:cs typeface="AmmanV3 Sans Light" panose="02000000000000000000" pitchFamily="50" charset="-78"/>
            </a:endParaRPr>
          </a:p>
          <a:p>
            <a:pPr algn="ctr"/>
            <a:r>
              <a:rPr lang="ar-JO" sz="1200" dirty="0">
                <a:latin typeface="AmmanV3 Sans Light" panose="02000000000000000000" pitchFamily="50" charset="-78"/>
                <a:cs typeface="AmmanV3 Sans Light" panose="02000000000000000000" pitchFamily="50" charset="-78"/>
              </a:rPr>
              <a:t>تحسين جود البيئة العامة وإنشاء الإسكان والتعليم والصحة كبنية تحتية إجتماعية لا تترك أحدا في الخلف.</a:t>
            </a:r>
          </a:p>
        </p:txBody>
      </p:sp>
      <p:sp>
        <p:nvSpPr>
          <p:cNvPr id="4" name="Rectangle 3"/>
          <p:cNvSpPr/>
          <p:nvPr/>
        </p:nvSpPr>
        <p:spPr>
          <a:xfrm>
            <a:off x="8118945" y="4734818"/>
            <a:ext cx="3909064" cy="113877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JO" sz="2000" b="1" dirty="0">
                <a:latin typeface="AmmanV3 Sans Light" panose="02000000000000000000" pitchFamily="50" charset="-78"/>
                <a:cs typeface="AmmanV3 Sans Light" panose="02000000000000000000" pitchFamily="50" charset="-78"/>
              </a:rPr>
              <a:t>التنقل والترابط</a:t>
            </a:r>
            <a:endParaRPr lang="en-US" sz="2000" b="1" dirty="0">
              <a:latin typeface="AmmanV3 Sans Light" panose="02000000000000000000" pitchFamily="50" charset="-78"/>
              <a:cs typeface="AmmanV3 Sans Light" panose="02000000000000000000" pitchFamily="50" charset="-78"/>
            </a:endParaRPr>
          </a:p>
          <a:p>
            <a:pPr algn="ctr"/>
            <a:endParaRPr lang="ar-JO" sz="1200" b="1" dirty="0">
              <a:latin typeface="AmmanV3 Sans Light" panose="02000000000000000000" pitchFamily="50" charset="-78"/>
              <a:cs typeface="AmmanV3 Sans Light" panose="02000000000000000000" pitchFamily="50" charset="-78"/>
            </a:endParaRPr>
          </a:p>
          <a:p>
            <a:pPr algn="ctr"/>
            <a:r>
              <a:rPr lang="ar-JO" sz="1200" dirty="0">
                <a:latin typeface="AmmanV3 Sans Light" panose="02000000000000000000" pitchFamily="50" charset="-78"/>
                <a:cs typeface="AmmanV3 Sans Light" panose="02000000000000000000" pitchFamily="50" charset="-78"/>
              </a:rPr>
              <a:t>تطوير وبناء بنية تحتية مستدام للنقل والإنترنت تركز على خدمة الإنسان وتحسن إمكانية الوصول للجميع،كمفتاح لمجتمعات مزدهرة وصحية، ولبناء القوى البشرية.</a:t>
            </a:r>
          </a:p>
        </p:txBody>
      </p:sp>
      <p:sp>
        <p:nvSpPr>
          <p:cNvPr id="5" name="Rectangle 4"/>
          <p:cNvSpPr/>
          <p:nvPr/>
        </p:nvSpPr>
        <p:spPr>
          <a:xfrm>
            <a:off x="4556186" y="1200270"/>
            <a:ext cx="3262252" cy="102207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7" indent="-285757" algn="r" rtl="1">
              <a:lnSpc>
                <a:spcPct val="107000"/>
              </a:lnSpc>
              <a:spcAft>
                <a:spcPts val="801"/>
              </a:spcAft>
              <a:buFont typeface="Arial" panose="020B0604020202020204" pitchFamily="34" charset="0"/>
              <a:buChar char="•"/>
            </a:pPr>
            <a:r>
              <a:rPr lang="ar-JO" sz="1100" dirty="0">
                <a:latin typeface="AmmanV3 Sans Light" panose="02000000000000000000" pitchFamily="50" charset="-78"/>
                <a:ea typeface="Calibri" panose="020F0502020204030204" pitchFamily="34" charset="0"/>
                <a:cs typeface="AmmanV3 Sans Light" panose="02000000000000000000" pitchFamily="50" charset="-78"/>
              </a:rPr>
              <a:t>إعتماد الأحياء القابلة للمشي (أحياء صديقة للإنسان بالدرجة الأولى) باعتبارها وحدة نمو المدينة الأساسية.</a:t>
            </a:r>
            <a:endParaRPr lang="en-US" sz="1100" dirty="0">
              <a:latin typeface="AmmanV3 Sans Light" panose="02000000000000000000" pitchFamily="50" charset="-78"/>
              <a:ea typeface="Calibri" panose="020F0502020204030204" pitchFamily="34" charset="0"/>
              <a:cs typeface="AmmanV3 Sans Light" panose="02000000000000000000" pitchFamily="50" charset="-78"/>
            </a:endParaRPr>
          </a:p>
          <a:p>
            <a:pPr marL="285757" indent="-285757" algn="r" rtl="1">
              <a:lnSpc>
                <a:spcPct val="107000"/>
              </a:lnSpc>
              <a:spcAft>
                <a:spcPts val="801"/>
              </a:spcAft>
              <a:buFont typeface="Arial" panose="020B0604020202020204" pitchFamily="34" charset="0"/>
              <a:buChar char="•"/>
            </a:pPr>
            <a:r>
              <a:rPr lang="ar-JO" sz="1100" dirty="0">
                <a:latin typeface="AmmanV3 Sans Light" panose="02000000000000000000" pitchFamily="50" charset="-78"/>
                <a:ea typeface="Calibri" panose="020F0502020204030204" pitchFamily="34" charset="0"/>
                <a:cs typeface="AmmanV3 Sans Light" panose="02000000000000000000" pitchFamily="50" charset="-78"/>
              </a:rPr>
              <a:t>إشراك المجتمع في تشكيل مستقبله.</a:t>
            </a:r>
            <a:endParaRPr lang="en-US" sz="1100" dirty="0">
              <a:latin typeface="AmmanV3 Sans Light" panose="02000000000000000000" pitchFamily="50" charset="-78"/>
              <a:ea typeface="Calibri" panose="020F0502020204030204" pitchFamily="34" charset="0"/>
              <a:cs typeface="AmmanV3 Sans Light" panose="02000000000000000000" pitchFamily="50" charset="-78"/>
            </a:endParaRPr>
          </a:p>
          <a:p>
            <a:pPr marL="285757" indent="-285757" algn="r" rtl="1">
              <a:lnSpc>
                <a:spcPct val="107000"/>
              </a:lnSpc>
              <a:spcAft>
                <a:spcPts val="801"/>
              </a:spcAft>
              <a:buFont typeface="Arial" panose="020B0604020202020204" pitchFamily="34" charset="0"/>
              <a:buChar char="•"/>
            </a:pPr>
            <a:r>
              <a:rPr lang="ar-JO" sz="1100" dirty="0">
                <a:latin typeface="AmmanV3 Sans Light" panose="02000000000000000000" pitchFamily="50" charset="-78"/>
                <a:ea typeface="Calibri" panose="020F0502020204030204" pitchFamily="34" charset="0"/>
                <a:cs typeface="AmmanV3 Sans Light" panose="02000000000000000000" pitchFamily="50" charset="-78"/>
              </a:rPr>
              <a:t>تطوير الإسكان كبنية تحتية أساسية.</a:t>
            </a:r>
            <a:endParaRPr lang="en-US" sz="1100" dirty="0">
              <a:latin typeface="AmmanV3 Sans Light" panose="02000000000000000000" pitchFamily="50" charset="-78"/>
              <a:cs typeface="AmmanV3 Sans Light" panose="02000000000000000000" pitchFamily="50" charset="-78"/>
            </a:endParaRPr>
          </a:p>
        </p:txBody>
      </p:sp>
      <p:sp>
        <p:nvSpPr>
          <p:cNvPr id="15" name="Rectangle 14"/>
          <p:cNvSpPr/>
          <p:nvPr/>
        </p:nvSpPr>
        <p:spPr>
          <a:xfrm>
            <a:off x="4556184" y="2507981"/>
            <a:ext cx="3262253" cy="18717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إنشاء أماكن وخدمات من أجل معيشة صحية وممتعة للجميع.</a:t>
            </a:r>
            <a:endParaRPr lang="en-US" sz="1200" dirty="0">
              <a:latin typeface="AmmanV3 Sans Light" panose="02000000000000000000" pitchFamily="50" charset="-78"/>
              <a:ea typeface="Calibri" panose="020F0502020204030204" pitchFamily="34" charset="0"/>
              <a:cs typeface="AmmanV3 Sans Light" panose="02000000000000000000" pitchFamily="50" charset="-78"/>
            </a:endParaRPr>
          </a:p>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توفير التنوع في الوحدات السكنية ميسورة التكلفة والمدمجة لتناسب احتياجات الأسر المختلفة مع إمكانية وصول سهلة إلى الخدمات.</a:t>
            </a:r>
            <a:endParaRPr lang="en-US" sz="1200" dirty="0">
              <a:latin typeface="AmmanV3 Sans Light" panose="02000000000000000000" pitchFamily="50" charset="-78"/>
              <a:ea typeface="Calibri" panose="020F0502020204030204" pitchFamily="34" charset="0"/>
              <a:cs typeface="AmmanV3 Sans Light" panose="02000000000000000000" pitchFamily="50" charset="-78"/>
            </a:endParaRPr>
          </a:p>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تخفيف الإعتماد على السيارات الخاصة.</a:t>
            </a:r>
            <a:endParaRPr lang="en-US" sz="1200" dirty="0">
              <a:latin typeface="AmmanV3 Sans Light" panose="02000000000000000000" pitchFamily="50" charset="-78"/>
              <a:ea typeface="Calibri" panose="020F0502020204030204" pitchFamily="34" charset="0"/>
              <a:cs typeface="AmmanV3 Sans Light" panose="02000000000000000000" pitchFamily="50" charset="-78"/>
            </a:endParaRPr>
          </a:p>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إستعادة دور الشوارع كأماكن للتفاعل والنشاط البشري.</a:t>
            </a:r>
            <a:endParaRPr lang="en-US" sz="1200" dirty="0">
              <a:latin typeface="AmmanV3 Sans Light" panose="02000000000000000000" pitchFamily="50" charset="-78"/>
              <a:ea typeface="Calibri" panose="020F0502020204030204" pitchFamily="34" charset="0"/>
              <a:cs typeface="AmmanV3 Sans Light" panose="02000000000000000000" pitchFamily="50" charset="-78"/>
            </a:endParaRPr>
          </a:p>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إشراك وتلبية احتياجات فئات المجتمع الأكثر تأثرا بالمخاطر.</a:t>
            </a:r>
            <a:endParaRPr lang="en-US" sz="1200" dirty="0">
              <a:latin typeface="AmmanV3 Sans Light" panose="02000000000000000000" pitchFamily="50" charset="-78"/>
              <a:cs typeface="AmmanV3 Sans Light" panose="02000000000000000000" pitchFamily="50" charset="-78"/>
            </a:endParaRPr>
          </a:p>
        </p:txBody>
      </p:sp>
      <p:sp>
        <p:nvSpPr>
          <p:cNvPr id="16" name="Rectangle 15"/>
          <p:cNvSpPr/>
          <p:nvPr/>
        </p:nvSpPr>
        <p:spPr>
          <a:xfrm>
            <a:off x="4556184" y="4569741"/>
            <a:ext cx="3262254" cy="146892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التحول من الإعتماد على السيارة إلى وسائل النقل العام كخيار بديهي.</a:t>
            </a:r>
            <a:endParaRPr lang="en-US" sz="1200" dirty="0">
              <a:latin typeface="AmmanV3 Sans Light" panose="02000000000000000000" pitchFamily="50" charset="-78"/>
              <a:ea typeface="Calibri" panose="020F0502020204030204" pitchFamily="34" charset="0"/>
              <a:cs typeface="AmmanV3 Sans Light" panose="02000000000000000000" pitchFamily="50" charset="-78"/>
            </a:endParaRPr>
          </a:p>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تحسين قابلية المشي والبنية التحتية لأشكال أخرى من النقل النشط.</a:t>
            </a:r>
            <a:endParaRPr lang="en-US" sz="1200" dirty="0">
              <a:latin typeface="AmmanV3 Sans Light" panose="02000000000000000000" pitchFamily="50" charset="-78"/>
              <a:ea typeface="Calibri" panose="020F0502020204030204" pitchFamily="34" charset="0"/>
              <a:cs typeface="AmmanV3 Sans Light" panose="02000000000000000000" pitchFamily="50" charset="-78"/>
            </a:endParaRPr>
          </a:p>
          <a:p>
            <a:pPr marL="171454" indent="-171454" algn="r" rtl="1">
              <a:lnSpc>
                <a:spcPct val="107000"/>
              </a:lnSpc>
              <a:spcAft>
                <a:spcPts val="801"/>
              </a:spcAft>
              <a:buFont typeface="Arial" panose="020B0604020202020204" pitchFamily="34" charset="0"/>
              <a:buChar char="•"/>
            </a:pPr>
            <a:r>
              <a:rPr lang="ar-JO" sz="1200" dirty="0">
                <a:latin typeface="AmmanV3 Sans Light" panose="02000000000000000000" pitchFamily="50" charset="-78"/>
                <a:ea typeface="Calibri" panose="020F0502020204030204" pitchFamily="34" charset="0"/>
                <a:cs typeface="AmmanV3 Sans Light" panose="02000000000000000000" pitchFamily="50" charset="-78"/>
              </a:rPr>
              <a:t>توسيع وتحسين الوصول إلى خدمات إنترنت عالية السرعة تغطي كل مكان وتخدم الجميع.</a:t>
            </a:r>
            <a:endParaRPr lang="en-US" sz="1200" dirty="0">
              <a:latin typeface="AmmanV3 Sans Light" panose="02000000000000000000" pitchFamily="50" charset="-78"/>
              <a:ea typeface="Calibri" panose="020F0502020204030204" pitchFamily="34" charset="0"/>
              <a:cs typeface="AmmanV3 Sans Light" panose="02000000000000000000" pitchFamily="50" charset="-78"/>
            </a:endParaRPr>
          </a:p>
        </p:txBody>
      </p:sp>
      <p:sp>
        <p:nvSpPr>
          <p:cNvPr id="18" name="Rectangle 17">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 y="6214100"/>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20" name="TextBox 19"/>
          <p:cNvSpPr txBox="1"/>
          <p:nvPr/>
        </p:nvSpPr>
        <p:spPr>
          <a:xfrm>
            <a:off x="8595518" y="1"/>
            <a:ext cx="3566321" cy="461793"/>
          </a:xfrm>
          <a:prstGeom prst="rect">
            <a:avLst/>
          </a:prstGeom>
          <a:solidFill>
            <a:schemeClr val="accent6"/>
          </a:solidFill>
        </p:spPr>
        <p:txBody>
          <a:bodyPr wrap="square" rtlCol="0">
            <a:spAutoFit/>
          </a:bodyPr>
          <a:lstStyle/>
          <a:p>
            <a:pPr algn="ctr"/>
            <a:r>
              <a:rPr lang="ar-JO" sz="2401" dirty="0">
                <a:latin typeface="AmmanV3 Sans Light" panose="02000000000000000000" pitchFamily="50" charset="-78"/>
                <a:cs typeface="AmmanV3 Sans Light" panose="02000000000000000000" pitchFamily="50" charset="-78"/>
              </a:rPr>
              <a:t>الأهداف الوطنية</a:t>
            </a:r>
          </a:p>
        </p:txBody>
      </p:sp>
      <p:sp>
        <p:nvSpPr>
          <p:cNvPr id="22" name="TextBox 21"/>
          <p:cNvSpPr txBox="1"/>
          <p:nvPr/>
        </p:nvSpPr>
        <p:spPr>
          <a:xfrm>
            <a:off x="5917019" y="0"/>
            <a:ext cx="2678500" cy="400110"/>
          </a:xfrm>
          <a:prstGeom prst="rect">
            <a:avLst/>
          </a:prstGeom>
          <a:solidFill>
            <a:schemeClr val="accent3"/>
          </a:solidFill>
        </p:spPr>
        <p:txBody>
          <a:bodyPr wrap="square" rtlCol="0">
            <a:spAutoFit/>
          </a:bodyPr>
          <a:lstStyle/>
          <a:p>
            <a:pPr algn="ctr"/>
            <a:endParaRPr lang="en-US" sz="2000" dirty="0">
              <a:solidFill>
                <a:schemeClr val="bg1"/>
              </a:solidFill>
              <a:latin typeface="AmmanV3 Sans Light" panose="02000000000000000000" pitchFamily="50" charset="-78"/>
              <a:cs typeface="AmmanV3 Sans Light" panose="02000000000000000000" pitchFamily="50" charset="-78"/>
            </a:endParaRPr>
          </a:p>
        </p:txBody>
      </p:sp>
      <p:pic>
        <p:nvPicPr>
          <p:cNvPr id="7" name="Picture 6">
            <a:extLst>
              <a:ext uri="{FF2B5EF4-FFF2-40B4-BE49-F238E27FC236}">
                <a16:creationId xmlns:a16="http://schemas.microsoft.com/office/drawing/2014/main" id="{B1DFDD59-36ED-A887-DFB4-4DA50BE2C9C2}"/>
              </a:ext>
            </a:extLst>
          </p:cNvPr>
          <p:cNvPicPr>
            <a:picLocks noChangeAspect="1"/>
          </p:cNvPicPr>
          <p:nvPr/>
        </p:nvPicPr>
        <p:blipFill>
          <a:blip r:embed="rId2"/>
          <a:srcRect l="41228" t="27696" r="13438" b="11973"/>
          <a:stretch>
            <a:fillRect/>
          </a:stretch>
        </p:blipFill>
        <p:spPr>
          <a:xfrm>
            <a:off x="0" y="1537237"/>
            <a:ext cx="4405930" cy="3296653"/>
          </a:xfrm>
          <a:prstGeom prst="rect">
            <a:avLst/>
          </a:prstGeom>
        </p:spPr>
      </p:pic>
    </p:spTree>
    <p:extLst>
      <p:ext uri="{BB962C8B-B14F-4D97-AF65-F5344CB8AC3E}">
        <p14:creationId xmlns:p14="http://schemas.microsoft.com/office/powerpoint/2010/main" val="3441375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D78F2-7B92-FE79-DA8D-CFE5EBEDEC2E}"/>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707BE6C4-4D8A-CFEB-17A5-DDCD867BDA96}"/>
              </a:ext>
            </a:extLst>
          </p:cNvPr>
          <p:cNvSpPr/>
          <p:nvPr/>
        </p:nvSpPr>
        <p:spPr>
          <a:xfrm>
            <a:off x="4404519" y="1408331"/>
            <a:ext cx="1447800" cy="217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م</a:t>
            </a:r>
            <a:endParaRPr lang="ar-JO" dirty="0"/>
          </a:p>
        </p:txBody>
      </p:sp>
      <p:sp>
        <p:nvSpPr>
          <p:cNvPr id="8" name="Rectangle 7">
            <a:extLst>
              <a:ext uri="{FF2B5EF4-FFF2-40B4-BE49-F238E27FC236}">
                <a16:creationId xmlns:a16="http://schemas.microsoft.com/office/drawing/2014/main" id="{24D3140F-97D9-79DD-3407-0315922E5098}"/>
              </a:ext>
              <a:ext uri="{C183D7F6-B498-43B3-948B-1728B52AA6E4}">
                <adec:decorative xmlns:adec="http://schemas.microsoft.com/office/drawing/2017/decorative" val="1"/>
              </a:ext>
            </a:extLst>
          </p:cNvPr>
          <p:cNvSpPr/>
          <p:nvPr/>
        </p:nvSpPr>
        <p:spPr>
          <a:xfrm>
            <a:off x="1" y="2"/>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9" name="Rectangle 8">
            <a:extLst>
              <a:ext uri="{FF2B5EF4-FFF2-40B4-BE49-F238E27FC236}">
                <a16:creationId xmlns:a16="http://schemas.microsoft.com/office/drawing/2014/main" id="{E456D619-DD91-54FA-5AD1-86EACE6A1111}"/>
              </a:ext>
              <a:ext uri="{C183D7F6-B498-43B3-948B-1728B52AA6E4}">
                <adec:decorative xmlns:adec="http://schemas.microsoft.com/office/drawing/2017/decorative" val="1"/>
              </a:ext>
            </a:extLst>
          </p:cNvPr>
          <p:cNvSpPr/>
          <p:nvPr/>
        </p:nvSpPr>
        <p:spPr>
          <a:xfrm>
            <a:off x="11554" y="6226630"/>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2" name="TextBox 1">
            <a:extLst>
              <a:ext uri="{FF2B5EF4-FFF2-40B4-BE49-F238E27FC236}">
                <a16:creationId xmlns:a16="http://schemas.microsoft.com/office/drawing/2014/main" id="{E0B178C4-C427-2DCD-A63B-81DCAF9F691E}"/>
              </a:ext>
            </a:extLst>
          </p:cNvPr>
          <p:cNvSpPr txBox="1"/>
          <p:nvPr/>
        </p:nvSpPr>
        <p:spPr>
          <a:xfrm>
            <a:off x="6078127" y="304800"/>
            <a:ext cx="5793992" cy="646331"/>
          </a:xfrm>
          <a:prstGeom prst="rect">
            <a:avLst/>
          </a:prstGeom>
          <a:solidFill>
            <a:schemeClr val="accent2"/>
          </a:solidFill>
        </p:spPr>
        <p:txBody>
          <a:bodyPr wrap="square" rtlCol="1">
            <a:spAutoFit/>
          </a:bodyPr>
          <a:lstStyle/>
          <a:p>
            <a:pPr algn="r"/>
            <a:r>
              <a:rPr lang="ar-SA" dirty="0">
                <a:solidFill>
                  <a:schemeClr val="bg1"/>
                </a:solidFill>
              </a:rPr>
              <a:t>نظام التخطيط و التنظيم ضمن حدود امانة عمان لسنة 2025 </a:t>
            </a:r>
          </a:p>
          <a:p>
            <a:pPr algn="r"/>
            <a:r>
              <a:rPr lang="ar-SA" dirty="0">
                <a:solidFill>
                  <a:schemeClr val="bg1"/>
                </a:solidFill>
              </a:rPr>
              <a:t>الصادر بمقتضى المادة 32 من قانون امانة عمان رقم 18 لسنة 2021</a:t>
            </a:r>
            <a:endParaRPr lang="ar-JO" dirty="0">
              <a:solidFill>
                <a:schemeClr val="bg1"/>
              </a:solidFill>
            </a:endParaRPr>
          </a:p>
        </p:txBody>
      </p:sp>
      <p:graphicFrame>
        <p:nvGraphicFramePr>
          <p:cNvPr id="7" name="Table 6">
            <a:extLst>
              <a:ext uri="{FF2B5EF4-FFF2-40B4-BE49-F238E27FC236}">
                <a16:creationId xmlns:a16="http://schemas.microsoft.com/office/drawing/2014/main" id="{5FF4D517-77B5-C31E-EE3B-7A12F50A3DB8}"/>
              </a:ext>
            </a:extLst>
          </p:cNvPr>
          <p:cNvGraphicFramePr>
            <a:graphicFrameLocks noGrp="1"/>
          </p:cNvGraphicFramePr>
          <p:nvPr>
            <p:extLst>
              <p:ext uri="{D42A27DB-BD31-4B8C-83A1-F6EECF244321}">
                <p14:modId xmlns:p14="http://schemas.microsoft.com/office/powerpoint/2010/main" val="2427883604"/>
              </p:ext>
            </p:extLst>
          </p:nvPr>
        </p:nvGraphicFramePr>
        <p:xfrm>
          <a:off x="6078128" y="1365371"/>
          <a:ext cx="5793991" cy="3537585"/>
        </p:xfrm>
        <a:graphic>
          <a:graphicData uri="http://schemas.openxmlformats.org/drawingml/2006/table">
            <a:tbl>
              <a:tblPr firstRow="1" firstCol="1" lastRow="1" lastCol="1" bandRow="1" bandCol="1">
                <a:tableStyleId>{5C22544A-7EE6-4342-B048-85BDC9FD1C3A}</a:tableStyleId>
              </a:tblPr>
              <a:tblGrid>
                <a:gridCol w="5793991">
                  <a:extLst>
                    <a:ext uri="{9D8B030D-6E8A-4147-A177-3AD203B41FA5}">
                      <a16:colId xmlns:a16="http://schemas.microsoft.com/office/drawing/2014/main" val="3471811134"/>
                    </a:ext>
                  </a:extLst>
                </a:gridCol>
              </a:tblGrid>
              <a:tr h="3537585">
                <a:tc>
                  <a:txBody>
                    <a:bodyPr/>
                    <a:lstStyle/>
                    <a:p>
                      <a:pPr marL="60960" marR="58420" algn="r" rtl="1">
                        <a:spcBef>
                          <a:spcPts val="145"/>
                        </a:spcBef>
                        <a:buNone/>
                      </a:pPr>
                      <a:r>
                        <a:rPr lang="ar-SA" sz="1200" dirty="0">
                          <a:effectLst/>
                        </a:rPr>
                        <a:t>الغاية</a:t>
                      </a:r>
                      <a:r>
                        <a:rPr lang="ar-SA" sz="1200" spc="10" dirty="0">
                          <a:effectLst/>
                        </a:rPr>
                        <a:t> </a:t>
                      </a:r>
                      <a:r>
                        <a:rPr lang="ar-SA" sz="1200" dirty="0">
                          <a:effectLst/>
                        </a:rPr>
                        <a:t>من</a:t>
                      </a:r>
                      <a:r>
                        <a:rPr lang="ar-SA" sz="1200" spc="5" dirty="0">
                          <a:effectLst/>
                        </a:rPr>
                        <a:t> </a:t>
                      </a:r>
                      <a:r>
                        <a:rPr lang="ar-SA" sz="1200" dirty="0">
                          <a:effectLst/>
                        </a:rPr>
                        <a:t>النظام</a:t>
                      </a:r>
                      <a:endParaRPr lang="en-US" sz="1200" dirty="0">
                        <a:effectLst/>
                      </a:endParaRPr>
                    </a:p>
                    <a:p>
                      <a:pPr marL="288925" marR="67945" indent="-229870" algn="r" rtl="1">
                        <a:lnSpc>
                          <a:spcPct val="140000"/>
                        </a:lnSpc>
                        <a:spcBef>
                          <a:spcPts val="520"/>
                        </a:spcBef>
                        <a:buNone/>
                      </a:pPr>
                      <a:r>
                        <a:rPr lang="ar-SA" sz="1200" dirty="0">
                          <a:effectLst/>
                        </a:rPr>
                        <a:t>أ</a:t>
                      </a:r>
                      <a:r>
                        <a:rPr lang="en-US" sz="1200" dirty="0">
                          <a:effectLst/>
                        </a:rPr>
                        <a:t>.</a:t>
                      </a:r>
                      <a:r>
                        <a:rPr lang="ar-SA" sz="1200" spc="400" dirty="0">
                          <a:effectLst/>
                        </a:rPr>
                        <a:t>  </a:t>
                      </a:r>
                      <a:r>
                        <a:rPr lang="ar-SA" sz="1200" dirty="0">
                          <a:effectLst/>
                        </a:rPr>
                        <a:t>تطوير</a:t>
                      </a:r>
                      <a:r>
                        <a:rPr lang="ar-SA" sz="1200" spc="-15" dirty="0">
                          <a:effectLst/>
                        </a:rPr>
                        <a:t> </a:t>
                      </a:r>
                      <a:r>
                        <a:rPr lang="ar-SA" sz="1200" dirty="0">
                          <a:effectLst/>
                        </a:rPr>
                        <a:t>عملية</a:t>
                      </a:r>
                      <a:r>
                        <a:rPr lang="ar-SA" sz="1200" spc="-30" dirty="0">
                          <a:effectLst/>
                        </a:rPr>
                        <a:t> </a:t>
                      </a:r>
                      <a:r>
                        <a:rPr lang="ar-SA" sz="1200" dirty="0">
                          <a:effectLst/>
                        </a:rPr>
                        <a:t>التخطيط</a:t>
                      </a:r>
                      <a:r>
                        <a:rPr lang="ar-SA" sz="1200" spc="-55" dirty="0">
                          <a:effectLst/>
                        </a:rPr>
                        <a:t> </a:t>
                      </a:r>
                      <a:r>
                        <a:rPr lang="ar-SA" sz="1200" dirty="0">
                          <a:effectLst/>
                        </a:rPr>
                        <a:t>والتنظيم</a:t>
                      </a:r>
                      <a:r>
                        <a:rPr lang="ar-SA" sz="1200" spc="-35" dirty="0">
                          <a:effectLst/>
                        </a:rPr>
                        <a:t> </a:t>
                      </a:r>
                      <a:r>
                        <a:rPr lang="ar-SA" sz="1200" dirty="0">
                          <a:effectLst/>
                        </a:rPr>
                        <a:t>ضمن</a:t>
                      </a:r>
                      <a:r>
                        <a:rPr lang="ar-SA" sz="1200" spc="-30" dirty="0">
                          <a:effectLst/>
                        </a:rPr>
                        <a:t> </a:t>
                      </a:r>
                      <a:r>
                        <a:rPr lang="ar-SA" sz="1200" dirty="0">
                          <a:effectLst/>
                        </a:rPr>
                        <a:t>حدود</a:t>
                      </a:r>
                      <a:r>
                        <a:rPr lang="ar-SA" sz="1200" spc="-30" dirty="0">
                          <a:effectLst/>
                        </a:rPr>
                        <a:t> </a:t>
                      </a:r>
                      <a:r>
                        <a:rPr lang="ar-SA" sz="1200" dirty="0">
                          <a:effectLst/>
                        </a:rPr>
                        <a:t>الأمانة،</a:t>
                      </a:r>
                      <a:r>
                        <a:rPr lang="ar-SA" sz="1200" spc="-50" dirty="0">
                          <a:effectLst/>
                        </a:rPr>
                        <a:t> </a:t>
                      </a:r>
                      <a:r>
                        <a:rPr lang="ar-SA" sz="1200" dirty="0">
                          <a:effectLst/>
                        </a:rPr>
                        <a:t>وتنظيم</a:t>
                      </a:r>
                      <a:r>
                        <a:rPr lang="ar-SA" sz="1200" spc="-25" dirty="0">
                          <a:effectLst/>
                        </a:rPr>
                        <a:t> </a:t>
                      </a:r>
                      <a:r>
                        <a:rPr lang="ar-SA" sz="1200" dirty="0">
                          <a:effectLst/>
                        </a:rPr>
                        <a:t>استعمال</a:t>
                      </a:r>
                      <a:r>
                        <a:rPr lang="ar-SA" sz="1200" spc="-30" dirty="0">
                          <a:effectLst/>
                        </a:rPr>
                        <a:t> </a:t>
                      </a:r>
                      <a:r>
                        <a:rPr lang="ar-SA" sz="1200" dirty="0">
                          <a:effectLst/>
                        </a:rPr>
                        <a:t>الأراضي</a:t>
                      </a:r>
                      <a:r>
                        <a:rPr lang="ar-SA" sz="1200" spc="-25" dirty="0">
                          <a:effectLst/>
                        </a:rPr>
                        <a:t> </a:t>
                      </a:r>
                      <a:r>
                        <a:rPr lang="ar-SA" sz="1200" dirty="0">
                          <a:effectLst/>
                        </a:rPr>
                        <a:t>داخلها</a:t>
                      </a:r>
                      <a:r>
                        <a:rPr lang="ar-SA" sz="1200" spc="-25" dirty="0">
                          <a:effectLst/>
                        </a:rPr>
                        <a:t> </a:t>
                      </a:r>
                      <a:r>
                        <a:rPr lang="ar-SA" sz="1200" dirty="0">
                          <a:effectLst/>
                        </a:rPr>
                        <a:t>بشكل</a:t>
                      </a:r>
                      <a:r>
                        <a:rPr lang="ar-SA" sz="1200" spc="-45" dirty="0">
                          <a:effectLst/>
                        </a:rPr>
                        <a:t> </a:t>
                      </a:r>
                      <a:r>
                        <a:rPr lang="ar-SA" sz="1200" dirty="0">
                          <a:effectLst/>
                        </a:rPr>
                        <a:t>كفوء</a:t>
                      </a:r>
                      <a:r>
                        <a:rPr lang="ar-SA" sz="1200" spc="-30" dirty="0">
                          <a:effectLst/>
                        </a:rPr>
                        <a:t> </a:t>
                      </a:r>
                      <a:r>
                        <a:rPr lang="ar-SA" sz="1200" dirty="0">
                          <a:effectLst/>
                        </a:rPr>
                        <a:t>يخدم أولويات تخطيط المدينة</a:t>
                      </a:r>
                      <a:r>
                        <a:rPr lang="en-US" sz="1200" dirty="0">
                          <a:effectLst/>
                        </a:rPr>
                        <a:t>.</a:t>
                      </a:r>
                    </a:p>
                    <a:p>
                      <a:pPr marL="288290" marR="67945" indent="-228600" algn="r" rtl="1">
                        <a:lnSpc>
                          <a:spcPct val="140000"/>
                        </a:lnSpc>
                        <a:spcBef>
                          <a:spcPts val="10"/>
                        </a:spcBef>
                        <a:buNone/>
                      </a:pPr>
                      <a:r>
                        <a:rPr lang="ar-SA" sz="1200" dirty="0">
                          <a:effectLst/>
                        </a:rPr>
                        <a:t>ب</a:t>
                      </a:r>
                      <a:r>
                        <a:rPr lang="en-US" sz="1200" dirty="0">
                          <a:effectLst/>
                        </a:rPr>
                        <a:t>.</a:t>
                      </a:r>
                      <a:r>
                        <a:rPr lang="en-US" sz="1200" spc="400" dirty="0">
                          <a:effectLst/>
                        </a:rPr>
                        <a:t> </a:t>
                      </a:r>
                      <a:r>
                        <a:rPr lang="ar-SA" sz="1200" dirty="0">
                          <a:effectLst/>
                        </a:rPr>
                        <a:t>إدارة</a:t>
                      </a:r>
                      <a:r>
                        <a:rPr lang="ar-SA" sz="1200" spc="105" dirty="0">
                          <a:effectLst/>
                        </a:rPr>
                        <a:t> </a:t>
                      </a:r>
                      <a:r>
                        <a:rPr lang="ar-SA" sz="1200" dirty="0">
                          <a:effectLst/>
                        </a:rPr>
                        <a:t>موارد</a:t>
                      </a:r>
                      <a:r>
                        <a:rPr lang="ar-SA" sz="1200" spc="80" dirty="0">
                          <a:effectLst/>
                        </a:rPr>
                        <a:t> </a:t>
                      </a:r>
                      <a:r>
                        <a:rPr lang="ar-SA" sz="1200" dirty="0">
                          <a:effectLst/>
                        </a:rPr>
                        <a:t>الأمانة</a:t>
                      </a:r>
                      <a:r>
                        <a:rPr lang="ar-SA" sz="1200" spc="90" dirty="0">
                          <a:effectLst/>
                        </a:rPr>
                        <a:t> </a:t>
                      </a:r>
                      <a:r>
                        <a:rPr lang="ar-SA" sz="1200" dirty="0">
                          <a:effectLst/>
                        </a:rPr>
                        <a:t>بشكل</a:t>
                      </a:r>
                      <a:r>
                        <a:rPr lang="ar-SA" sz="1200" spc="80" dirty="0">
                          <a:effectLst/>
                        </a:rPr>
                        <a:t> </a:t>
                      </a:r>
                      <a:r>
                        <a:rPr lang="ar-SA" sz="1200" dirty="0">
                          <a:effectLst/>
                        </a:rPr>
                        <a:t>فعال</a:t>
                      </a:r>
                      <a:r>
                        <a:rPr lang="ar-SA" sz="1200" spc="65" dirty="0">
                          <a:effectLst/>
                        </a:rPr>
                        <a:t> </a:t>
                      </a:r>
                      <a:r>
                        <a:rPr lang="ar-SA" sz="1200" dirty="0">
                          <a:effectLst/>
                        </a:rPr>
                        <a:t>ومستدام</a:t>
                      </a:r>
                      <a:r>
                        <a:rPr lang="ar-SA" sz="1200" spc="75" dirty="0">
                          <a:effectLst/>
                        </a:rPr>
                        <a:t> </a:t>
                      </a:r>
                      <a:r>
                        <a:rPr lang="ar-SA" sz="1200" dirty="0">
                          <a:effectLst/>
                        </a:rPr>
                        <a:t>وشفاف،</a:t>
                      </a:r>
                      <a:r>
                        <a:rPr lang="ar-SA" sz="1200" spc="65" dirty="0">
                          <a:effectLst/>
                        </a:rPr>
                        <a:t> </a:t>
                      </a:r>
                      <a:r>
                        <a:rPr lang="ar-SA" sz="1200" dirty="0">
                          <a:effectLst/>
                        </a:rPr>
                        <a:t>وبما</a:t>
                      </a:r>
                      <a:r>
                        <a:rPr lang="ar-SA" sz="1200" spc="80" dirty="0">
                          <a:effectLst/>
                        </a:rPr>
                        <a:t> </a:t>
                      </a:r>
                      <a:r>
                        <a:rPr lang="ar-SA" sz="1200" dirty="0">
                          <a:effectLst/>
                        </a:rPr>
                        <a:t>يحقق</a:t>
                      </a:r>
                      <a:r>
                        <a:rPr lang="ar-SA" sz="1200" spc="90" dirty="0">
                          <a:effectLst/>
                        </a:rPr>
                        <a:t> </a:t>
                      </a:r>
                      <a:r>
                        <a:rPr lang="ar-SA" sz="1200" dirty="0">
                          <a:effectLst/>
                        </a:rPr>
                        <a:t>الأهداف</a:t>
                      </a:r>
                      <a:r>
                        <a:rPr lang="ar-SA" sz="1200" spc="75" dirty="0">
                          <a:effectLst/>
                        </a:rPr>
                        <a:t> </a:t>
                      </a:r>
                      <a:r>
                        <a:rPr lang="ar-SA" sz="1200" dirty="0">
                          <a:effectLst/>
                        </a:rPr>
                        <a:t>الاقتصادية</a:t>
                      </a:r>
                      <a:r>
                        <a:rPr lang="ar-SA" sz="1200" spc="70" dirty="0">
                          <a:effectLst/>
                        </a:rPr>
                        <a:t> </a:t>
                      </a:r>
                      <a:r>
                        <a:rPr lang="ar-SA" sz="1200" dirty="0">
                          <a:effectLst/>
                        </a:rPr>
                        <a:t>والاجتماعية</a:t>
                      </a:r>
                      <a:r>
                        <a:rPr lang="ar-SA" sz="1200" spc="70" dirty="0">
                          <a:effectLst/>
                        </a:rPr>
                        <a:t> </a:t>
                      </a:r>
                      <a:r>
                        <a:rPr lang="ar-SA" sz="1200" dirty="0">
                          <a:effectLst/>
                        </a:rPr>
                        <a:t>والبيئية ضمن</a:t>
                      </a:r>
                      <a:r>
                        <a:rPr lang="ar-SA" sz="1200" spc="-90" dirty="0">
                          <a:effectLst/>
                        </a:rPr>
                        <a:t> </a:t>
                      </a:r>
                      <a:r>
                        <a:rPr lang="ar-SA" sz="1200" dirty="0">
                          <a:effectLst/>
                        </a:rPr>
                        <a:t>رؤية</a:t>
                      </a:r>
                      <a:r>
                        <a:rPr lang="ar-SA" sz="1200" spc="-90" dirty="0">
                          <a:effectLst/>
                        </a:rPr>
                        <a:t> </a:t>
                      </a:r>
                      <a:r>
                        <a:rPr lang="ar-SA" sz="1200" dirty="0">
                          <a:effectLst/>
                        </a:rPr>
                        <a:t>الأمانة</a:t>
                      </a:r>
                      <a:r>
                        <a:rPr lang="ar-SA" sz="1200" spc="-90" dirty="0">
                          <a:effectLst/>
                        </a:rPr>
                        <a:t> </a:t>
                      </a:r>
                      <a:r>
                        <a:rPr lang="ar-SA" sz="1200" dirty="0">
                          <a:effectLst/>
                        </a:rPr>
                        <a:t>الخاصة</a:t>
                      </a:r>
                      <a:r>
                        <a:rPr lang="ar-SA" sz="1200" spc="-80" dirty="0">
                          <a:effectLst/>
                        </a:rPr>
                        <a:t> </a:t>
                      </a:r>
                      <a:r>
                        <a:rPr lang="ar-SA" sz="1200" dirty="0">
                          <a:effectLst/>
                        </a:rPr>
                        <a:t>بمدينة</a:t>
                      </a:r>
                      <a:r>
                        <a:rPr lang="ar-SA" sz="1200" spc="-85" dirty="0">
                          <a:effectLst/>
                        </a:rPr>
                        <a:t> </a:t>
                      </a:r>
                      <a:r>
                        <a:rPr lang="ar-SA" sz="1200" dirty="0">
                          <a:effectLst/>
                        </a:rPr>
                        <a:t>عمان، وبما</a:t>
                      </a:r>
                      <a:r>
                        <a:rPr lang="ar-SA" sz="1200" spc="-85" dirty="0">
                          <a:effectLst/>
                        </a:rPr>
                        <a:t> </a:t>
                      </a:r>
                      <a:r>
                        <a:rPr lang="ar-SA" sz="1200" dirty="0">
                          <a:effectLst/>
                        </a:rPr>
                        <a:t>يساهم</a:t>
                      </a:r>
                      <a:r>
                        <a:rPr lang="ar-SA" sz="1200" spc="-80" dirty="0">
                          <a:effectLst/>
                        </a:rPr>
                        <a:t> </a:t>
                      </a:r>
                      <a:r>
                        <a:rPr lang="ar-SA" sz="1200" dirty="0">
                          <a:effectLst/>
                        </a:rPr>
                        <a:t>بتفعيل</a:t>
                      </a:r>
                      <a:r>
                        <a:rPr lang="ar-SA" sz="1200" spc="-95" dirty="0">
                          <a:effectLst/>
                        </a:rPr>
                        <a:t> </a:t>
                      </a:r>
                      <a:r>
                        <a:rPr lang="ar-SA" sz="1200" dirty="0">
                          <a:effectLst/>
                        </a:rPr>
                        <a:t>متطلبات</a:t>
                      </a:r>
                      <a:r>
                        <a:rPr lang="ar-SA" sz="1200" spc="-85" dirty="0">
                          <a:effectLst/>
                        </a:rPr>
                        <a:t> </a:t>
                      </a:r>
                      <a:r>
                        <a:rPr lang="ar-SA" sz="1200" dirty="0">
                          <a:effectLst/>
                        </a:rPr>
                        <a:t>التكيف المبني</a:t>
                      </a:r>
                      <a:r>
                        <a:rPr lang="ar-SA" sz="1200" spc="-85" dirty="0">
                          <a:effectLst/>
                        </a:rPr>
                        <a:t> </a:t>
                      </a:r>
                      <a:r>
                        <a:rPr lang="ar-SA" sz="1200" dirty="0">
                          <a:effectLst/>
                        </a:rPr>
                        <a:t>على الأنظمة</a:t>
                      </a:r>
                      <a:r>
                        <a:rPr lang="ar-SA" sz="1200" spc="-85" dirty="0">
                          <a:effectLst/>
                        </a:rPr>
                        <a:t> </a:t>
                      </a:r>
                      <a:r>
                        <a:rPr lang="ar-SA" sz="1200" dirty="0">
                          <a:effectLst/>
                        </a:rPr>
                        <a:t>البيئية ومتطلبات العمل المناخي الوطنية والإقليمية والمحلية</a:t>
                      </a:r>
                      <a:r>
                        <a:rPr lang="en-US" sz="1200" dirty="0">
                          <a:effectLst/>
                        </a:rPr>
                        <a:t>.</a:t>
                      </a:r>
                    </a:p>
                    <a:p>
                      <a:pPr marL="289560" marR="69850" indent="-231140" algn="r" rtl="1">
                        <a:lnSpc>
                          <a:spcPct val="140000"/>
                        </a:lnSpc>
                        <a:buNone/>
                      </a:pPr>
                      <a:r>
                        <a:rPr lang="ar-SA" sz="1200" dirty="0">
                          <a:effectLst/>
                        </a:rPr>
                        <a:t>ج</a:t>
                      </a:r>
                      <a:r>
                        <a:rPr lang="en-US" sz="1200" dirty="0">
                          <a:effectLst/>
                        </a:rPr>
                        <a:t>.</a:t>
                      </a:r>
                      <a:r>
                        <a:rPr lang="en-US" sz="1200" spc="400" dirty="0">
                          <a:effectLst/>
                        </a:rPr>
                        <a:t> </a:t>
                      </a:r>
                      <a:r>
                        <a:rPr lang="ar-SA" sz="1200" dirty="0">
                          <a:effectLst/>
                        </a:rPr>
                        <a:t>وضع الخطط الرسمية بالمشاركة مع الجهات المعنية وذوي المصلحة،</a:t>
                      </a:r>
                      <a:r>
                        <a:rPr lang="ar-SA" sz="1200" spc="-15" dirty="0">
                          <a:effectLst/>
                        </a:rPr>
                        <a:t> </a:t>
                      </a:r>
                      <a:r>
                        <a:rPr lang="ar-SA" sz="1200" dirty="0">
                          <a:effectLst/>
                        </a:rPr>
                        <a:t>وتوضيح وتبسيط الإجراءات لتتم ضمن المستويات الإدارية المختلفة</a:t>
                      </a:r>
                      <a:r>
                        <a:rPr lang="en-US" sz="1200" dirty="0">
                          <a:effectLst/>
                        </a:rPr>
                        <a:t>.</a:t>
                      </a:r>
                    </a:p>
                    <a:p>
                      <a:pPr marL="288290" marR="67945" indent="-229870" algn="r" rtl="1">
                        <a:lnSpc>
                          <a:spcPct val="140000"/>
                        </a:lnSpc>
                        <a:buNone/>
                      </a:pPr>
                      <a:r>
                        <a:rPr lang="ar-SA" sz="1200" dirty="0">
                          <a:effectLst/>
                        </a:rPr>
                        <a:t>د</a:t>
                      </a:r>
                      <a:r>
                        <a:rPr lang="en-US" sz="1200" dirty="0">
                          <a:effectLst/>
                        </a:rPr>
                        <a:t>.</a:t>
                      </a:r>
                      <a:r>
                        <a:rPr lang="ar-SA" sz="1200" spc="200" dirty="0">
                          <a:effectLst/>
                        </a:rPr>
                        <a:t>  </a:t>
                      </a:r>
                      <a:r>
                        <a:rPr lang="ar-SA" sz="1200" dirty="0">
                          <a:effectLst/>
                        </a:rPr>
                        <a:t>توجيه الأمانة للاستثمار من أجل تقديم الخدمات اللازمة لتحقيق الأهداف الموضوعة وضمان الاستدامة البيئية والاجتماعية والثقافية والاقتصادية والمالية</a:t>
                      </a:r>
                      <a:r>
                        <a:rPr lang="en-US" sz="1200" dirty="0">
                          <a:effectLst/>
                        </a:rPr>
                        <a:t>.</a:t>
                      </a:r>
                    </a:p>
                    <a:p>
                      <a:pPr marL="288290" marR="67945" indent="-229870" algn="r" rtl="1">
                        <a:lnSpc>
                          <a:spcPct val="140000"/>
                        </a:lnSpc>
                        <a:buNone/>
                      </a:pPr>
                      <a:r>
                        <a:rPr lang="ar-SA" sz="1200" dirty="0">
                          <a:effectLst/>
                        </a:rPr>
                        <a:t>ه</a:t>
                      </a:r>
                      <a:r>
                        <a:rPr lang="en-US" sz="1200" dirty="0">
                          <a:effectLst/>
                        </a:rPr>
                        <a:t>.</a:t>
                      </a:r>
                      <a:r>
                        <a:rPr lang="ar-SA" sz="1200" spc="200" dirty="0">
                          <a:effectLst/>
                        </a:rPr>
                        <a:t>  </a:t>
                      </a:r>
                      <a:r>
                        <a:rPr lang="ar-SA" sz="1200" dirty="0">
                          <a:effectLst/>
                        </a:rPr>
                        <a:t>توجيه الجهات الحكومية من أجل توفير خدماتها ضمن مختلف المناطق وفق الخطط الرسمية وضمان التنسيق</a:t>
                      </a:r>
                      <a:r>
                        <a:rPr lang="ar-SA" sz="1200" spc="-30" dirty="0">
                          <a:effectLst/>
                        </a:rPr>
                        <a:t> </a:t>
                      </a:r>
                      <a:r>
                        <a:rPr lang="ar-SA" sz="1200" dirty="0">
                          <a:effectLst/>
                        </a:rPr>
                        <a:t>المستمر</a:t>
                      </a:r>
                      <a:r>
                        <a:rPr lang="en-US" sz="1200" dirty="0">
                          <a:effectLst/>
                        </a:rPr>
                        <a:t>.</a:t>
                      </a:r>
                    </a:p>
                    <a:p>
                      <a:pPr marL="59055" marR="58420" algn="r" rtl="1">
                        <a:lnSpc>
                          <a:spcPts val="1320"/>
                        </a:lnSpc>
                        <a:buNone/>
                      </a:pPr>
                      <a:r>
                        <a:rPr lang="ar-SA" sz="1200" dirty="0">
                          <a:effectLst/>
                        </a:rPr>
                        <a:t>و</a:t>
                      </a:r>
                      <a:r>
                        <a:rPr lang="en-US" sz="1200" dirty="0">
                          <a:effectLst/>
                        </a:rPr>
                        <a:t>.</a:t>
                      </a:r>
                      <a:r>
                        <a:rPr lang="ar-SA" sz="1200" spc="215" dirty="0">
                          <a:effectLst/>
                        </a:rPr>
                        <a:t>  </a:t>
                      </a:r>
                      <a:r>
                        <a:rPr lang="ar-SA" sz="1200" dirty="0">
                          <a:effectLst/>
                        </a:rPr>
                        <a:t>توفير</a:t>
                      </a:r>
                      <a:r>
                        <a:rPr lang="ar-SA" sz="1200" spc="-40" dirty="0">
                          <a:effectLst/>
                        </a:rPr>
                        <a:t> </a:t>
                      </a:r>
                      <a:r>
                        <a:rPr lang="ar-SA" sz="1200" dirty="0">
                          <a:effectLst/>
                        </a:rPr>
                        <a:t>بيئية</a:t>
                      </a:r>
                      <a:r>
                        <a:rPr lang="ar-SA" sz="1200" spc="-45" dirty="0">
                          <a:effectLst/>
                        </a:rPr>
                        <a:t> </a:t>
                      </a:r>
                      <a:r>
                        <a:rPr lang="ar-SA" sz="1200" dirty="0">
                          <a:effectLst/>
                        </a:rPr>
                        <a:t>تشريعية</a:t>
                      </a:r>
                      <a:r>
                        <a:rPr lang="ar-SA" sz="1200" spc="-50" dirty="0">
                          <a:effectLst/>
                        </a:rPr>
                        <a:t> </a:t>
                      </a:r>
                      <a:r>
                        <a:rPr lang="ar-SA" sz="1200" dirty="0">
                          <a:effectLst/>
                        </a:rPr>
                        <a:t>داعمة</a:t>
                      </a:r>
                      <a:r>
                        <a:rPr lang="ar-SA" sz="1200" spc="-50" dirty="0">
                          <a:effectLst/>
                        </a:rPr>
                        <a:t> </a:t>
                      </a:r>
                      <a:r>
                        <a:rPr lang="ar-SA" sz="1200" dirty="0">
                          <a:effectLst/>
                        </a:rPr>
                        <a:t>للأفراد</a:t>
                      </a:r>
                      <a:r>
                        <a:rPr lang="ar-SA" sz="1200" spc="-45" dirty="0">
                          <a:effectLst/>
                        </a:rPr>
                        <a:t> </a:t>
                      </a:r>
                      <a:r>
                        <a:rPr lang="ar-SA" sz="1200" dirty="0">
                          <a:effectLst/>
                        </a:rPr>
                        <a:t>والقطاع</a:t>
                      </a:r>
                      <a:r>
                        <a:rPr lang="ar-SA" sz="1200" spc="-50" dirty="0">
                          <a:effectLst/>
                        </a:rPr>
                        <a:t> </a:t>
                      </a:r>
                      <a:r>
                        <a:rPr lang="ar-SA" sz="1200" dirty="0">
                          <a:effectLst/>
                        </a:rPr>
                        <a:t>الخاص</a:t>
                      </a:r>
                      <a:r>
                        <a:rPr lang="ar-SA" sz="1200" spc="-45" dirty="0">
                          <a:effectLst/>
                        </a:rPr>
                        <a:t> </a:t>
                      </a:r>
                      <a:r>
                        <a:rPr lang="ar-SA" sz="1200" dirty="0">
                          <a:effectLst/>
                        </a:rPr>
                        <a:t>ومنظمات</a:t>
                      </a:r>
                      <a:r>
                        <a:rPr lang="ar-SA" sz="1200" spc="-60" dirty="0">
                          <a:effectLst/>
                        </a:rPr>
                        <a:t> </a:t>
                      </a:r>
                      <a:r>
                        <a:rPr lang="ar-SA" sz="1200" dirty="0">
                          <a:effectLst/>
                        </a:rPr>
                        <a:t>المجتمع</a:t>
                      </a:r>
                      <a:r>
                        <a:rPr lang="ar-SA" sz="1200" spc="-50" dirty="0">
                          <a:effectLst/>
                        </a:rPr>
                        <a:t> </a:t>
                      </a:r>
                      <a:r>
                        <a:rPr lang="ar-SA" sz="1200" dirty="0">
                          <a:effectLst/>
                        </a:rPr>
                        <a:t>المدني</a:t>
                      </a:r>
                      <a:r>
                        <a:rPr lang="ar-SA" sz="1200" spc="-55" dirty="0">
                          <a:effectLst/>
                        </a:rPr>
                        <a:t> </a:t>
                      </a:r>
                      <a:r>
                        <a:rPr lang="ar-SA" sz="1200" dirty="0">
                          <a:effectLst/>
                        </a:rPr>
                        <a:t>للعيش</a:t>
                      </a:r>
                      <a:r>
                        <a:rPr lang="ar-SA" sz="1200" spc="-50" dirty="0">
                          <a:effectLst/>
                        </a:rPr>
                        <a:t> </a:t>
                      </a:r>
                      <a:r>
                        <a:rPr lang="ar-SA" sz="1200" dirty="0">
                          <a:effectLst/>
                        </a:rPr>
                        <a:t>والازدهار</a:t>
                      </a:r>
                      <a:r>
                        <a:rPr lang="ar-SA" sz="1200" spc="-50" dirty="0">
                          <a:effectLst/>
                        </a:rPr>
                        <a:t> </a:t>
                      </a:r>
                      <a:r>
                        <a:rPr lang="ar-SA" sz="1200" dirty="0">
                          <a:effectLst/>
                        </a:rPr>
                        <a:t>والتنقل</a:t>
                      </a:r>
                      <a:endParaRPr lang="en-US" sz="1200" dirty="0">
                        <a:effectLst/>
                      </a:endParaRPr>
                    </a:p>
                    <a:p>
                      <a:pPr marL="288290" marR="58420" algn="r" rtl="1">
                        <a:spcBef>
                          <a:spcPts val="515"/>
                        </a:spcBef>
                        <a:buNone/>
                      </a:pPr>
                      <a:r>
                        <a:rPr lang="ar-SA" sz="1200" dirty="0">
                          <a:effectLst/>
                        </a:rPr>
                        <a:t>وممارسة</a:t>
                      </a:r>
                      <a:r>
                        <a:rPr lang="ar-SA" sz="1200" spc="-20" dirty="0">
                          <a:effectLst/>
                        </a:rPr>
                        <a:t> </a:t>
                      </a:r>
                      <a:r>
                        <a:rPr lang="ar-SA" sz="1200" dirty="0">
                          <a:effectLst/>
                        </a:rPr>
                        <a:t>أعمالهم</a:t>
                      </a:r>
                      <a:r>
                        <a:rPr lang="ar-SA" sz="1200" spc="-20" dirty="0">
                          <a:effectLst/>
                        </a:rPr>
                        <a:t> </a:t>
                      </a:r>
                      <a:r>
                        <a:rPr lang="ar-SA" sz="1200" dirty="0">
                          <a:effectLst/>
                        </a:rPr>
                        <a:t>والاستثمار</a:t>
                      </a:r>
                      <a:r>
                        <a:rPr lang="ar-SA" sz="1200" spc="-20" dirty="0">
                          <a:effectLst/>
                        </a:rPr>
                        <a:t> </a:t>
                      </a:r>
                      <a:r>
                        <a:rPr lang="ar-SA" sz="1200" dirty="0">
                          <a:effectLst/>
                        </a:rPr>
                        <a:t>داخل</a:t>
                      </a:r>
                      <a:r>
                        <a:rPr lang="ar-SA" sz="1200" spc="-20" dirty="0">
                          <a:effectLst/>
                        </a:rPr>
                        <a:t> </a:t>
                      </a:r>
                      <a:r>
                        <a:rPr lang="ar-SA" sz="1200" dirty="0">
                          <a:effectLst/>
                        </a:rPr>
                        <a:t>حدود</a:t>
                      </a:r>
                      <a:r>
                        <a:rPr lang="ar-SA" sz="1200" spc="-15" dirty="0">
                          <a:effectLst/>
                        </a:rPr>
                        <a:t> </a:t>
                      </a:r>
                      <a:r>
                        <a:rPr lang="ar-SA" sz="1200" dirty="0">
                          <a:effectLst/>
                        </a:rPr>
                        <a:t>أمانة</a:t>
                      </a:r>
                      <a:r>
                        <a:rPr lang="ar-SA" sz="1200" spc="-20" dirty="0">
                          <a:effectLst/>
                        </a:rPr>
                        <a:t> </a:t>
                      </a:r>
                      <a:r>
                        <a:rPr lang="ar-SA" sz="1200" dirty="0">
                          <a:effectLst/>
                        </a:rPr>
                        <a:t>عمان</a:t>
                      </a:r>
                      <a:r>
                        <a:rPr lang="en-US" sz="1200" dirty="0">
                          <a:effectLst/>
                        </a:rPr>
                        <a:t>.</a:t>
                      </a:r>
                      <a:endParaRPr lang="en-US" sz="1200" dirty="0">
                        <a:effectLst/>
                        <a:latin typeface="Tahoma" panose="020B0604030504040204" pitchFamily="34" charset="0"/>
                        <a:ea typeface="Tahoma" panose="020B0604030504040204" pitchFamily="34" charset="0"/>
                        <a:cs typeface="Arial" panose="020B0604020202020204" pitchFamily="34" charset="0"/>
                      </a:endParaRPr>
                    </a:p>
                  </a:txBody>
                  <a:tcPr marL="0" marR="0" marT="0" marB="0"/>
                </a:tc>
                <a:extLst>
                  <a:ext uri="{0D108BD9-81ED-4DB2-BD59-A6C34878D82A}">
                    <a16:rowId xmlns:a16="http://schemas.microsoft.com/office/drawing/2014/main" val="587226416"/>
                  </a:ext>
                </a:extLst>
              </a:tr>
            </a:tbl>
          </a:graphicData>
        </a:graphic>
      </p:graphicFrame>
      <p:sp>
        <p:nvSpPr>
          <p:cNvPr id="13" name="TextBox 12">
            <a:extLst>
              <a:ext uri="{FF2B5EF4-FFF2-40B4-BE49-F238E27FC236}">
                <a16:creationId xmlns:a16="http://schemas.microsoft.com/office/drawing/2014/main" id="{4376AE2B-C6FD-28DE-2313-600A60070572}"/>
              </a:ext>
            </a:extLst>
          </p:cNvPr>
          <p:cNvSpPr txBox="1"/>
          <p:nvPr/>
        </p:nvSpPr>
        <p:spPr>
          <a:xfrm>
            <a:off x="6078128" y="4989606"/>
            <a:ext cx="5793990" cy="1561838"/>
          </a:xfrm>
          <a:prstGeom prst="rect">
            <a:avLst/>
          </a:prstGeom>
          <a:solidFill>
            <a:schemeClr val="bg1">
              <a:lumMod val="50000"/>
            </a:schemeClr>
          </a:solidFill>
        </p:spPr>
        <p:txBody>
          <a:bodyPr wrap="square">
            <a:spAutoFit/>
          </a:bodyPr>
          <a:lstStyle/>
          <a:p>
            <a:pPr marL="60325" marR="58420" algn="r" rtl="1">
              <a:spcBef>
                <a:spcPts val="145"/>
              </a:spcBef>
              <a:buNone/>
            </a:pPr>
            <a:r>
              <a:rPr lang="ar-SA" sz="1200" b="1" dirty="0">
                <a:solidFill>
                  <a:schemeClr val="bg1"/>
                </a:solidFill>
                <a:effectLst/>
                <a:latin typeface="Tahoma" panose="020B0604030504040204" pitchFamily="34" charset="0"/>
                <a:ea typeface="Tahoma" panose="020B0604030504040204" pitchFamily="34" charset="0"/>
              </a:rPr>
              <a:t>النطاق</a:t>
            </a:r>
            <a:endParaRPr lang="en-US" sz="1200" b="1" dirty="0">
              <a:solidFill>
                <a:schemeClr val="bg1"/>
              </a:solidFill>
              <a:effectLst/>
              <a:latin typeface="Tahoma" panose="020B0604030504040204" pitchFamily="34" charset="0"/>
              <a:ea typeface="Tahoma" panose="020B0604030504040204" pitchFamily="34" charset="0"/>
            </a:endParaRPr>
          </a:p>
          <a:p>
            <a:pPr marL="288290" marR="66675" indent="-229235" algn="r" rtl="1">
              <a:lnSpc>
                <a:spcPct val="137000"/>
              </a:lnSpc>
              <a:spcBef>
                <a:spcPts val="530"/>
              </a:spcBef>
              <a:buNone/>
            </a:pPr>
            <a:r>
              <a:rPr lang="ar-SA" sz="1200" b="1" dirty="0">
                <a:solidFill>
                  <a:schemeClr val="bg1"/>
                </a:solidFill>
                <a:latin typeface="Tahoma" panose="020B0604030504040204" pitchFamily="34" charset="0"/>
                <a:ea typeface="Tahoma" panose="020B0604030504040204" pitchFamily="34" charset="0"/>
              </a:rPr>
              <a:t>أ</a:t>
            </a:r>
            <a:r>
              <a:rPr lang="en-US" sz="1200" b="1" dirty="0">
                <a:solidFill>
                  <a:schemeClr val="bg1"/>
                </a:solidFill>
                <a:latin typeface="Tahoma" panose="020B0604030504040204" pitchFamily="34" charset="0"/>
                <a:ea typeface="Tahoma" panose="020B0604030504040204" pitchFamily="34" charset="0"/>
              </a:rPr>
              <a:t>.</a:t>
            </a:r>
            <a:r>
              <a:rPr lang="ar-SA" sz="1200" b="1" dirty="0">
                <a:solidFill>
                  <a:schemeClr val="bg1"/>
                </a:solidFill>
                <a:latin typeface="Tahoma" panose="020B0604030504040204" pitchFamily="34" charset="0"/>
                <a:ea typeface="Tahoma" panose="020B0604030504040204" pitchFamily="34" charset="0"/>
              </a:rPr>
              <a:t>  تطبق أحكام هذا النظام على كافة الأراضي والأبنية وأي إعمار يقع ضمن حدود الأمانة وتسري أحكامه على أي شخص طبيعي أو معنوي بما في ذلك أي وزارة أو دائـرة أو هيئة أو مجلـس أو سلطة أو مؤسسـة رسمية أو مؤسسة عامـة</a:t>
            </a:r>
            <a:r>
              <a:rPr lang="en-US" sz="1200" b="1" dirty="0">
                <a:solidFill>
                  <a:schemeClr val="bg1"/>
                </a:solidFill>
                <a:latin typeface="Tahoma" panose="020B0604030504040204" pitchFamily="34" charset="0"/>
                <a:ea typeface="Tahoma" panose="020B0604030504040204" pitchFamily="34" charset="0"/>
              </a:rPr>
              <a:t>.</a:t>
            </a:r>
          </a:p>
          <a:p>
            <a:pPr marL="59690" marR="58420" algn="r" rtl="1">
              <a:spcBef>
                <a:spcPts val="25"/>
              </a:spcBef>
              <a:buNone/>
            </a:pPr>
            <a:r>
              <a:rPr lang="ar-SA" sz="1200" b="1" dirty="0">
                <a:solidFill>
                  <a:schemeClr val="bg1"/>
                </a:solidFill>
                <a:latin typeface="Tahoma" panose="020B0604030504040204" pitchFamily="34" charset="0"/>
                <a:ea typeface="Tahoma" panose="020B0604030504040204" pitchFamily="34" charset="0"/>
              </a:rPr>
              <a:t>ب</a:t>
            </a:r>
            <a:r>
              <a:rPr lang="en-US" sz="1200" b="1" dirty="0">
                <a:solidFill>
                  <a:schemeClr val="bg1"/>
                </a:solidFill>
                <a:latin typeface="Tahoma" panose="020B0604030504040204" pitchFamily="34" charset="0"/>
                <a:ea typeface="Tahoma" panose="020B0604030504040204" pitchFamily="34" charset="0"/>
              </a:rPr>
              <a:t>. </a:t>
            </a:r>
            <a:r>
              <a:rPr lang="ar-SA" sz="1200" b="1" dirty="0">
                <a:solidFill>
                  <a:schemeClr val="bg1"/>
                </a:solidFill>
                <a:latin typeface="Tahoma" panose="020B0604030504040204" pitchFamily="34" charset="0"/>
                <a:ea typeface="Tahoma" panose="020B0604030504040204" pitchFamily="34" charset="0"/>
              </a:rPr>
              <a:t>لا يجوز إعمار أي أرض أو البناء عليها أو استعمالها أو إجراء أي تعديل على أحكامها الا بعد الحصول على</a:t>
            </a:r>
            <a:endParaRPr lang="en-US" sz="1200" b="1" dirty="0">
              <a:solidFill>
                <a:schemeClr val="bg1"/>
              </a:solidFill>
              <a:latin typeface="Tahoma" panose="020B0604030504040204" pitchFamily="34" charset="0"/>
              <a:ea typeface="Tahoma" panose="020B0604030504040204" pitchFamily="34" charset="0"/>
            </a:endParaRPr>
          </a:p>
          <a:p>
            <a:pPr algn="r">
              <a:buNone/>
            </a:pPr>
            <a:r>
              <a:rPr lang="ar-SA" sz="1200" b="1" dirty="0">
                <a:solidFill>
                  <a:schemeClr val="bg1"/>
                </a:solidFill>
                <a:latin typeface="Tahoma" panose="020B0604030504040204" pitchFamily="34" charset="0"/>
                <a:ea typeface="Tahoma" panose="020B0604030504040204" pitchFamily="34" charset="0"/>
              </a:rPr>
              <a:t>الموافقات والرخص اللازمة لذلك وفقاً لأحكام هذا النظام والتشريعات ذات العلاقة</a:t>
            </a:r>
            <a:r>
              <a:rPr lang="en-US" sz="1800" dirty="0">
                <a:effectLst/>
                <a:latin typeface="Tahoma" panose="020B0604030504040204" pitchFamily="34" charset="0"/>
                <a:ea typeface="Tahoma" panose="020B0604030504040204" pitchFamily="34" charset="0"/>
              </a:rPr>
              <a:t>.</a:t>
            </a:r>
            <a:endParaRPr lang="ar-JO" dirty="0"/>
          </a:p>
        </p:txBody>
      </p:sp>
      <p:sp>
        <p:nvSpPr>
          <p:cNvPr id="14" name="TextBox 13">
            <a:extLst>
              <a:ext uri="{FF2B5EF4-FFF2-40B4-BE49-F238E27FC236}">
                <a16:creationId xmlns:a16="http://schemas.microsoft.com/office/drawing/2014/main" id="{09266389-88C0-0554-29D9-B58AED5555C3}"/>
              </a:ext>
            </a:extLst>
          </p:cNvPr>
          <p:cNvSpPr txBox="1"/>
          <p:nvPr/>
        </p:nvSpPr>
        <p:spPr>
          <a:xfrm>
            <a:off x="4099719" y="1822572"/>
            <a:ext cx="1143000" cy="369332"/>
          </a:xfrm>
          <a:prstGeom prst="rect">
            <a:avLst/>
          </a:prstGeom>
          <a:solidFill>
            <a:schemeClr val="bg1">
              <a:lumMod val="95000"/>
            </a:schemeClr>
          </a:solidFill>
          <a:ln>
            <a:solidFill>
              <a:schemeClr val="tx1"/>
            </a:solidFill>
          </a:ln>
        </p:spPr>
        <p:txBody>
          <a:bodyPr wrap="square" rtlCol="1">
            <a:spAutoFit/>
          </a:bodyPr>
          <a:lstStyle/>
          <a:p>
            <a:r>
              <a:rPr lang="ar-SA" dirty="0"/>
              <a:t>خطة المدينة </a:t>
            </a:r>
            <a:endParaRPr lang="ar-JO" dirty="0"/>
          </a:p>
        </p:txBody>
      </p:sp>
      <p:sp>
        <p:nvSpPr>
          <p:cNvPr id="15" name="TextBox 14">
            <a:extLst>
              <a:ext uri="{FF2B5EF4-FFF2-40B4-BE49-F238E27FC236}">
                <a16:creationId xmlns:a16="http://schemas.microsoft.com/office/drawing/2014/main" id="{208ACF64-16B5-3799-84C1-14D492246173}"/>
              </a:ext>
            </a:extLst>
          </p:cNvPr>
          <p:cNvSpPr txBox="1"/>
          <p:nvPr/>
        </p:nvSpPr>
        <p:spPr>
          <a:xfrm>
            <a:off x="4099719" y="2438401"/>
            <a:ext cx="1143000" cy="369332"/>
          </a:xfrm>
          <a:prstGeom prst="rect">
            <a:avLst/>
          </a:prstGeom>
          <a:solidFill>
            <a:schemeClr val="bg1">
              <a:lumMod val="95000"/>
            </a:schemeClr>
          </a:solidFill>
          <a:ln>
            <a:solidFill>
              <a:schemeClr val="tx1"/>
            </a:solidFill>
          </a:ln>
        </p:spPr>
        <p:txBody>
          <a:bodyPr wrap="square" rtlCol="1">
            <a:spAutoFit/>
          </a:bodyPr>
          <a:lstStyle/>
          <a:p>
            <a:r>
              <a:rPr lang="ar-SA" dirty="0"/>
              <a:t>خطة المنطقة</a:t>
            </a:r>
            <a:endParaRPr lang="ar-JO" dirty="0"/>
          </a:p>
        </p:txBody>
      </p:sp>
      <p:sp>
        <p:nvSpPr>
          <p:cNvPr id="16" name="TextBox 15">
            <a:extLst>
              <a:ext uri="{FF2B5EF4-FFF2-40B4-BE49-F238E27FC236}">
                <a16:creationId xmlns:a16="http://schemas.microsoft.com/office/drawing/2014/main" id="{81270B60-937B-6D5F-BF01-554DE9A0D778}"/>
              </a:ext>
            </a:extLst>
          </p:cNvPr>
          <p:cNvSpPr txBox="1"/>
          <p:nvPr/>
        </p:nvSpPr>
        <p:spPr>
          <a:xfrm>
            <a:off x="4099719" y="3054230"/>
            <a:ext cx="1143000" cy="369332"/>
          </a:xfrm>
          <a:prstGeom prst="rect">
            <a:avLst/>
          </a:prstGeom>
          <a:solidFill>
            <a:schemeClr val="bg1">
              <a:lumMod val="95000"/>
            </a:schemeClr>
          </a:solidFill>
          <a:ln>
            <a:solidFill>
              <a:schemeClr val="tx1"/>
            </a:solidFill>
          </a:ln>
        </p:spPr>
        <p:txBody>
          <a:bodyPr wrap="square" rtlCol="1">
            <a:spAutoFit/>
          </a:bodyPr>
          <a:lstStyle/>
          <a:p>
            <a:r>
              <a:rPr lang="ar-SA" dirty="0"/>
              <a:t>خطة الحي  </a:t>
            </a:r>
            <a:endParaRPr lang="ar-JO" dirty="0"/>
          </a:p>
        </p:txBody>
      </p:sp>
      <p:sp>
        <p:nvSpPr>
          <p:cNvPr id="24" name="Rectangle 23">
            <a:extLst>
              <a:ext uri="{FF2B5EF4-FFF2-40B4-BE49-F238E27FC236}">
                <a16:creationId xmlns:a16="http://schemas.microsoft.com/office/drawing/2014/main" id="{624B5A65-8B82-329D-0CC8-C96E99DA40DA}"/>
              </a:ext>
            </a:extLst>
          </p:cNvPr>
          <p:cNvSpPr/>
          <p:nvPr/>
        </p:nvSpPr>
        <p:spPr>
          <a:xfrm>
            <a:off x="2042319" y="1408331"/>
            <a:ext cx="1447800" cy="21730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dirty="0"/>
          </a:p>
        </p:txBody>
      </p:sp>
      <p:sp>
        <p:nvSpPr>
          <p:cNvPr id="25" name="TextBox 24">
            <a:extLst>
              <a:ext uri="{FF2B5EF4-FFF2-40B4-BE49-F238E27FC236}">
                <a16:creationId xmlns:a16="http://schemas.microsoft.com/office/drawing/2014/main" id="{C8219F8D-1DA1-F4CC-245B-948101A263E3}"/>
              </a:ext>
            </a:extLst>
          </p:cNvPr>
          <p:cNvSpPr txBox="1"/>
          <p:nvPr/>
        </p:nvSpPr>
        <p:spPr>
          <a:xfrm>
            <a:off x="1737519" y="1822572"/>
            <a:ext cx="1295400" cy="646331"/>
          </a:xfrm>
          <a:prstGeom prst="rect">
            <a:avLst/>
          </a:prstGeom>
          <a:solidFill>
            <a:schemeClr val="bg1">
              <a:lumMod val="95000"/>
            </a:schemeClr>
          </a:solidFill>
          <a:ln>
            <a:solidFill>
              <a:schemeClr val="tx1"/>
            </a:solidFill>
          </a:ln>
        </p:spPr>
        <p:txBody>
          <a:bodyPr wrap="square" rtlCol="1">
            <a:spAutoFit/>
          </a:bodyPr>
          <a:lstStyle/>
          <a:p>
            <a:pPr algn="ctr"/>
            <a:r>
              <a:rPr lang="ar-SA" dirty="0"/>
              <a:t>لجنة التخطيط المركزية</a:t>
            </a:r>
            <a:endParaRPr lang="ar-JO" dirty="0"/>
          </a:p>
        </p:txBody>
      </p:sp>
      <p:sp>
        <p:nvSpPr>
          <p:cNvPr id="26" name="TextBox 25">
            <a:extLst>
              <a:ext uri="{FF2B5EF4-FFF2-40B4-BE49-F238E27FC236}">
                <a16:creationId xmlns:a16="http://schemas.microsoft.com/office/drawing/2014/main" id="{6C82AD28-BE5D-EE0E-E791-EFA52E2F4EEA}"/>
              </a:ext>
            </a:extLst>
          </p:cNvPr>
          <p:cNvSpPr txBox="1"/>
          <p:nvPr/>
        </p:nvSpPr>
        <p:spPr>
          <a:xfrm>
            <a:off x="1737519" y="2907268"/>
            <a:ext cx="1295400" cy="369332"/>
          </a:xfrm>
          <a:prstGeom prst="rect">
            <a:avLst/>
          </a:prstGeom>
          <a:solidFill>
            <a:schemeClr val="bg1">
              <a:lumMod val="95000"/>
            </a:schemeClr>
          </a:solidFill>
          <a:ln>
            <a:solidFill>
              <a:schemeClr val="tx1"/>
            </a:solidFill>
          </a:ln>
        </p:spPr>
        <p:txBody>
          <a:bodyPr wrap="square" rtlCol="1">
            <a:spAutoFit/>
          </a:bodyPr>
          <a:lstStyle/>
          <a:p>
            <a:r>
              <a:rPr lang="ar-SA" dirty="0"/>
              <a:t>مرجع مختص</a:t>
            </a:r>
            <a:endParaRPr lang="ar-JO" dirty="0"/>
          </a:p>
        </p:txBody>
      </p:sp>
      <p:sp>
        <p:nvSpPr>
          <p:cNvPr id="28" name="TextBox 27">
            <a:extLst>
              <a:ext uri="{FF2B5EF4-FFF2-40B4-BE49-F238E27FC236}">
                <a16:creationId xmlns:a16="http://schemas.microsoft.com/office/drawing/2014/main" id="{8E8DBAB9-66B2-157C-EDF7-B0CC64B6C86A}"/>
              </a:ext>
            </a:extLst>
          </p:cNvPr>
          <p:cNvSpPr txBox="1"/>
          <p:nvPr/>
        </p:nvSpPr>
        <p:spPr>
          <a:xfrm>
            <a:off x="2042319" y="3886200"/>
            <a:ext cx="3810000" cy="369332"/>
          </a:xfrm>
          <a:prstGeom prst="rect">
            <a:avLst/>
          </a:prstGeom>
          <a:solidFill>
            <a:schemeClr val="bg1">
              <a:lumMod val="85000"/>
            </a:schemeClr>
          </a:solidFill>
          <a:ln>
            <a:solidFill>
              <a:schemeClr val="tx1"/>
            </a:solidFill>
          </a:ln>
        </p:spPr>
        <p:txBody>
          <a:bodyPr wrap="square" rtlCol="1">
            <a:spAutoFit/>
          </a:bodyPr>
          <a:lstStyle/>
          <a:p>
            <a:pPr algn="ctr"/>
            <a:r>
              <a:rPr lang="ar-SA" dirty="0"/>
              <a:t>الأراضي خارج التنظيم </a:t>
            </a:r>
            <a:endParaRPr lang="ar-JO" dirty="0"/>
          </a:p>
        </p:txBody>
      </p:sp>
      <p:sp>
        <p:nvSpPr>
          <p:cNvPr id="29" name="TextBox 28">
            <a:extLst>
              <a:ext uri="{FF2B5EF4-FFF2-40B4-BE49-F238E27FC236}">
                <a16:creationId xmlns:a16="http://schemas.microsoft.com/office/drawing/2014/main" id="{B95F3011-0916-3164-F27D-992427638B6F}"/>
              </a:ext>
            </a:extLst>
          </p:cNvPr>
          <p:cNvSpPr txBox="1"/>
          <p:nvPr/>
        </p:nvSpPr>
        <p:spPr>
          <a:xfrm>
            <a:off x="2041093" y="4583668"/>
            <a:ext cx="3810000" cy="369332"/>
          </a:xfrm>
          <a:prstGeom prst="rect">
            <a:avLst/>
          </a:prstGeom>
          <a:solidFill>
            <a:schemeClr val="bg1">
              <a:lumMod val="85000"/>
            </a:schemeClr>
          </a:solidFill>
          <a:ln>
            <a:solidFill>
              <a:schemeClr val="tx1"/>
            </a:solidFill>
          </a:ln>
        </p:spPr>
        <p:txBody>
          <a:bodyPr wrap="square" rtlCol="1">
            <a:spAutoFit/>
          </a:bodyPr>
          <a:lstStyle/>
          <a:p>
            <a:pPr algn="ctr"/>
            <a:r>
              <a:rPr lang="ar-SA" dirty="0"/>
              <a:t>التقسيم التشاركي</a:t>
            </a:r>
            <a:endParaRPr lang="ar-JO" dirty="0"/>
          </a:p>
        </p:txBody>
      </p:sp>
      <p:sp>
        <p:nvSpPr>
          <p:cNvPr id="30" name="TextBox 29">
            <a:extLst>
              <a:ext uri="{FF2B5EF4-FFF2-40B4-BE49-F238E27FC236}">
                <a16:creationId xmlns:a16="http://schemas.microsoft.com/office/drawing/2014/main" id="{4F543243-D11D-A4F1-145D-B37ECB81D13C}"/>
              </a:ext>
            </a:extLst>
          </p:cNvPr>
          <p:cNvSpPr txBox="1"/>
          <p:nvPr/>
        </p:nvSpPr>
        <p:spPr>
          <a:xfrm>
            <a:off x="2041093" y="5269468"/>
            <a:ext cx="3810000" cy="369332"/>
          </a:xfrm>
          <a:prstGeom prst="rect">
            <a:avLst/>
          </a:prstGeom>
          <a:solidFill>
            <a:schemeClr val="bg1">
              <a:lumMod val="85000"/>
            </a:schemeClr>
          </a:solidFill>
          <a:ln>
            <a:solidFill>
              <a:schemeClr val="tx1"/>
            </a:solidFill>
          </a:ln>
        </p:spPr>
        <p:txBody>
          <a:bodyPr wrap="square" rtlCol="1">
            <a:spAutoFit/>
          </a:bodyPr>
          <a:lstStyle/>
          <a:p>
            <a:pPr algn="ctr"/>
            <a:r>
              <a:rPr lang="ar-SA" dirty="0"/>
              <a:t>العمل المناخي و الأبنية الخضراء</a:t>
            </a:r>
            <a:endParaRPr lang="ar-JO" dirty="0"/>
          </a:p>
        </p:txBody>
      </p:sp>
      <p:sp>
        <p:nvSpPr>
          <p:cNvPr id="31" name="TextBox 30">
            <a:extLst>
              <a:ext uri="{FF2B5EF4-FFF2-40B4-BE49-F238E27FC236}">
                <a16:creationId xmlns:a16="http://schemas.microsoft.com/office/drawing/2014/main" id="{A73B6774-9D32-63F4-4207-903DC7AD60E4}"/>
              </a:ext>
            </a:extLst>
          </p:cNvPr>
          <p:cNvSpPr txBox="1"/>
          <p:nvPr/>
        </p:nvSpPr>
        <p:spPr>
          <a:xfrm>
            <a:off x="2019085" y="5857298"/>
            <a:ext cx="3810000" cy="369332"/>
          </a:xfrm>
          <a:prstGeom prst="rect">
            <a:avLst/>
          </a:prstGeom>
          <a:solidFill>
            <a:schemeClr val="bg1">
              <a:lumMod val="85000"/>
            </a:schemeClr>
          </a:solidFill>
          <a:ln>
            <a:solidFill>
              <a:schemeClr val="tx1"/>
            </a:solidFill>
          </a:ln>
        </p:spPr>
        <p:txBody>
          <a:bodyPr wrap="square" rtlCol="1">
            <a:spAutoFit/>
          </a:bodyPr>
          <a:lstStyle/>
          <a:p>
            <a:pPr algn="ctr"/>
            <a:r>
              <a:rPr lang="ar-SA" dirty="0"/>
              <a:t>المشاريع ذات </a:t>
            </a:r>
            <a:r>
              <a:rPr lang="ar-SA" dirty="0" err="1"/>
              <a:t>الطبيعه</a:t>
            </a:r>
            <a:r>
              <a:rPr lang="ar-SA" dirty="0"/>
              <a:t> </a:t>
            </a:r>
            <a:r>
              <a:rPr lang="ar-SA" dirty="0" err="1"/>
              <a:t>الخاصه</a:t>
            </a:r>
            <a:r>
              <a:rPr lang="ar-SA" dirty="0"/>
              <a:t> و مشاريع التطوير </a:t>
            </a:r>
            <a:endParaRPr lang="ar-JO" dirty="0"/>
          </a:p>
        </p:txBody>
      </p:sp>
      <p:sp>
        <p:nvSpPr>
          <p:cNvPr id="32" name="Rectangle 31">
            <a:extLst>
              <a:ext uri="{FF2B5EF4-FFF2-40B4-BE49-F238E27FC236}">
                <a16:creationId xmlns:a16="http://schemas.microsoft.com/office/drawing/2014/main" id="{3FC62577-7EB3-B1BF-D71F-9BD8B593B9C9}"/>
              </a:ext>
            </a:extLst>
          </p:cNvPr>
          <p:cNvSpPr/>
          <p:nvPr/>
        </p:nvSpPr>
        <p:spPr>
          <a:xfrm>
            <a:off x="464127" y="1408331"/>
            <a:ext cx="892392" cy="47638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1" anchor="ctr"/>
          <a:lstStyle/>
          <a:p>
            <a:pPr algn="ctr"/>
            <a:r>
              <a:rPr lang="ar-SA" sz="3600" dirty="0"/>
              <a:t>جلسات الاستماع </a:t>
            </a:r>
          </a:p>
        </p:txBody>
      </p:sp>
    </p:spTree>
    <p:extLst>
      <p:ext uri="{BB962C8B-B14F-4D97-AF65-F5344CB8AC3E}">
        <p14:creationId xmlns:p14="http://schemas.microsoft.com/office/powerpoint/2010/main" val="78282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589298" y="6356353"/>
            <a:ext cx="2736413" cy="365125"/>
          </a:xfrm>
        </p:spPr>
        <p:txBody>
          <a:bodyPr/>
          <a:lstStyle/>
          <a:p>
            <a:fld id="{F91729D4-A164-47A3-830D-E792BCE699E4}" type="slidenum">
              <a:rPr lang="en-US" smtClean="0">
                <a:latin typeface="AmmanV3 Sans Light" panose="02000000000000000000" pitchFamily="50" charset="-78"/>
                <a:cs typeface="AmmanV3 Sans Light" panose="02000000000000000000" pitchFamily="50" charset="-78"/>
              </a:rPr>
              <a:pPr/>
              <a:t>3</a:t>
            </a:fld>
            <a:endParaRPr lang="en-US" dirty="0">
              <a:latin typeface="AmmanV3 Sans Light" panose="02000000000000000000" pitchFamily="50" charset="-78"/>
              <a:cs typeface="AmmanV3 Sans Light" panose="02000000000000000000" pitchFamily="50" charset="-78"/>
            </a:endParaRPr>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5081" y="0"/>
            <a:ext cx="2343688" cy="64962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12" name="Rectangle 1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683" y="6248832"/>
            <a:ext cx="2343688" cy="64962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11" name="TextBox 10"/>
          <p:cNvSpPr txBox="1"/>
          <p:nvPr/>
        </p:nvSpPr>
        <p:spPr>
          <a:xfrm>
            <a:off x="7033239" y="819092"/>
            <a:ext cx="5029200" cy="400110"/>
          </a:xfrm>
          <a:prstGeom prst="rect">
            <a:avLst/>
          </a:prstGeom>
          <a:solidFill>
            <a:schemeClr val="bg1"/>
          </a:solidFill>
          <a:ln>
            <a:solidFill>
              <a:srgbClr val="92D050"/>
            </a:solidFill>
            <a:prstDash val="dash"/>
          </a:ln>
        </p:spPr>
        <p:txBody>
          <a:bodyPr wrap="square" rtlCol="0">
            <a:spAutoFit/>
          </a:bodyPr>
          <a:lstStyle/>
          <a:p>
            <a:pPr algn="ctr"/>
            <a:r>
              <a:rPr lang="ar-JO" sz="2000" dirty="0">
                <a:latin typeface="AmmanV3 Sans Light" panose="02000000000000000000" pitchFamily="50" charset="-78"/>
                <a:cs typeface="AmmanV3 Sans Light" panose="02000000000000000000" pitchFamily="50" charset="-78"/>
              </a:rPr>
              <a:t>التحديات الإستراتيجية التي تواجه مدينة عمان</a:t>
            </a:r>
          </a:p>
        </p:txBody>
      </p:sp>
      <p:sp>
        <p:nvSpPr>
          <p:cNvPr id="22" name="TextBox 21"/>
          <p:cNvSpPr txBox="1"/>
          <p:nvPr/>
        </p:nvSpPr>
        <p:spPr>
          <a:xfrm>
            <a:off x="6157120" y="0"/>
            <a:ext cx="2678500" cy="400110"/>
          </a:xfrm>
          <a:prstGeom prst="rect">
            <a:avLst/>
          </a:prstGeom>
          <a:solidFill>
            <a:schemeClr val="accent3"/>
          </a:solidFill>
        </p:spPr>
        <p:txBody>
          <a:bodyPr wrap="square" rtlCol="0">
            <a:spAutoFit/>
          </a:bodyPr>
          <a:lstStyle/>
          <a:p>
            <a:pPr algn="ctr"/>
            <a:endParaRPr lang="en-US" sz="2000" dirty="0">
              <a:solidFill>
                <a:schemeClr val="bg1"/>
              </a:solidFill>
              <a:latin typeface="AmmanV3 Sans Light" panose="02000000000000000000" pitchFamily="50" charset="-78"/>
              <a:cs typeface="AmmanV3 Sans Light" panose="02000000000000000000" pitchFamily="50" charset="-78"/>
            </a:endParaRPr>
          </a:p>
        </p:txBody>
      </p:sp>
      <p:sp>
        <p:nvSpPr>
          <p:cNvPr id="23" name="TextBox 22"/>
          <p:cNvSpPr txBox="1"/>
          <p:nvPr/>
        </p:nvSpPr>
        <p:spPr>
          <a:xfrm>
            <a:off x="7909720" y="1"/>
            <a:ext cx="4252120" cy="461793"/>
          </a:xfrm>
          <a:prstGeom prst="rect">
            <a:avLst/>
          </a:prstGeom>
          <a:solidFill>
            <a:schemeClr val="accent6"/>
          </a:solidFill>
        </p:spPr>
        <p:txBody>
          <a:bodyPr wrap="square" rtlCol="0">
            <a:spAutoFit/>
          </a:bodyPr>
          <a:lstStyle/>
          <a:p>
            <a:pPr algn="ctr"/>
            <a:r>
              <a:rPr lang="ar-JO" sz="2401" dirty="0">
                <a:solidFill>
                  <a:schemeClr val="bg1"/>
                </a:solidFill>
                <a:latin typeface="AmmanV3 Sans Light" panose="02000000000000000000" pitchFamily="50" charset="-78"/>
                <a:cs typeface="AmmanV3 Sans Light" panose="02000000000000000000" pitchFamily="50" charset="-78"/>
              </a:rPr>
              <a:t>التحديات الإستراتيجية</a:t>
            </a:r>
            <a:endParaRPr lang="en-US" sz="2401" dirty="0">
              <a:solidFill>
                <a:schemeClr val="bg1"/>
              </a:solidFill>
              <a:latin typeface="AmmanV3 Sans Light" panose="02000000000000000000" pitchFamily="50" charset="-78"/>
              <a:cs typeface="AmmanV3 Sans Light" panose="02000000000000000000" pitchFamily="50" charset="-78"/>
            </a:endParaRPr>
          </a:p>
        </p:txBody>
      </p:sp>
      <p:graphicFrame>
        <p:nvGraphicFramePr>
          <p:cNvPr id="5" name="Diagram 4"/>
          <p:cNvGraphicFramePr/>
          <p:nvPr>
            <p:extLst>
              <p:ext uri="{D42A27DB-BD31-4B8C-83A1-F6EECF244321}">
                <p14:modId xmlns:p14="http://schemas.microsoft.com/office/powerpoint/2010/main" val="147550248"/>
              </p:ext>
            </p:extLst>
          </p:nvPr>
        </p:nvGraphicFramePr>
        <p:xfrm>
          <a:off x="442119" y="1219203"/>
          <a:ext cx="11607588" cy="5545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443120" y="4648200"/>
            <a:ext cx="184731" cy="369204"/>
          </a:xfrm>
          <a:prstGeom prst="rect">
            <a:avLst/>
          </a:prstGeom>
          <a:noFill/>
        </p:spPr>
        <p:txBody>
          <a:bodyPr wrap="none" rtlCol="0">
            <a:spAutoFit/>
          </a:bodyPr>
          <a:lstStyle/>
          <a:p>
            <a:endParaRPr lang="en-US" sz="1799" dirty="0">
              <a:latin typeface="AmmanV3 Sans Light" panose="02000000000000000000" pitchFamily="50" charset="-78"/>
              <a:cs typeface="AmmanV3 Sans Light" panose="02000000000000000000" pitchFamily="50" charset="-78"/>
            </a:endParaRPr>
          </a:p>
        </p:txBody>
      </p:sp>
      <p:sp>
        <p:nvSpPr>
          <p:cNvPr id="20" name="TextBox 19">
            <a:extLst>
              <a:ext uri="{FF2B5EF4-FFF2-40B4-BE49-F238E27FC236}">
                <a16:creationId xmlns:a16="http://schemas.microsoft.com/office/drawing/2014/main" id="{EAC7523B-C346-C073-5BE8-6B2D9764B93C}"/>
              </a:ext>
            </a:extLst>
          </p:cNvPr>
          <p:cNvSpPr txBox="1"/>
          <p:nvPr/>
        </p:nvSpPr>
        <p:spPr>
          <a:xfrm>
            <a:off x="3030794" y="2682961"/>
            <a:ext cx="6091082"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194475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57120" y="0"/>
            <a:ext cx="2678500" cy="307777"/>
          </a:xfrm>
          <a:prstGeom prst="rect">
            <a:avLst/>
          </a:prstGeom>
          <a:solidFill>
            <a:schemeClr val="accent3"/>
          </a:solidFill>
        </p:spPr>
        <p:txBody>
          <a:bodyPr wrap="square" rtlCol="0">
            <a:spAutoFit/>
          </a:bodyPr>
          <a:lstStyle/>
          <a:p>
            <a:pPr algn="ctr"/>
            <a:endParaRPr lang="en-US" sz="1400" b="1" dirty="0">
              <a:solidFill>
                <a:schemeClr val="bg1"/>
              </a:solidFill>
              <a:latin typeface="AmmanV3 Sans Light" panose="02000000000000000000" pitchFamily="50" charset="-78"/>
              <a:cs typeface="AmmanV3 Sans Light" panose="02000000000000000000" pitchFamily="50" charset="-78"/>
            </a:endParaRPr>
          </a:p>
        </p:txBody>
      </p:sp>
      <p:sp>
        <p:nvSpPr>
          <p:cNvPr id="8" name="Rectangle 7">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 y="2"/>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mmanV3 Sans Light" panose="02000000000000000000" pitchFamily="50" charset="-78"/>
              <a:cs typeface="AmmanV3 Sans Light" panose="02000000000000000000" pitchFamily="50" charset="-78"/>
            </a:endParaRPr>
          </a:p>
        </p:txBody>
      </p:sp>
      <p:sp>
        <p:nvSpPr>
          <p:cNvPr id="9" name="Rectangle 8">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5081" y="6226629"/>
            <a:ext cx="2343688" cy="64962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AmmanV3 Sans Light" panose="02000000000000000000" pitchFamily="50" charset="-78"/>
              <a:cs typeface="AmmanV3 Sans Light" panose="02000000000000000000" pitchFamily="50" charset="-78"/>
            </a:endParaRPr>
          </a:p>
        </p:txBody>
      </p:sp>
      <p:sp>
        <p:nvSpPr>
          <p:cNvPr id="10" name="TextBox 9"/>
          <p:cNvSpPr txBox="1"/>
          <p:nvPr/>
        </p:nvSpPr>
        <p:spPr>
          <a:xfrm>
            <a:off x="8443120" y="1"/>
            <a:ext cx="3718720" cy="307777"/>
          </a:xfrm>
          <a:prstGeom prst="rect">
            <a:avLst/>
          </a:prstGeom>
          <a:solidFill>
            <a:schemeClr val="accent6"/>
          </a:solidFill>
        </p:spPr>
        <p:txBody>
          <a:bodyPr wrap="square" rtlCol="0">
            <a:spAutoFit/>
          </a:bodyPr>
          <a:lstStyle/>
          <a:p>
            <a:pPr algn="ctr"/>
            <a:r>
              <a:rPr lang="ar-JO" sz="1400" b="1" dirty="0">
                <a:solidFill>
                  <a:schemeClr val="bg1"/>
                </a:solidFill>
                <a:latin typeface="AmmanV3 Sans Light" panose="02000000000000000000" pitchFamily="50" charset="-78"/>
                <a:cs typeface="AmmanV3 Sans Light" panose="02000000000000000000" pitchFamily="50" charset="-78"/>
              </a:rPr>
              <a:t>الأهداف والغايات الإستراتيجية </a:t>
            </a:r>
            <a:endParaRPr lang="en-US" sz="1400" b="1" dirty="0">
              <a:solidFill>
                <a:schemeClr val="bg1"/>
              </a:solidFill>
              <a:latin typeface="AmmanV3 Sans Light" panose="02000000000000000000" pitchFamily="50" charset="-78"/>
              <a:cs typeface="AmmanV3 Sans Light" panose="02000000000000000000" pitchFamily="50" charset="-78"/>
            </a:endParaRPr>
          </a:p>
        </p:txBody>
      </p:sp>
      <p:sp>
        <p:nvSpPr>
          <p:cNvPr id="7" name="Rectangle 6"/>
          <p:cNvSpPr/>
          <p:nvPr/>
        </p:nvSpPr>
        <p:spPr>
          <a:xfrm>
            <a:off x="9586120" y="1499430"/>
            <a:ext cx="25146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itchFamily="50" charset="-78"/>
            </a:endParaRPr>
          </a:p>
        </p:txBody>
      </p:sp>
      <p:sp>
        <p:nvSpPr>
          <p:cNvPr id="12" name="Rectangle 11"/>
          <p:cNvSpPr/>
          <p:nvPr/>
        </p:nvSpPr>
        <p:spPr>
          <a:xfrm>
            <a:off x="9738519" y="1575631"/>
            <a:ext cx="2362200" cy="523220"/>
          </a:xfrm>
          <a:prstGeom prst="rect">
            <a:avLst/>
          </a:prstGeom>
        </p:spPr>
        <p:txBody>
          <a:bodyPr wrap="square">
            <a:spAutoFit/>
          </a:bodyPr>
          <a:lstStyle/>
          <a:p>
            <a:pPr lvl="0" algn="ctr"/>
            <a:r>
              <a:rPr lang="ar-JO" sz="1400" b="1" dirty="0">
                <a:solidFill>
                  <a:schemeClr val="bg1"/>
                </a:solidFill>
                <a:latin typeface="AmmanV3 Sans Light" pitchFamily="50" charset="-78"/>
                <a:cs typeface="AmmanV3 Sans Light" pitchFamily="50" charset="-78"/>
              </a:rPr>
              <a:t>التخطيط الحضري الشامل والمستدام</a:t>
            </a:r>
            <a:endParaRPr lang="en-US" sz="1400" b="1" dirty="0">
              <a:solidFill>
                <a:schemeClr val="bg1"/>
              </a:solidFill>
              <a:latin typeface="AmmanV3 Sans Light" pitchFamily="50" charset="-78"/>
              <a:cs typeface="AmmanV3 Sans Light" pitchFamily="50" charset="-78"/>
            </a:endParaRPr>
          </a:p>
        </p:txBody>
      </p:sp>
      <p:cxnSp>
        <p:nvCxnSpPr>
          <p:cNvPr id="14" name="Straight Arrow Connector 13"/>
          <p:cNvCxnSpPr>
            <a:cxnSpLocks/>
            <a:stCxn id="7" idx="1"/>
          </p:cNvCxnSpPr>
          <p:nvPr/>
        </p:nvCxnSpPr>
        <p:spPr>
          <a:xfrm flipH="1">
            <a:off x="8976519" y="184233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56919" y="1499430"/>
            <a:ext cx="4303244" cy="13768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anose="02000000000000000000" pitchFamily="50" charset="-78"/>
            </a:endParaRPr>
          </a:p>
        </p:txBody>
      </p:sp>
      <p:sp>
        <p:nvSpPr>
          <p:cNvPr id="19" name="Rectangle 18"/>
          <p:cNvSpPr/>
          <p:nvPr/>
        </p:nvSpPr>
        <p:spPr>
          <a:xfrm>
            <a:off x="4709320" y="1576166"/>
            <a:ext cx="4026431" cy="560923"/>
          </a:xfrm>
          <a:prstGeom prst="rect">
            <a:avLst/>
          </a:prstGeom>
        </p:spPr>
        <p:txBody>
          <a:bodyPr wrap="square">
            <a:spAutoFit/>
          </a:bodyPr>
          <a:lstStyle/>
          <a:p>
            <a:pPr algn="ctr" defTabSz="444513">
              <a:lnSpc>
                <a:spcPct val="90000"/>
              </a:lnSpc>
              <a:spcBef>
                <a:spcPct val="0"/>
              </a:spcBef>
              <a:spcAft>
                <a:spcPct val="35000"/>
              </a:spcAft>
            </a:pPr>
            <a:r>
              <a:rPr lang="ar-JO" sz="1400" b="1" dirty="0">
                <a:latin typeface="AmmanV3 Sans Light" pitchFamily="50" charset="-78"/>
                <a:cs typeface="AmmanV3 Sans Light" pitchFamily="50" charset="-78"/>
              </a:rPr>
              <a:t>1. تحقيق التوازن في الاستعمالات  بما يواكب تطور </a:t>
            </a:r>
          </a:p>
          <a:p>
            <a:pPr algn="ctr" defTabSz="444513">
              <a:lnSpc>
                <a:spcPct val="90000"/>
              </a:lnSpc>
              <a:spcBef>
                <a:spcPct val="0"/>
              </a:spcBef>
              <a:spcAft>
                <a:spcPct val="35000"/>
              </a:spcAft>
            </a:pPr>
            <a:r>
              <a:rPr lang="ar-JO" sz="1400" b="1" dirty="0">
                <a:latin typeface="AmmanV3 Sans Light" pitchFamily="50" charset="-78"/>
                <a:cs typeface="AmmanV3 Sans Light" pitchFamily="50" charset="-78"/>
              </a:rPr>
              <a:t>المدينة الحضريه للأراضي</a:t>
            </a:r>
            <a:endParaRPr lang="en-US" sz="1400" b="1" dirty="0">
              <a:latin typeface="AmmanV3 Sans Light" pitchFamily="50" charset="-78"/>
              <a:cs typeface="AmmanV3 Sans Light" pitchFamily="50" charset="-78"/>
            </a:endParaRPr>
          </a:p>
        </p:txBody>
      </p:sp>
      <p:sp>
        <p:nvSpPr>
          <p:cNvPr id="20" name="Rectangle 19"/>
          <p:cNvSpPr/>
          <p:nvPr/>
        </p:nvSpPr>
        <p:spPr>
          <a:xfrm>
            <a:off x="4633120" y="2264048"/>
            <a:ext cx="4227043" cy="523220"/>
          </a:xfrm>
          <a:prstGeom prst="rect">
            <a:avLst/>
          </a:prstGeom>
        </p:spPr>
        <p:txBody>
          <a:bodyPr wrap="square">
            <a:spAutoFit/>
          </a:bodyPr>
          <a:lstStyle/>
          <a:p>
            <a:pPr lvl="0" algn="ctr"/>
            <a:r>
              <a:rPr lang="ar-JO" sz="1400" b="1" dirty="0">
                <a:latin typeface="AmmanV3 Sans Light" pitchFamily="50" charset="-78"/>
                <a:cs typeface="AmmanV3 Sans Light" pitchFamily="50" charset="-78"/>
              </a:rPr>
              <a:t>2. تطوير قاعدة بيانات حضرية شاملة تعزز القدرة  على التخطيط واتخاذ   القرارات المبنية على المعارف المؤسسية</a:t>
            </a:r>
            <a:endParaRPr lang="en-US" sz="1400" b="1" dirty="0">
              <a:latin typeface="AmmanV3 Sans Light" pitchFamily="50" charset="-78"/>
              <a:cs typeface="AmmanV3 Sans Light" pitchFamily="50" charset="-78"/>
            </a:endParaRPr>
          </a:p>
        </p:txBody>
      </p:sp>
      <p:sp>
        <p:nvSpPr>
          <p:cNvPr id="21" name="Rectangle 20"/>
          <p:cNvSpPr/>
          <p:nvPr/>
        </p:nvSpPr>
        <p:spPr>
          <a:xfrm>
            <a:off x="9559166" y="4920372"/>
            <a:ext cx="2514600" cy="6858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itchFamily="50" charset="-78"/>
            </a:endParaRPr>
          </a:p>
        </p:txBody>
      </p:sp>
      <p:sp>
        <p:nvSpPr>
          <p:cNvPr id="22" name="Rectangle 21"/>
          <p:cNvSpPr/>
          <p:nvPr/>
        </p:nvSpPr>
        <p:spPr>
          <a:xfrm>
            <a:off x="9605451" y="4854065"/>
            <a:ext cx="2514600" cy="523220"/>
          </a:xfrm>
          <a:prstGeom prst="rect">
            <a:avLst/>
          </a:prstGeom>
        </p:spPr>
        <p:txBody>
          <a:bodyPr wrap="square">
            <a:spAutoFit/>
          </a:bodyPr>
          <a:lstStyle/>
          <a:p>
            <a:pPr lvl="0" algn="ctr"/>
            <a:r>
              <a:rPr lang="ar-JO" sz="1400" b="1" dirty="0">
                <a:solidFill>
                  <a:schemeClr val="bg1"/>
                </a:solidFill>
                <a:latin typeface="AmmanV3 Sans Light" pitchFamily="50" charset="-78"/>
                <a:cs typeface="AmmanV3 Sans Light" pitchFamily="50" charset="-78"/>
              </a:rPr>
              <a:t>منظومة مرورية مستدامة وآمنة تحقق الانسيابية المرورية</a:t>
            </a:r>
            <a:endParaRPr lang="en-US" sz="1400" b="1" dirty="0">
              <a:solidFill>
                <a:schemeClr val="bg1"/>
              </a:solidFill>
              <a:latin typeface="AmmanV3 Sans Light" pitchFamily="50" charset="-78"/>
              <a:cs typeface="AmmanV3 Sans Light" pitchFamily="50" charset="-78"/>
            </a:endParaRPr>
          </a:p>
        </p:txBody>
      </p:sp>
      <p:cxnSp>
        <p:nvCxnSpPr>
          <p:cNvPr id="23" name="Straight Arrow Connector 22"/>
          <p:cNvCxnSpPr/>
          <p:nvPr/>
        </p:nvCxnSpPr>
        <p:spPr>
          <a:xfrm flipH="1">
            <a:off x="8974681" y="5269564"/>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29966" y="4990764"/>
            <a:ext cx="4303242" cy="5576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anose="02000000000000000000" pitchFamily="50" charset="-78"/>
            </a:endParaRPr>
          </a:p>
        </p:txBody>
      </p:sp>
      <p:sp>
        <p:nvSpPr>
          <p:cNvPr id="25" name="Rectangle 24"/>
          <p:cNvSpPr/>
          <p:nvPr/>
        </p:nvSpPr>
        <p:spPr>
          <a:xfrm>
            <a:off x="5679050" y="5121195"/>
            <a:ext cx="2959465" cy="307777"/>
          </a:xfrm>
          <a:prstGeom prst="rect">
            <a:avLst/>
          </a:prstGeom>
        </p:spPr>
        <p:txBody>
          <a:bodyPr wrap="none">
            <a:spAutoFit/>
          </a:bodyPr>
          <a:lstStyle/>
          <a:p>
            <a:r>
              <a:rPr lang="ar-JO" sz="1400" b="1" dirty="0">
                <a:latin typeface="AmmanV3 Sans Light" pitchFamily="50" charset="-78"/>
                <a:cs typeface="AmmanV3 Sans Light" pitchFamily="50" charset="-78"/>
              </a:rPr>
              <a:t>رفع مستوى السلامة و الخدمة المرورية</a:t>
            </a:r>
            <a:endParaRPr lang="en-US" sz="1400" b="1" dirty="0">
              <a:latin typeface="AmmanV3 Sans Light" pitchFamily="50" charset="-78"/>
              <a:cs typeface="AmmanV3 Sans Light" pitchFamily="50" charset="-78"/>
            </a:endParaRPr>
          </a:p>
        </p:txBody>
      </p:sp>
      <p:sp>
        <p:nvSpPr>
          <p:cNvPr id="27" name="Rectangle 26"/>
          <p:cNvSpPr/>
          <p:nvPr/>
        </p:nvSpPr>
        <p:spPr>
          <a:xfrm>
            <a:off x="9559166" y="5817416"/>
            <a:ext cx="2514600" cy="6858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itchFamily="50" charset="-78"/>
            </a:endParaRPr>
          </a:p>
        </p:txBody>
      </p:sp>
      <p:sp>
        <p:nvSpPr>
          <p:cNvPr id="28" name="Rectangle 27"/>
          <p:cNvSpPr/>
          <p:nvPr/>
        </p:nvSpPr>
        <p:spPr>
          <a:xfrm>
            <a:off x="9559166" y="5893616"/>
            <a:ext cx="2514600" cy="523220"/>
          </a:xfrm>
          <a:prstGeom prst="rect">
            <a:avLst/>
          </a:prstGeom>
        </p:spPr>
        <p:txBody>
          <a:bodyPr wrap="square">
            <a:spAutoFit/>
          </a:bodyPr>
          <a:lstStyle/>
          <a:p>
            <a:pPr algn="ctr"/>
            <a:r>
              <a:rPr lang="ar-JO" sz="1400" b="1" dirty="0">
                <a:solidFill>
                  <a:schemeClr val="bg1"/>
                </a:solidFill>
                <a:latin typeface="AmmanV3 Sans Light" pitchFamily="50" charset="-78"/>
                <a:cs typeface="AmmanV3 Sans Light" pitchFamily="50" charset="-78"/>
              </a:rPr>
              <a:t>مدينة مرنة تتكيف مع الازمات والظروف الطارئة</a:t>
            </a:r>
            <a:endParaRPr lang="en-US" sz="1400" b="1" dirty="0">
              <a:solidFill>
                <a:schemeClr val="bg1"/>
              </a:solidFill>
              <a:latin typeface="AmmanV3 Sans Light" pitchFamily="50" charset="-78"/>
              <a:cs typeface="AmmanV3 Sans Light" pitchFamily="50" charset="-78"/>
            </a:endParaRPr>
          </a:p>
        </p:txBody>
      </p:sp>
      <p:cxnSp>
        <p:nvCxnSpPr>
          <p:cNvPr id="29" name="Straight Arrow Connector 28"/>
          <p:cNvCxnSpPr/>
          <p:nvPr/>
        </p:nvCxnSpPr>
        <p:spPr>
          <a:xfrm flipH="1">
            <a:off x="8974681" y="6177844"/>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505423" y="5932029"/>
            <a:ext cx="4303242" cy="557600"/>
          </a:xfrm>
          <a:prstGeom prst="rect">
            <a:avLst/>
          </a:prstGeom>
          <a:noFill/>
          <a:ln>
            <a:solidFill>
              <a:srgbClr val="6F6F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anose="02000000000000000000" pitchFamily="50" charset="-78"/>
            </a:endParaRPr>
          </a:p>
        </p:txBody>
      </p:sp>
      <p:sp>
        <p:nvSpPr>
          <p:cNvPr id="31" name="Rectangle 30"/>
          <p:cNvSpPr/>
          <p:nvPr/>
        </p:nvSpPr>
        <p:spPr>
          <a:xfrm>
            <a:off x="4405555" y="5918441"/>
            <a:ext cx="4303244" cy="523220"/>
          </a:xfrm>
          <a:prstGeom prst="rect">
            <a:avLst/>
          </a:prstGeom>
        </p:spPr>
        <p:txBody>
          <a:bodyPr wrap="square">
            <a:spAutoFit/>
          </a:bodyPr>
          <a:lstStyle/>
          <a:p>
            <a:pPr algn="r"/>
            <a:r>
              <a:rPr lang="ar-JO" sz="1400" b="1" dirty="0">
                <a:latin typeface="AmmanV3 Sans Light" pitchFamily="50" charset="-78"/>
                <a:cs typeface="AmmanV3 Sans Light" pitchFamily="50" charset="-78"/>
              </a:rPr>
              <a:t>تحسين و رفع كفاءة و جاهزية ادارة الازمات و والظروف الطارئة ّ الطوارئ في امانة عمان</a:t>
            </a:r>
            <a:endParaRPr lang="en-US" sz="1400" b="1" dirty="0">
              <a:latin typeface="AmmanV3 Sans Light" pitchFamily="50" charset="-78"/>
              <a:cs typeface="AmmanV3 Sans Light" pitchFamily="50" charset="-78"/>
            </a:endParaRPr>
          </a:p>
        </p:txBody>
      </p:sp>
      <p:sp>
        <p:nvSpPr>
          <p:cNvPr id="37" name="Rectangle 36"/>
          <p:cNvSpPr/>
          <p:nvPr/>
        </p:nvSpPr>
        <p:spPr>
          <a:xfrm>
            <a:off x="9586120" y="818905"/>
            <a:ext cx="2514600" cy="307777"/>
          </a:xfrm>
          <a:prstGeom prst="rect">
            <a:avLst/>
          </a:prstGeom>
          <a:ln>
            <a:solidFill>
              <a:schemeClr val="tx1"/>
            </a:solidFill>
          </a:ln>
        </p:spPr>
        <p:txBody>
          <a:bodyPr wrap="square">
            <a:spAutoFit/>
          </a:bodyPr>
          <a:lstStyle/>
          <a:p>
            <a:pPr lvl="0" algn="ctr"/>
            <a:r>
              <a:rPr lang="ar-JO" sz="1400" b="1" dirty="0">
                <a:latin typeface="AmmanV3 Sans Light" pitchFamily="50" charset="-78"/>
                <a:cs typeface="AmmanV3 Sans Light" pitchFamily="50" charset="-78"/>
              </a:rPr>
              <a:t>الغاية</a:t>
            </a:r>
            <a:endParaRPr lang="en-US" sz="1400" b="1" dirty="0">
              <a:latin typeface="AmmanV3 Sans Light" pitchFamily="50" charset="-78"/>
              <a:cs typeface="AmmanV3 Sans Light" pitchFamily="50" charset="-78"/>
            </a:endParaRPr>
          </a:p>
        </p:txBody>
      </p:sp>
      <p:sp>
        <p:nvSpPr>
          <p:cNvPr id="38" name="Rectangle 37"/>
          <p:cNvSpPr/>
          <p:nvPr/>
        </p:nvSpPr>
        <p:spPr>
          <a:xfrm>
            <a:off x="4532378" y="813389"/>
            <a:ext cx="4327785" cy="307777"/>
          </a:xfrm>
          <a:prstGeom prst="rect">
            <a:avLst/>
          </a:prstGeom>
          <a:ln>
            <a:solidFill>
              <a:schemeClr val="tx1"/>
            </a:solidFill>
          </a:ln>
        </p:spPr>
        <p:txBody>
          <a:bodyPr wrap="square">
            <a:spAutoFit/>
          </a:bodyPr>
          <a:lstStyle/>
          <a:p>
            <a:pPr lvl="0" algn="ctr"/>
            <a:r>
              <a:rPr lang="ar-JO" sz="1400" b="1" dirty="0">
                <a:latin typeface="AmmanV3 Sans Light" pitchFamily="50" charset="-78"/>
                <a:cs typeface="AmmanV3 Sans Light" pitchFamily="50" charset="-78"/>
              </a:rPr>
              <a:t>الأهداف الإستراتيجية</a:t>
            </a:r>
            <a:endParaRPr lang="en-US" sz="1400" b="1" dirty="0">
              <a:latin typeface="AmmanV3 Sans Light" pitchFamily="50" charset="-78"/>
              <a:cs typeface="AmmanV3 Sans Light" pitchFamily="50" charset="-78"/>
            </a:endParaRPr>
          </a:p>
        </p:txBody>
      </p:sp>
      <p:sp>
        <p:nvSpPr>
          <p:cNvPr id="40" name="Rectangle 39"/>
          <p:cNvSpPr/>
          <p:nvPr/>
        </p:nvSpPr>
        <p:spPr>
          <a:xfrm>
            <a:off x="1086389" y="818906"/>
            <a:ext cx="2514600" cy="307777"/>
          </a:xfrm>
          <a:prstGeom prst="rect">
            <a:avLst/>
          </a:prstGeom>
          <a:ln>
            <a:solidFill>
              <a:schemeClr val="tx1"/>
            </a:solidFill>
          </a:ln>
        </p:spPr>
        <p:txBody>
          <a:bodyPr wrap="square">
            <a:spAutoFit/>
          </a:bodyPr>
          <a:lstStyle/>
          <a:p>
            <a:pPr lvl="0" algn="ctr"/>
            <a:r>
              <a:rPr lang="ar-JO" sz="1400" b="1" dirty="0">
                <a:latin typeface="AmmanV3 Sans Light" pitchFamily="50" charset="-78"/>
                <a:cs typeface="AmmanV3 Sans Light" pitchFamily="50" charset="-78"/>
              </a:rPr>
              <a:t>أهداف التنمية المستدامة</a:t>
            </a:r>
            <a:endParaRPr lang="en-US" sz="1400" b="1" dirty="0">
              <a:latin typeface="AmmanV3 Sans Light" pitchFamily="50" charset="-78"/>
              <a:cs typeface="AmmanV3 Sans Light" pitchFamily="50" charset="-78"/>
            </a:endParaRPr>
          </a:p>
        </p:txBody>
      </p:sp>
      <p:sp>
        <p:nvSpPr>
          <p:cNvPr id="41" name="TextBox 40"/>
          <p:cNvSpPr txBox="1"/>
          <p:nvPr/>
        </p:nvSpPr>
        <p:spPr>
          <a:xfrm>
            <a:off x="6309518" y="18242"/>
            <a:ext cx="2167347" cy="307777"/>
          </a:xfrm>
          <a:prstGeom prst="rect">
            <a:avLst/>
          </a:prstGeom>
          <a:noFill/>
        </p:spPr>
        <p:txBody>
          <a:bodyPr wrap="square" rtlCol="0">
            <a:spAutoFit/>
          </a:bodyPr>
          <a:lstStyle/>
          <a:p>
            <a:pPr algn="r"/>
            <a:r>
              <a:rPr lang="ar-JO" sz="1400" b="1" dirty="0">
                <a:latin typeface="AmmanV3 Sans Light" panose="02000000000000000000" pitchFamily="50" charset="-78"/>
                <a:cs typeface="AmmanV3 Sans Light" panose="02000000000000000000" pitchFamily="50" charset="-78"/>
              </a:rPr>
              <a:t>وأهداف التنمية المستدامة</a:t>
            </a:r>
            <a:endParaRPr lang="en-US" sz="1400" b="1" dirty="0">
              <a:latin typeface="AmmanV3 Sans Light" panose="02000000000000000000" pitchFamily="50" charset="-78"/>
              <a:cs typeface="AmmanV3 Sans Light" panose="02000000000000000000" pitchFamily="50" charset="-78"/>
            </a:endParaRPr>
          </a:p>
        </p:txBody>
      </p:sp>
      <p:sp>
        <p:nvSpPr>
          <p:cNvPr id="42" name="Oval 41"/>
          <p:cNvSpPr/>
          <p:nvPr/>
        </p:nvSpPr>
        <p:spPr>
          <a:xfrm>
            <a:off x="1561616" y="1575631"/>
            <a:ext cx="609064" cy="609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11</a:t>
            </a:r>
            <a:endParaRPr lang="en-US" sz="1400" b="1" dirty="0">
              <a:latin typeface="AmmanV3 Sans Light" panose="02000000000000000000" pitchFamily="50" charset="-78"/>
              <a:cs typeface="AmmanV3 Sans Light" panose="02000000000000000000" pitchFamily="50" charset="-78"/>
            </a:endParaRPr>
          </a:p>
        </p:txBody>
      </p:sp>
      <p:sp>
        <p:nvSpPr>
          <p:cNvPr id="43" name="Oval 42"/>
          <p:cNvSpPr/>
          <p:nvPr/>
        </p:nvSpPr>
        <p:spPr>
          <a:xfrm>
            <a:off x="2537705" y="1575631"/>
            <a:ext cx="609064" cy="609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9</a:t>
            </a:r>
            <a:endParaRPr lang="en-US" sz="1400" b="1" dirty="0">
              <a:latin typeface="AmmanV3 Sans Light" panose="02000000000000000000" pitchFamily="50" charset="-78"/>
              <a:cs typeface="AmmanV3 Sans Light" panose="02000000000000000000" pitchFamily="50" charset="-78"/>
            </a:endParaRPr>
          </a:p>
        </p:txBody>
      </p:sp>
      <p:sp>
        <p:nvSpPr>
          <p:cNvPr id="44" name="Oval 43"/>
          <p:cNvSpPr/>
          <p:nvPr/>
        </p:nvSpPr>
        <p:spPr>
          <a:xfrm>
            <a:off x="1107250" y="4935513"/>
            <a:ext cx="609064" cy="60906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11</a:t>
            </a:r>
            <a:endParaRPr lang="en-US" sz="1400" b="1" dirty="0">
              <a:latin typeface="AmmanV3 Sans Light" panose="02000000000000000000" pitchFamily="50" charset="-78"/>
              <a:cs typeface="AmmanV3 Sans Light" panose="02000000000000000000" pitchFamily="50" charset="-78"/>
            </a:endParaRPr>
          </a:p>
        </p:txBody>
      </p:sp>
      <p:sp>
        <p:nvSpPr>
          <p:cNvPr id="45" name="Oval 44"/>
          <p:cNvSpPr/>
          <p:nvPr/>
        </p:nvSpPr>
        <p:spPr>
          <a:xfrm>
            <a:off x="2083339" y="4935513"/>
            <a:ext cx="609064" cy="60906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9</a:t>
            </a:r>
            <a:endParaRPr lang="en-US" sz="1400" b="1" dirty="0">
              <a:latin typeface="AmmanV3 Sans Light" panose="02000000000000000000" pitchFamily="50" charset="-78"/>
              <a:cs typeface="AmmanV3 Sans Light" panose="02000000000000000000" pitchFamily="50" charset="-78"/>
            </a:endParaRPr>
          </a:p>
        </p:txBody>
      </p:sp>
      <p:sp>
        <p:nvSpPr>
          <p:cNvPr id="46" name="Oval 45"/>
          <p:cNvSpPr/>
          <p:nvPr/>
        </p:nvSpPr>
        <p:spPr>
          <a:xfrm>
            <a:off x="3089197" y="4953267"/>
            <a:ext cx="609064" cy="60906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7</a:t>
            </a:r>
            <a:endParaRPr lang="en-US" sz="1400" b="1" dirty="0">
              <a:latin typeface="AmmanV3 Sans Light" panose="02000000000000000000" pitchFamily="50" charset="-78"/>
              <a:cs typeface="AmmanV3 Sans Light" panose="02000000000000000000" pitchFamily="50" charset="-78"/>
            </a:endParaRPr>
          </a:p>
        </p:txBody>
      </p:sp>
      <p:sp>
        <p:nvSpPr>
          <p:cNvPr id="47" name="Oval 46"/>
          <p:cNvSpPr/>
          <p:nvPr/>
        </p:nvSpPr>
        <p:spPr>
          <a:xfrm>
            <a:off x="1534662" y="6058480"/>
            <a:ext cx="609064" cy="609064"/>
          </a:xfrm>
          <a:prstGeom prst="ellipse">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13</a:t>
            </a:r>
            <a:endParaRPr lang="en-US" sz="1400" b="1" dirty="0">
              <a:latin typeface="AmmanV3 Sans Light" panose="02000000000000000000" pitchFamily="50" charset="-78"/>
              <a:cs typeface="AmmanV3 Sans Light" panose="02000000000000000000" pitchFamily="50" charset="-78"/>
            </a:endParaRPr>
          </a:p>
        </p:txBody>
      </p:sp>
      <p:sp>
        <p:nvSpPr>
          <p:cNvPr id="48" name="Oval 47"/>
          <p:cNvSpPr/>
          <p:nvPr/>
        </p:nvSpPr>
        <p:spPr>
          <a:xfrm>
            <a:off x="2510751" y="6058480"/>
            <a:ext cx="609064" cy="609064"/>
          </a:xfrm>
          <a:prstGeom prst="ellipse">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9</a:t>
            </a:r>
            <a:endParaRPr lang="en-US" sz="1400" b="1" dirty="0">
              <a:latin typeface="AmmanV3 Sans Light" panose="02000000000000000000" pitchFamily="50" charset="-78"/>
              <a:cs typeface="AmmanV3 Sans Light" panose="02000000000000000000" pitchFamily="50" charset="-78"/>
            </a:endParaRPr>
          </a:p>
        </p:txBody>
      </p:sp>
      <p:sp>
        <p:nvSpPr>
          <p:cNvPr id="57" name="Rectangle 56">
            <a:extLst>
              <a:ext uri="{FF2B5EF4-FFF2-40B4-BE49-F238E27FC236}">
                <a16:creationId xmlns:a16="http://schemas.microsoft.com/office/drawing/2014/main" id="{F0E31565-5748-5C92-7E79-B8766E050751}"/>
              </a:ext>
            </a:extLst>
          </p:cNvPr>
          <p:cNvSpPr/>
          <p:nvPr/>
        </p:nvSpPr>
        <p:spPr>
          <a:xfrm>
            <a:off x="9578412" y="3095045"/>
            <a:ext cx="2514600" cy="685800"/>
          </a:xfrm>
          <a:prstGeom prst="rect">
            <a:avLst/>
          </a:prstGeom>
          <a:solidFill>
            <a:srgbClr val="C4B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a:latin typeface="AmmanV3 Sans Light" panose="02000000000000000000" pitchFamily="50" charset="-78"/>
                <a:cs typeface="AmmanV3 Sans Light" panose="02000000000000000000" pitchFamily="50" charset="-78"/>
              </a:rPr>
              <a:t>توفير بيئة ملائمة لقطاع الاعمال وجذب الاستثمار</a:t>
            </a:r>
            <a:endParaRPr lang="en-US" sz="1400" b="1">
              <a:latin typeface="AmmanV3 Sans Light" panose="02000000000000000000" pitchFamily="50" charset="-78"/>
              <a:cs typeface="AmmanV3 Sans Light" pitchFamily="50" charset="-78"/>
            </a:endParaRPr>
          </a:p>
        </p:txBody>
      </p:sp>
      <p:cxnSp>
        <p:nvCxnSpPr>
          <p:cNvPr id="58" name="Straight Arrow Connector 57">
            <a:extLst>
              <a:ext uri="{FF2B5EF4-FFF2-40B4-BE49-F238E27FC236}">
                <a16:creationId xmlns:a16="http://schemas.microsoft.com/office/drawing/2014/main" id="{ACC40FDC-8CE8-FFD1-A4A9-97A22A3DF4E8}"/>
              </a:ext>
            </a:extLst>
          </p:cNvPr>
          <p:cNvCxnSpPr/>
          <p:nvPr/>
        </p:nvCxnSpPr>
        <p:spPr>
          <a:xfrm flipH="1">
            <a:off x="8968812" y="342900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5299FA6C-8724-56EB-7696-580F21FE2F76}"/>
              </a:ext>
            </a:extLst>
          </p:cNvPr>
          <p:cNvSpPr/>
          <p:nvPr/>
        </p:nvSpPr>
        <p:spPr>
          <a:xfrm>
            <a:off x="4556919" y="3172494"/>
            <a:ext cx="4303242" cy="557600"/>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anose="02000000000000000000" pitchFamily="50" charset="-78"/>
            </a:endParaRPr>
          </a:p>
        </p:txBody>
      </p:sp>
      <p:sp>
        <p:nvSpPr>
          <p:cNvPr id="60" name="Rectangle 59">
            <a:extLst>
              <a:ext uri="{FF2B5EF4-FFF2-40B4-BE49-F238E27FC236}">
                <a16:creationId xmlns:a16="http://schemas.microsoft.com/office/drawing/2014/main" id="{BDC17A30-B432-0185-B045-CC9E66557DCF}"/>
              </a:ext>
            </a:extLst>
          </p:cNvPr>
          <p:cNvSpPr/>
          <p:nvPr/>
        </p:nvSpPr>
        <p:spPr>
          <a:xfrm>
            <a:off x="4595655" y="3180247"/>
            <a:ext cx="4225770" cy="307777"/>
          </a:xfrm>
          <a:prstGeom prst="rect">
            <a:avLst/>
          </a:prstGeom>
        </p:spPr>
        <p:txBody>
          <a:bodyPr wrap="square">
            <a:spAutoFit/>
          </a:bodyPr>
          <a:lstStyle/>
          <a:p>
            <a:pPr algn="r"/>
            <a:r>
              <a:rPr lang="ar-JO" sz="1400" b="1" dirty="0">
                <a:latin typeface="AmmanV3 Sans Light" panose="02000000000000000000" pitchFamily="50" charset="-78"/>
                <a:cs typeface="AmmanV3 Sans Light" panose="02000000000000000000" pitchFamily="50" charset="-78"/>
              </a:rPr>
              <a:t>تحسين جودة خدمات الترخيص و التنظيم </a:t>
            </a:r>
            <a:endParaRPr lang="en-US" sz="1400" b="1" dirty="0">
              <a:latin typeface="AmmanV3 Sans Light" pitchFamily="50" charset="-78"/>
              <a:cs typeface="AmmanV3 Sans Light" pitchFamily="50" charset="-78"/>
            </a:endParaRPr>
          </a:p>
        </p:txBody>
      </p:sp>
      <p:sp>
        <p:nvSpPr>
          <p:cNvPr id="61" name="Oval 60">
            <a:extLst>
              <a:ext uri="{FF2B5EF4-FFF2-40B4-BE49-F238E27FC236}">
                <a16:creationId xmlns:a16="http://schemas.microsoft.com/office/drawing/2014/main" id="{23C67054-E0AD-6AA8-5C0C-941D5A496DE1}"/>
              </a:ext>
            </a:extLst>
          </p:cNvPr>
          <p:cNvSpPr/>
          <p:nvPr/>
        </p:nvSpPr>
        <p:spPr>
          <a:xfrm>
            <a:off x="1471991" y="3098974"/>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9</a:t>
            </a:r>
            <a:endParaRPr lang="en-US" sz="1400" b="1" dirty="0">
              <a:latin typeface="AmmanV3 Sans Light" panose="02000000000000000000" pitchFamily="50" charset="-78"/>
              <a:cs typeface="AmmanV3 Sans Light" panose="02000000000000000000" pitchFamily="50" charset="-78"/>
            </a:endParaRPr>
          </a:p>
        </p:txBody>
      </p:sp>
      <p:sp>
        <p:nvSpPr>
          <p:cNvPr id="62" name="Oval 61">
            <a:extLst>
              <a:ext uri="{FF2B5EF4-FFF2-40B4-BE49-F238E27FC236}">
                <a16:creationId xmlns:a16="http://schemas.microsoft.com/office/drawing/2014/main" id="{0C8D9617-3094-4627-2E0E-A6F0A76C13DA}"/>
              </a:ext>
            </a:extLst>
          </p:cNvPr>
          <p:cNvSpPr/>
          <p:nvPr/>
        </p:nvSpPr>
        <p:spPr>
          <a:xfrm>
            <a:off x="2477849" y="3116729"/>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8</a:t>
            </a:r>
            <a:endParaRPr lang="en-US" sz="1400" b="1" dirty="0">
              <a:latin typeface="AmmanV3 Sans Light" panose="02000000000000000000" pitchFamily="50" charset="-78"/>
              <a:cs typeface="AmmanV3 Sans Light" panose="02000000000000000000" pitchFamily="50" charset="-78"/>
            </a:endParaRPr>
          </a:p>
        </p:txBody>
      </p:sp>
      <p:sp>
        <p:nvSpPr>
          <p:cNvPr id="71" name="Rectangle 70">
            <a:extLst>
              <a:ext uri="{FF2B5EF4-FFF2-40B4-BE49-F238E27FC236}">
                <a16:creationId xmlns:a16="http://schemas.microsoft.com/office/drawing/2014/main" id="{0F3FCAEA-0ECB-A4F0-F39E-9A897F7FD7EA}"/>
              </a:ext>
            </a:extLst>
          </p:cNvPr>
          <p:cNvSpPr/>
          <p:nvPr/>
        </p:nvSpPr>
        <p:spPr>
          <a:xfrm>
            <a:off x="9558833" y="3978524"/>
            <a:ext cx="2514600" cy="685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itchFamily="50" charset="-78"/>
            </a:endParaRPr>
          </a:p>
        </p:txBody>
      </p:sp>
      <p:cxnSp>
        <p:nvCxnSpPr>
          <p:cNvPr id="72" name="Straight Arrow Connector 71">
            <a:extLst>
              <a:ext uri="{FF2B5EF4-FFF2-40B4-BE49-F238E27FC236}">
                <a16:creationId xmlns:a16="http://schemas.microsoft.com/office/drawing/2014/main" id="{9B51C81D-1E60-E658-A976-EE6705700D48}"/>
              </a:ext>
            </a:extLst>
          </p:cNvPr>
          <p:cNvCxnSpPr/>
          <p:nvPr/>
        </p:nvCxnSpPr>
        <p:spPr>
          <a:xfrm flipH="1">
            <a:off x="8974348" y="4338952"/>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BF5888F-A6DC-B962-8A47-6EDA23A9B6C5}"/>
              </a:ext>
            </a:extLst>
          </p:cNvPr>
          <p:cNvSpPr/>
          <p:nvPr/>
        </p:nvSpPr>
        <p:spPr>
          <a:xfrm>
            <a:off x="4505090" y="4093137"/>
            <a:ext cx="4303242" cy="557600"/>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atin typeface="AmmanV3 Sans Light" panose="02000000000000000000" pitchFamily="50" charset="-78"/>
              <a:cs typeface="AmmanV3 Sans Light" panose="02000000000000000000" pitchFamily="50" charset="-78"/>
            </a:endParaRPr>
          </a:p>
        </p:txBody>
      </p:sp>
      <p:sp>
        <p:nvSpPr>
          <p:cNvPr id="81" name="Rectangle 80">
            <a:extLst>
              <a:ext uri="{FF2B5EF4-FFF2-40B4-BE49-F238E27FC236}">
                <a16:creationId xmlns:a16="http://schemas.microsoft.com/office/drawing/2014/main" id="{DB547878-5449-994A-EABF-1CAC69C19EC2}"/>
              </a:ext>
            </a:extLst>
          </p:cNvPr>
          <p:cNvSpPr/>
          <p:nvPr/>
        </p:nvSpPr>
        <p:spPr>
          <a:xfrm>
            <a:off x="9651420" y="4081312"/>
            <a:ext cx="2362200" cy="523220"/>
          </a:xfrm>
          <a:prstGeom prst="rect">
            <a:avLst/>
          </a:prstGeom>
        </p:spPr>
        <p:txBody>
          <a:bodyPr wrap="square">
            <a:spAutoFit/>
          </a:bodyPr>
          <a:lstStyle/>
          <a:p>
            <a:pPr lvl="0" algn="ctr"/>
            <a:r>
              <a:rPr lang="ar-JO" sz="1400" b="1" dirty="0">
                <a:solidFill>
                  <a:schemeClr val="bg1"/>
                </a:solidFill>
                <a:latin typeface="AmmanV3 Sans Light" panose="02000000000000000000" pitchFamily="50" charset="-78"/>
                <a:cs typeface="AmmanV3 Sans Light" pitchFamily="50" charset="-78"/>
              </a:rPr>
              <a:t>منظومة طرق عصرية ، منظمة، آمنة </a:t>
            </a:r>
          </a:p>
        </p:txBody>
      </p:sp>
      <p:sp>
        <p:nvSpPr>
          <p:cNvPr id="82" name="Rectangle 81">
            <a:extLst>
              <a:ext uri="{FF2B5EF4-FFF2-40B4-BE49-F238E27FC236}">
                <a16:creationId xmlns:a16="http://schemas.microsoft.com/office/drawing/2014/main" id="{6CE2E889-C681-95FC-BFF0-E8C3495E5C9F}"/>
              </a:ext>
            </a:extLst>
          </p:cNvPr>
          <p:cNvSpPr/>
          <p:nvPr/>
        </p:nvSpPr>
        <p:spPr>
          <a:xfrm>
            <a:off x="4683352" y="4187670"/>
            <a:ext cx="4026431" cy="286232"/>
          </a:xfrm>
          <a:prstGeom prst="rect">
            <a:avLst/>
          </a:prstGeom>
        </p:spPr>
        <p:txBody>
          <a:bodyPr wrap="square">
            <a:spAutoFit/>
          </a:bodyPr>
          <a:lstStyle/>
          <a:p>
            <a:pPr algn="ctr" defTabSz="444513">
              <a:lnSpc>
                <a:spcPct val="90000"/>
              </a:lnSpc>
              <a:spcBef>
                <a:spcPct val="0"/>
              </a:spcBef>
              <a:spcAft>
                <a:spcPct val="35000"/>
              </a:spcAft>
            </a:pPr>
            <a:r>
              <a:rPr lang="ar-JO" sz="1400" b="1" dirty="0">
                <a:latin typeface="AmmanV3 Sans Light" panose="02000000000000000000" pitchFamily="50" charset="-78"/>
                <a:cs typeface="AmmanV3 Sans Light" panose="02000000000000000000" pitchFamily="50" charset="-78"/>
              </a:rPr>
              <a:t>تحسين وتطوير شبكة الطرق و البنية التحتية والتقاطعات</a:t>
            </a:r>
            <a:endParaRPr lang="en-US" sz="1400" b="1" dirty="0">
              <a:latin typeface="AmmanV3 Sans Light" pitchFamily="50" charset="-78"/>
              <a:cs typeface="AmmanV3 Sans Light" pitchFamily="50" charset="-78"/>
            </a:endParaRPr>
          </a:p>
        </p:txBody>
      </p:sp>
      <p:sp>
        <p:nvSpPr>
          <p:cNvPr id="86" name="Oval 85">
            <a:extLst>
              <a:ext uri="{FF2B5EF4-FFF2-40B4-BE49-F238E27FC236}">
                <a16:creationId xmlns:a16="http://schemas.microsoft.com/office/drawing/2014/main" id="{065B02B6-416D-DBAD-AD04-4D085CB3632D}"/>
              </a:ext>
            </a:extLst>
          </p:cNvPr>
          <p:cNvSpPr/>
          <p:nvPr/>
        </p:nvSpPr>
        <p:spPr>
          <a:xfrm>
            <a:off x="1133017" y="4042516"/>
            <a:ext cx="609064" cy="609064"/>
          </a:xfrm>
          <a:prstGeom prst="ellipse">
            <a:avLst/>
          </a:prstGeom>
          <a:solidFill>
            <a:srgbClr val="BBA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11</a:t>
            </a:r>
            <a:endParaRPr lang="en-US" sz="1400" b="1" dirty="0">
              <a:latin typeface="AmmanV3 Sans Light" panose="02000000000000000000" pitchFamily="50" charset="-78"/>
              <a:cs typeface="AmmanV3 Sans Light" panose="02000000000000000000" pitchFamily="50" charset="-78"/>
            </a:endParaRPr>
          </a:p>
        </p:txBody>
      </p:sp>
      <p:sp>
        <p:nvSpPr>
          <p:cNvPr id="87" name="Oval 86">
            <a:extLst>
              <a:ext uri="{FF2B5EF4-FFF2-40B4-BE49-F238E27FC236}">
                <a16:creationId xmlns:a16="http://schemas.microsoft.com/office/drawing/2014/main" id="{4A89C099-1268-10EE-0731-ACA06D5F695E}"/>
              </a:ext>
            </a:extLst>
          </p:cNvPr>
          <p:cNvSpPr/>
          <p:nvPr/>
        </p:nvSpPr>
        <p:spPr>
          <a:xfrm>
            <a:off x="2109106" y="4042516"/>
            <a:ext cx="609064" cy="609064"/>
          </a:xfrm>
          <a:prstGeom prst="ellipse">
            <a:avLst/>
          </a:prstGeom>
          <a:solidFill>
            <a:srgbClr val="BBA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9</a:t>
            </a:r>
            <a:endParaRPr lang="en-US" sz="1400" b="1" dirty="0">
              <a:latin typeface="AmmanV3 Sans Light" panose="02000000000000000000" pitchFamily="50" charset="-78"/>
              <a:cs typeface="AmmanV3 Sans Light" panose="02000000000000000000" pitchFamily="50" charset="-78"/>
            </a:endParaRPr>
          </a:p>
        </p:txBody>
      </p:sp>
      <p:sp>
        <p:nvSpPr>
          <p:cNvPr id="88" name="Oval 87">
            <a:extLst>
              <a:ext uri="{FF2B5EF4-FFF2-40B4-BE49-F238E27FC236}">
                <a16:creationId xmlns:a16="http://schemas.microsoft.com/office/drawing/2014/main" id="{31DAE2E7-891D-020D-4D8C-C197F0FF0830}"/>
              </a:ext>
            </a:extLst>
          </p:cNvPr>
          <p:cNvSpPr/>
          <p:nvPr/>
        </p:nvSpPr>
        <p:spPr>
          <a:xfrm>
            <a:off x="3114964" y="4060270"/>
            <a:ext cx="609064" cy="609064"/>
          </a:xfrm>
          <a:prstGeom prst="ellipse">
            <a:avLst/>
          </a:prstGeom>
          <a:solidFill>
            <a:srgbClr val="BBA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400" b="1" dirty="0">
                <a:latin typeface="AmmanV3 Sans Light" panose="02000000000000000000" pitchFamily="50" charset="-78"/>
                <a:cs typeface="AmmanV3 Sans Light" panose="02000000000000000000" pitchFamily="50" charset="-78"/>
              </a:rPr>
              <a:t>7</a:t>
            </a:r>
            <a:endParaRPr lang="en-US" sz="1400" b="1" dirty="0">
              <a:latin typeface="AmmanV3 Sans Light" panose="02000000000000000000" pitchFamily="50" charset="-78"/>
              <a:cs typeface="AmmanV3 Sans Light" panose="02000000000000000000" pitchFamily="50" charset="-78"/>
            </a:endParaRPr>
          </a:p>
        </p:txBody>
      </p:sp>
    </p:spTree>
    <p:extLst>
      <p:ext uri="{BB962C8B-B14F-4D97-AF65-F5344CB8AC3E}">
        <p14:creationId xmlns:p14="http://schemas.microsoft.com/office/powerpoint/2010/main" val="145646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8692C-6BFA-999D-90D0-D944BBFB74F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8DE714AE-89AA-D54C-44B4-6A08EADCC67C}"/>
              </a:ext>
            </a:extLst>
          </p:cNvPr>
          <p:cNvSpPr txBox="1"/>
          <p:nvPr/>
        </p:nvSpPr>
        <p:spPr>
          <a:xfrm>
            <a:off x="6157120" y="0"/>
            <a:ext cx="2678500" cy="400110"/>
          </a:xfrm>
          <a:prstGeom prst="rect">
            <a:avLst/>
          </a:prstGeom>
          <a:solidFill>
            <a:schemeClr val="accent3"/>
          </a:solidFill>
        </p:spPr>
        <p:txBody>
          <a:bodyPr wrap="square" rtlCol="0">
            <a:spAutoFit/>
          </a:bodyPr>
          <a:lstStyle/>
          <a:p>
            <a:pPr algn="ctr"/>
            <a:endParaRPr lang="en-US" sz="2000" dirty="0">
              <a:solidFill>
                <a:schemeClr val="bg1"/>
              </a:solidFill>
              <a:latin typeface="AmmanV3 Sans Light" panose="02000000000000000000" pitchFamily="50" charset="-78"/>
              <a:cs typeface="AmmanV3 Sans Light" panose="02000000000000000000" pitchFamily="50" charset="-78"/>
            </a:endParaRPr>
          </a:p>
        </p:txBody>
      </p:sp>
      <p:sp>
        <p:nvSpPr>
          <p:cNvPr id="8" name="Rectangle 7">
            <a:extLst>
              <a:ext uri="{FF2B5EF4-FFF2-40B4-BE49-F238E27FC236}">
                <a16:creationId xmlns:a16="http://schemas.microsoft.com/office/drawing/2014/main" id="{27BED6C4-3320-67AB-F9CD-E4D892A31814}"/>
              </a:ext>
              <a:ext uri="{C183D7F6-B498-43B3-948B-1728B52AA6E4}">
                <adec:decorative xmlns:adec="http://schemas.microsoft.com/office/drawing/2017/decorative" val="1"/>
              </a:ext>
            </a:extLst>
          </p:cNvPr>
          <p:cNvSpPr/>
          <p:nvPr/>
        </p:nvSpPr>
        <p:spPr>
          <a:xfrm>
            <a:off x="1" y="2"/>
            <a:ext cx="2343687" cy="64962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9" name="Rectangle 8">
            <a:extLst>
              <a:ext uri="{FF2B5EF4-FFF2-40B4-BE49-F238E27FC236}">
                <a16:creationId xmlns:a16="http://schemas.microsoft.com/office/drawing/2014/main" id="{04B7244B-BDC5-3E82-CF28-B740237F0292}"/>
              </a:ext>
              <a:ext uri="{C183D7F6-B498-43B3-948B-1728B52AA6E4}">
                <adec:decorative xmlns:adec="http://schemas.microsoft.com/office/drawing/2017/decorative" val="1"/>
              </a:ext>
            </a:extLst>
          </p:cNvPr>
          <p:cNvSpPr/>
          <p:nvPr/>
        </p:nvSpPr>
        <p:spPr>
          <a:xfrm>
            <a:off x="-15081" y="6226629"/>
            <a:ext cx="2343688" cy="64962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10" name="TextBox 9">
            <a:extLst>
              <a:ext uri="{FF2B5EF4-FFF2-40B4-BE49-F238E27FC236}">
                <a16:creationId xmlns:a16="http://schemas.microsoft.com/office/drawing/2014/main" id="{9CFF39F9-96F1-4208-EADF-C5C3B270C8DC}"/>
              </a:ext>
            </a:extLst>
          </p:cNvPr>
          <p:cNvSpPr txBox="1"/>
          <p:nvPr/>
        </p:nvSpPr>
        <p:spPr>
          <a:xfrm>
            <a:off x="8443120" y="1"/>
            <a:ext cx="3718720" cy="461793"/>
          </a:xfrm>
          <a:prstGeom prst="rect">
            <a:avLst/>
          </a:prstGeom>
          <a:solidFill>
            <a:schemeClr val="accent6"/>
          </a:solidFill>
        </p:spPr>
        <p:txBody>
          <a:bodyPr wrap="square" rtlCol="0">
            <a:spAutoFit/>
          </a:bodyPr>
          <a:lstStyle/>
          <a:p>
            <a:pPr algn="ctr"/>
            <a:r>
              <a:rPr lang="ar-JO" sz="2401" dirty="0">
                <a:solidFill>
                  <a:schemeClr val="bg1"/>
                </a:solidFill>
                <a:latin typeface="AmmanV3 Sans Light" panose="02000000000000000000" pitchFamily="50" charset="-78"/>
                <a:cs typeface="AmmanV3 Sans Light" panose="02000000000000000000" pitchFamily="50" charset="-78"/>
              </a:rPr>
              <a:t>الأهداف والغايات الإستراتيجية </a:t>
            </a:r>
            <a:endParaRPr lang="en-US" sz="2401" dirty="0">
              <a:solidFill>
                <a:schemeClr val="bg1"/>
              </a:solidFill>
              <a:latin typeface="AmmanV3 Sans Light" panose="02000000000000000000" pitchFamily="50" charset="-78"/>
              <a:cs typeface="AmmanV3 Sans Light" panose="02000000000000000000" pitchFamily="50" charset="-78"/>
            </a:endParaRPr>
          </a:p>
        </p:txBody>
      </p:sp>
      <p:sp>
        <p:nvSpPr>
          <p:cNvPr id="7" name="Rectangle 6">
            <a:extLst>
              <a:ext uri="{FF2B5EF4-FFF2-40B4-BE49-F238E27FC236}">
                <a16:creationId xmlns:a16="http://schemas.microsoft.com/office/drawing/2014/main" id="{1C3607C6-9F54-7C73-CEB2-EB54BCBC89C1}"/>
              </a:ext>
            </a:extLst>
          </p:cNvPr>
          <p:cNvSpPr/>
          <p:nvPr/>
        </p:nvSpPr>
        <p:spPr>
          <a:xfrm>
            <a:off x="9586120" y="1499430"/>
            <a:ext cx="25146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mmanV3 Sans Light" panose="02000000000000000000" pitchFamily="50" charset="-78"/>
              <a:cs typeface="AmmanV3 Sans Light" pitchFamily="50" charset="-78"/>
            </a:endParaRPr>
          </a:p>
        </p:txBody>
      </p:sp>
      <p:sp>
        <p:nvSpPr>
          <p:cNvPr id="12" name="Rectangle 11">
            <a:extLst>
              <a:ext uri="{FF2B5EF4-FFF2-40B4-BE49-F238E27FC236}">
                <a16:creationId xmlns:a16="http://schemas.microsoft.com/office/drawing/2014/main" id="{D46A3058-84F7-E57C-9BA6-B2F6E1959B88}"/>
              </a:ext>
            </a:extLst>
          </p:cNvPr>
          <p:cNvSpPr/>
          <p:nvPr/>
        </p:nvSpPr>
        <p:spPr>
          <a:xfrm>
            <a:off x="9738519" y="1575631"/>
            <a:ext cx="2362200" cy="338554"/>
          </a:xfrm>
          <a:prstGeom prst="rect">
            <a:avLst/>
          </a:prstGeom>
        </p:spPr>
        <p:txBody>
          <a:bodyPr wrap="square">
            <a:spAutoFit/>
          </a:bodyPr>
          <a:lstStyle/>
          <a:p>
            <a:pPr lvl="0" algn="ctr"/>
            <a:r>
              <a:rPr lang="ar-JO" sz="1600" dirty="0">
                <a:solidFill>
                  <a:schemeClr val="bg1"/>
                </a:solidFill>
                <a:latin typeface="AmmanV3 Sans Light" pitchFamily="50" charset="-78"/>
                <a:cs typeface="AmmanV3 Sans Light" pitchFamily="50" charset="-78"/>
              </a:rPr>
              <a:t>عمان خضراء مستدامه زراعيا</a:t>
            </a:r>
          </a:p>
        </p:txBody>
      </p:sp>
      <p:cxnSp>
        <p:nvCxnSpPr>
          <p:cNvPr id="14" name="Straight Arrow Connector 13">
            <a:extLst>
              <a:ext uri="{FF2B5EF4-FFF2-40B4-BE49-F238E27FC236}">
                <a16:creationId xmlns:a16="http://schemas.microsoft.com/office/drawing/2014/main" id="{FDF3CB01-C48E-D110-4706-DAD719EFB459}"/>
              </a:ext>
            </a:extLst>
          </p:cNvPr>
          <p:cNvCxnSpPr>
            <a:stCxn id="7" idx="1"/>
          </p:cNvCxnSpPr>
          <p:nvPr/>
        </p:nvCxnSpPr>
        <p:spPr>
          <a:xfrm flipH="1">
            <a:off x="8976519" y="184233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727C172-9C1C-F057-A8CA-89C6A36CC595}"/>
              </a:ext>
            </a:extLst>
          </p:cNvPr>
          <p:cNvSpPr/>
          <p:nvPr/>
        </p:nvSpPr>
        <p:spPr>
          <a:xfrm>
            <a:off x="4556919" y="1563486"/>
            <a:ext cx="4303244" cy="6090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mmanV3 Sans Light" panose="02000000000000000000" pitchFamily="50" charset="-78"/>
              <a:cs typeface="AmmanV3 Sans Light" panose="02000000000000000000" pitchFamily="50" charset="-78"/>
            </a:endParaRPr>
          </a:p>
        </p:txBody>
      </p:sp>
      <p:sp>
        <p:nvSpPr>
          <p:cNvPr id="19" name="Rectangle 18">
            <a:extLst>
              <a:ext uri="{FF2B5EF4-FFF2-40B4-BE49-F238E27FC236}">
                <a16:creationId xmlns:a16="http://schemas.microsoft.com/office/drawing/2014/main" id="{95C39390-102C-0772-6A1C-C2C2C13196D6}"/>
              </a:ext>
            </a:extLst>
          </p:cNvPr>
          <p:cNvSpPr/>
          <p:nvPr/>
        </p:nvSpPr>
        <p:spPr>
          <a:xfrm>
            <a:off x="4465736" y="1549899"/>
            <a:ext cx="4364374" cy="621709"/>
          </a:xfrm>
          <a:prstGeom prst="rect">
            <a:avLst/>
          </a:prstGeom>
        </p:spPr>
        <p:txBody>
          <a:bodyPr wrap="square">
            <a:spAutoFit/>
          </a:bodyPr>
          <a:lstStyle/>
          <a:p>
            <a:pPr algn="ctr" defTabSz="444513">
              <a:lnSpc>
                <a:spcPct val="90000"/>
              </a:lnSpc>
              <a:spcBef>
                <a:spcPct val="0"/>
              </a:spcBef>
              <a:spcAft>
                <a:spcPct val="35000"/>
              </a:spcAft>
            </a:pPr>
            <a:r>
              <a:rPr lang="ar-JO" sz="1600" dirty="0"/>
              <a:t>انشاء وتطوير الحدائق والمتنزهات وزيادة</a:t>
            </a:r>
          </a:p>
          <a:p>
            <a:pPr algn="ctr" defTabSz="444513">
              <a:lnSpc>
                <a:spcPct val="90000"/>
              </a:lnSpc>
              <a:spcBef>
                <a:spcPct val="0"/>
              </a:spcBef>
              <a:spcAft>
                <a:spcPct val="35000"/>
              </a:spcAft>
            </a:pPr>
            <a:r>
              <a:rPr lang="ar-JO" sz="1600" dirty="0"/>
              <a:t>المناطق الخضراء</a:t>
            </a:r>
            <a:endParaRPr lang="en-US" sz="1600" dirty="0">
              <a:latin typeface="AmmanV3 Sans Light" pitchFamily="50" charset="-78"/>
              <a:cs typeface="AmmanV3 Sans Light" pitchFamily="50" charset="-78"/>
            </a:endParaRPr>
          </a:p>
        </p:txBody>
      </p:sp>
      <p:sp>
        <p:nvSpPr>
          <p:cNvPr id="37" name="Rectangle 36">
            <a:extLst>
              <a:ext uri="{FF2B5EF4-FFF2-40B4-BE49-F238E27FC236}">
                <a16:creationId xmlns:a16="http://schemas.microsoft.com/office/drawing/2014/main" id="{417D469F-A09D-FCCA-C2A6-FE361531999E}"/>
              </a:ext>
            </a:extLst>
          </p:cNvPr>
          <p:cNvSpPr/>
          <p:nvPr/>
        </p:nvSpPr>
        <p:spPr>
          <a:xfrm>
            <a:off x="9586120" y="818905"/>
            <a:ext cx="2514600" cy="338554"/>
          </a:xfrm>
          <a:prstGeom prst="rect">
            <a:avLst/>
          </a:prstGeom>
          <a:ln>
            <a:solidFill>
              <a:schemeClr val="tx1"/>
            </a:solidFill>
          </a:ln>
        </p:spPr>
        <p:txBody>
          <a:bodyPr wrap="square">
            <a:spAutoFit/>
          </a:bodyPr>
          <a:lstStyle/>
          <a:p>
            <a:pPr lvl="0" algn="ctr"/>
            <a:r>
              <a:rPr lang="ar-JO" sz="1600" dirty="0">
                <a:latin typeface="AmmanV3 Sans Light" pitchFamily="50" charset="-78"/>
                <a:cs typeface="AmmanV3 Sans Light" pitchFamily="50" charset="-78"/>
              </a:rPr>
              <a:t>الغاية</a:t>
            </a:r>
            <a:endParaRPr lang="en-US" sz="1600" dirty="0">
              <a:latin typeface="AmmanV3 Sans Light" pitchFamily="50" charset="-78"/>
              <a:cs typeface="AmmanV3 Sans Light" pitchFamily="50" charset="-78"/>
            </a:endParaRPr>
          </a:p>
        </p:txBody>
      </p:sp>
      <p:sp>
        <p:nvSpPr>
          <p:cNvPr id="38" name="Rectangle 37">
            <a:extLst>
              <a:ext uri="{FF2B5EF4-FFF2-40B4-BE49-F238E27FC236}">
                <a16:creationId xmlns:a16="http://schemas.microsoft.com/office/drawing/2014/main" id="{C1C073B9-BBC4-F5EA-7923-923E39F3E07D}"/>
              </a:ext>
            </a:extLst>
          </p:cNvPr>
          <p:cNvSpPr/>
          <p:nvPr/>
        </p:nvSpPr>
        <p:spPr>
          <a:xfrm>
            <a:off x="4532378" y="813389"/>
            <a:ext cx="4327785" cy="338554"/>
          </a:xfrm>
          <a:prstGeom prst="rect">
            <a:avLst/>
          </a:prstGeom>
          <a:ln>
            <a:solidFill>
              <a:schemeClr val="tx1"/>
            </a:solidFill>
          </a:ln>
        </p:spPr>
        <p:txBody>
          <a:bodyPr wrap="square">
            <a:spAutoFit/>
          </a:bodyPr>
          <a:lstStyle/>
          <a:p>
            <a:pPr lvl="0" algn="ctr"/>
            <a:r>
              <a:rPr lang="ar-JO" sz="1600" dirty="0">
                <a:latin typeface="AmmanV3 Sans Light" pitchFamily="50" charset="-78"/>
                <a:cs typeface="AmmanV3 Sans Light" pitchFamily="50" charset="-78"/>
              </a:rPr>
              <a:t>الأهداف الإستراتيجية</a:t>
            </a:r>
            <a:endParaRPr lang="en-US" sz="1600" dirty="0">
              <a:latin typeface="AmmanV3 Sans Light" pitchFamily="50" charset="-78"/>
              <a:cs typeface="AmmanV3 Sans Light" pitchFamily="50" charset="-78"/>
            </a:endParaRPr>
          </a:p>
        </p:txBody>
      </p:sp>
      <p:sp>
        <p:nvSpPr>
          <p:cNvPr id="40" name="Rectangle 39">
            <a:extLst>
              <a:ext uri="{FF2B5EF4-FFF2-40B4-BE49-F238E27FC236}">
                <a16:creationId xmlns:a16="http://schemas.microsoft.com/office/drawing/2014/main" id="{96D79E7E-C42C-569A-3430-87B3967556B3}"/>
              </a:ext>
            </a:extLst>
          </p:cNvPr>
          <p:cNvSpPr/>
          <p:nvPr/>
        </p:nvSpPr>
        <p:spPr>
          <a:xfrm>
            <a:off x="1086389" y="818906"/>
            <a:ext cx="2514600" cy="338554"/>
          </a:xfrm>
          <a:prstGeom prst="rect">
            <a:avLst/>
          </a:prstGeom>
          <a:ln>
            <a:solidFill>
              <a:schemeClr val="tx1"/>
            </a:solidFill>
          </a:ln>
        </p:spPr>
        <p:txBody>
          <a:bodyPr wrap="square">
            <a:spAutoFit/>
          </a:bodyPr>
          <a:lstStyle/>
          <a:p>
            <a:pPr lvl="0" algn="ctr"/>
            <a:r>
              <a:rPr lang="ar-JO" sz="1600" dirty="0">
                <a:latin typeface="AmmanV3 Sans Light" pitchFamily="50" charset="-78"/>
                <a:cs typeface="AmmanV3 Sans Light" pitchFamily="50" charset="-78"/>
              </a:rPr>
              <a:t>أهداف التنمية المستدامة</a:t>
            </a:r>
            <a:endParaRPr lang="en-US" sz="1600" dirty="0">
              <a:latin typeface="AmmanV3 Sans Light" pitchFamily="50" charset="-78"/>
              <a:cs typeface="AmmanV3 Sans Light" pitchFamily="50" charset="-78"/>
            </a:endParaRPr>
          </a:p>
        </p:txBody>
      </p:sp>
      <p:sp>
        <p:nvSpPr>
          <p:cNvPr id="41" name="TextBox 40">
            <a:extLst>
              <a:ext uri="{FF2B5EF4-FFF2-40B4-BE49-F238E27FC236}">
                <a16:creationId xmlns:a16="http://schemas.microsoft.com/office/drawing/2014/main" id="{FA72738A-6F15-1C88-0F74-BA23CB2CE9A5}"/>
              </a:ext>
            </a:extLst>
          </p:cNvPr>
          <p:cNvSpPr txBox="1"/>
          <p:nvPr/>
        </p:nvSpPr>
        <p:spPr>
          <a:xfrm>
            <a:off x="4758146" y="18242"/>
            <a:ext cx="3718720" cy="369204"/>
          </a:xfrm>
          <a:prstGeom prst="rect">
            <a:avLst/>
          </a:prstGeom>
          <a:noFill/>
        </p:spPr>
        <p:txBody>
          <a:bodyPr wrap="square" rtlCol="0">
            <a:spAutoFit/>
          </a:bodyPr>
          <a:lstStyle/>
          <a:p>
            <a:pPr algn="r"/>
            <a:r>
              <a:rPr lang="ar-JO" sz="1799" dirty="0">
                <a:latin typeface="AmmanV3 Sans Light" panose="02000000000000000000" pitchFamily="50" charset="-78"/>
                <a:cs typeface="AmmanV3 Sans Light" panose="02000000000000000000" pitchFamily="50" charset="-78"/>
              </a:rPr>
              <a:t>وأهداف التنمية المستدامة</a:t>
            </a:r>
            <a:endParaRPr lang="en-US" sz="1799" dirty="0">
              <a:latin typeface="AmmanV3 Sans Light" panose="02000000000000000000" pitchFamily="50" charset="-78"/>
              <a:cs typeface="AmmanV3 Sans Light" panose="02000000000000000000" pitchFamily="50" charset="-78"/>
            </a:endParaRPr>
          </a:p>
        </p:txBody>
      </p:sp>
      <p:sp>
        <p:nvSpPr>
          <p:cNvPr id="42" name="Oval 41">
            <a:extLst>
              <a:ext uri="{FF2B5EF4-FFF2-40B4-BE49-F238E27FC236}">
                <a16:creationId xmlns:a16="http://schemas.microsoft.com/office/drawing/2014/main" id="{AEA579DD-C165-8007-1B80-CCBD9F14DFD8}"/>
              </a:ext>
            </a:extLst>
          </p:cNvPr>
          <p:cNvSpPr/>
          <p:nvPr/>
        </p:nvSpPr>
        <p:spPr>
          <a:xfrm>
            <a:off x="1032712" y="1543644"/>
            <a:ext cx="609064" cy="609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15</a:t>
            </a:r>
            <a:endParaRPr lang="en-US" sz="1600" dirty="0">
              <a:latin typeface="AmmanV3 Sans Light" panose="02000000000000000000" pitchFamily="50" charset="-78"/>
              <a:cs typeface="AmmanV3 Sans Light" panose="02000000000000000000" pitchFamily="50" charset="-78"/>
            </a:endParaRPr>
          </a:p>
        </p:txBody>
      </p:sp>
      <p:sp>
        <p:nvSpPr>
          <p:cNvPr id="43" name="Oval 42">
            <a:extLst>
              <a:ext uri="{FF2B5EF4-FFF2-40B4-BE49-F238E27FC236}">
                <a16:creationId xmlns:a16="http://schemas.microsoft.com/office/drawing/2014/main" id="{07011994-3CFC-1875-BCF6-A1B02BE5282B}"/>
              </a:ext>
            </a:extLst>
          </p:cNvPr>
          <p:cNvSpPr/>
          <p:nvPr/>
        </p:nvSpPr>
        <p:spPr>
          <a:xfrm>
            <a:off x="2024075" y="1589771"/>
            <a:ext cx="609064" cy="609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13</a:t>
            </a:r>
            <a:endParaRPr lang="en-US" sz="1600" dirty="0">
              <a:latin typeface="AmmanV3 Sans Light" panose="02000000000000000000" pitchFamily="50" charset="-78"/>
              <a:cs typeface="AmmanV3 Sans Light" panose="02000000000000000000" pitchFamily="50" charset="-78"/>
            </a:endParaRPr>
          </a:p>
        </p:txBody>
      </p:sp>
      <p:sp>
        <p:nvSpPr>
          <p:cNvPr id="57" name="Rectangle 56">
            <a:extLst>
              <a:ext uri="{FF2B5EF4-FFF2-40B4-BE49-F238E27FC236}">
                <a16:creationId xmlns:a16="http://schemas.microsoft.com/office/drawing/2014/main" id="{1A9C1AA7-7F3D-514C-A5C8-7B6FB8ED5FDF}"/>
              </a:ext>
            </a:extLst>
          </p:cNvPr>
          <p:cNvSpPr/>
          <p:nvPr/>
        </p:nvSpPr>
        <p:spPr>
          <a:xfrm>
            <a:off x="9600117" y="2472154"/>
            <a:ext cx="2514600" cy="685800"/>
          </a:xfrm>
          <a:prstGeom prst="rect">
            <a:avLst/>
          </a:prstGeom>
          <a:solidFill>
            <a:srgbClr val="C4B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t>مجتمع مشارك متمكن يتفاعل بإيجابية مع المدينة</a:t>
            </a:r>
            <a:endParaRPr lang="en-US" sz="1600" dirty="0">
              <a:latin typeface="AmmanV3 Sans Light" panose="02000000000000000000" pitchFamily="50" charset="-78"/>
              <a:cs typeface="AmmanV3 Sans Light" pitchFamily="50" charset="-78"/>
            </a:endParaRPr>
          </a:p>
        </p:txBody>
      </p:sp>
      <p:cxnSp>
        <p:nvCxnSpPr>
          <p:cNvPr id="58" name="Straight Arrow Connector 57">
            <a:extLst>
              <a:ext uri="{FF2B5EF4-FFF2-40B4-BE49-F238E27FC236}">
                <a16:creationId xmlns:a16="http://schemas.microsoft.com/office/drawing/2014/main" id="{9C1B8218-5935-33F4-D34C-545D2AB61AF2}"/>
              </a:ext>
            </a:extLst>
          </p:cNvPr>
          <p:cNvCxnSpPr/>
          <p:nvPr/>
        </p:nvCxnSpPr>
        <p:spPr>
          <a:xfrm flipH="1">
            <a:off x="8990517" y="2815054"/>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7C3EFA13-62CA-468E-1668-8996BBF1BEA4}"/>
              </a:ext>
            </a:extLst>
          </p:cNvPr>
          <p:cNvSpPr/>
          <p:nvPr/>
        </p:nvSpPr>
        <p:spPr>
          <a:xfrm>
            <a:off x="4556919" y="2377033"/>
            <a:ext cx="4303242" cy="1200662"/>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mmanV3 Sans Light" panose="02000000000000000000" pitchFamily="50" charset="-78"/>
              <a:cs typeface="AmmanV3 Sans Light" panose="02000000000000000000" pitchFamily="50" charset="-78"/>
            </a:endParaRPr>
          </a:p>
        </p:txBody>
      </p:sp>
      <p:sp>
        <p:nvSpPr>
          <p:cNvPr id="60" name="Rectangle 59">
            <a:extLst>
              <a:ext uri="{FF2B5EF4-FFF2-40B4-BE49-F238E27FC236}">
                <a16:creationId xmlns:a16="http://schemas.microsoft.com/office/drawing/2014/main" id="{F7F4B445-136E-84F8-9D0C-ECEFC624ED4B}"/>
              </a:ext>
            </a:extLst>
          </p:cNvPr>
          <p:cNvSpPr/>
          <p:nvPr/>
        </p:nvSpPr>
        <p:spPr>
          <a:xfrm>
            <a:off x="4595655" y="2370047"/>
            <a:ext cx="4225770" cy="1077218"/>
          </a:xfrm>
          <a:prstGeom prst="rect">
            <a:avLst/>
          </a:prstGeom>
        </p:spPr>
        <p:txBody>
          <a:bodyPr wrap="square">
            <a:spAutoFit/>
          </a:bodyPr>
          <a:lstStyle/>
          <a:p>
            <a:pPr algn="r"/>
            <a:r>
              <a:rPr lang="ar-JO" sz="1600" dirty="0"/>
              <a:t>1تعزيز التنمية الثقافية مع الحفاظ على تراث واصالة المدينة</a:t>
            </a:r>
          </a:p>
          <a:p>
            <a:pPr algn="r"/>
            <a:r>
              <a:rPr lang="ar-JO" sz="1600" dirty="0"/>
              <a:t>.2 تجذير مفهوم المشاركة والتمكين المجتمعي والتفاعل الايجابي لدى افراد المجتمع</a:t>
            </a:r>
          </a:p>
          <a:p>
            <a:pPr algn="r"/>
            <a:r>
              <a:rPr lang="ar-JO" sz="1600" dirty="0"/>
              <a:t>.3خلق بيئة تعزز ثقافة الرياضة وانماط الحياة الصحية </a:t>
            </a:r>
            <a:endParaRPr lang="en-US" sz="1600" dirty="0">
              <a:latin typeface="AmmanV3 Sans Light" pitchFamily="50" charset="-78"/>
              <a:cs typeface="AmmanV3 Sans Light" pitchFamily="50" charset="-78"/>
            </a:endParaRPr>
          </a:p>
        </p:txBody>
      </p:sp>
      <p:sp>
        <p:nvSpPr>
          <p:cNvPr id="61" name="Oval 60">
            <a:extLst>
              <a:ext uri="{FF2B5EF4-FFF2-40B4-BE49-F238E27FC236}">
                <a16:creationId xmlns:a16="http://schemas.microsoft.com/office/drawing/2014/main" id="{25A2E85D-CCBF-E880-3B31-6AB90E8647C0}"/>
              </a:ext>
            </a:extLst>
          </p:cNvPr>
          <p:cNvSpPr/>
          <p:nvPr/>
        </p:nvSpPr>
        <p:spPr>
          <a:xfrm>
            <a:off x="2281651" y="2630506"/>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4</a:t>
            </a:r>
            <a:endParaRPr lang="en-US" sz="1600" dirty="0">
              <a:latin typeface="AmmanV3 Sans Light" panose="02000000000000000000" pitchFamily="50" charset="-78"/>
              <a:cs typeface="AmmanV3 Sans Light" panose="02000000000000000000" pitchFamily="50" charset="-78"/>
            </a:endParaRPr>
          </a:p>
        </p:txBody>
      </p:sp>
      <p:sp>
        <p:nvSpPr>
          <p:cNvPr id="62" name="Oval 61">
            <a:extLst>
              <a:ext uri="{FF2B5EF4-FFF2-40B4-BE49-F238E27FC236}">
                <a16:creationId xmlns:a16="http://schemas.microsoft.com/office/drawing/2014/main" id="{F2292738-9DEC-F747-162A-63E768390E0B}"/>
              </a:ext>
            </a:extLst>
          </p:cNvPr>
          <p:cNvSpPr/>
          <p:nvPr/>
        </p:nvSpPr>
        <p:spPr>
          <a:xfrm>
            <a:off x="2995486" y="2645947"/>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2</a:t>
            </a:r>
            <a:endParaRPr lang="en-US" sz="1600" dirty="0">
              <a:latin typeface="AmmanV3 Sans Light" panose="02000000000000000000" pitchFamily="50" charset="-78"/>
              <a:cs typeface="AmmanV3 Sans Light" panose="02000000000000000000" pitchFamily="50" charset="-78"/>
            </a:endParaRPr>
          </a:p>
        </p:txBody>
      </p:sp>
      <p:sp>
        <p:nvSpPr>
          <p:cNvPr id="2" name="Oval 1">
            <a:extLst>
              <a:ext uri="{FF2B5EF4-FFF2-40B4-BE49-F238E27FC236}">
                <a16:creationId xmlns:a16="http://schemas.microsoft.com/office/drawing/2014/main" id="{021F5770-B512-54CD-B0EE-BC756F34559B}"/>
              </a:ext>
            </a:extLst>
          </p:cNvPr>
          <p:cNvSpPr/>
          <p:nvPr/>
        </p:nvSpPr>
        <p:spPr>
          <a:xfrm>
            <a:off x="3111161" y="1589771"/>
            <a:ext cx="609064" cy="6090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11</a:t>
            </a:r>
            <a:endParaRPr lang="en-US" sz="1600" dirty="0">
              <a:latin typeface="AmmanV3 Sans Light" panose="02000000000000000000" pitchFamily="50" charset="-78"/>
              <a:cs typeface="AmmanV3 Sans Light" panose="02000000000000000000" pitchFamily="50" charset="-78"/>
            </a:endParaRPr>
          </a:p>
        </p:txBody>
      </p:sp>
      <p:sp>
        <p:nvSpPr>
          <p:cNvPr id="3" name="Oval 2">
            <a:extLst>
              <a:ext uri="{FF2B5EF4-FFF2-40B4-BE49-F238E27FC236}">
                <a16:creationId xmlns:a16="http://schemas.microsoft.com/office/drawing/2014/main" id="{84B9072C-287E-90F6-5565-E4557F47074C}"/>
              </a:ext>
            </a:extLst>
          </p:cNvPr>
          <p:cNvSpPr/>
          <p:nvPr/>
        </p:nvSpPr>
        <p:spPr>
          <a:xfrm>
            <a:off x="3720225" y="2645947"/>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1</a:t>
            </a:r>
            <a:endParaRPr lang="en-US" sz="1600" dirty="0">
              <a:latin typeface="AmmanV3 Sans Light" panose="02000000000000000000" pitchFamily="50" charset="-78"/>
              <a:cs typeface="AmmanV3 Sans Light" panose="02000000000000000000" pitchFamily="50" charset="-78"/>
            </a:endParaRPr>
          </a:p>
        </p:txBody>
      </p:sp>
      <p:sp>
        <p:nvSpPr>
          <p:cNvPr id="4" name="Oval 3">
            <a:extLst>
              <a:ext uri="{FF2B5EF4-FFF2-40B4-BE49-F238E27FC236}">
                <a16:creationId xmlns:a16="http://schemas.microsoft.com/office/drawing/2014/main" id="{78A1C604-915E-CB90-03A6-5EF53D168B36}"/>
              </a:ext>
            </a:extLst>
          </p:cNvPr>
          <p:cNvSpPr/>
          <p:nvPr/>
        </p:nvSpPr>
        <p:spPr>
          <a:xfrm>
            <a:off x="1573733" y="2645947"/>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5</a:t>
            </a:r>
            <a:endParaRPr lang="en-US" sz="1600" dirty="0">
              <a:latin typeface="AmmanV3 Sans Light" panose="02000000000000000000" pitchFamily="50" charset="-78"/>
              <a:cs typeface="AmmanV3 Sans Light" panose="02000000000000000000" pitchFamily="50" charset="-78"/>
            </a:endParaRPr>
          </a:p>
        </p:txBody>
      </p:sp>
      <p:sp>
        <p:nvSpPr>
          <p:cNvPr id="5" name="Oval 4">
            <a:extLst>
              <a:ext uri="{FF2B5EF4-FFF2-40B4-BE49-F238E27FC236}">
                <a16:creationId xmlns:a16="http://schemas.microsoft.com/office/drawing/2014/main" id="{0B27FF5C-470D-2935-0786-BBB4E2880568}"/>
              </a:ext>
            </a:extLst>
          </p:cNvPr>
          <p:cNvSpPr/>
          <p:nvPr/>
        </p:nvSpPr>
        <p:spPr>
          <a:xfrm>
            <a:off x="867312" y="2630506"/>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11</a:t>
            </a:r>
            <a:endParaRPr lang="en-US" sz="1600" dirty="0">
              <a:latin typeface="AmmanV3 Sans Light" panose="02000000000000000000" pitchFamily="50" charset="-78"/>
              <a:cs typeface="AmmanV3 Sans Light" panose="02000000000000000000" pitchFamily="50" charset="-78"/>
            </a:endParaRPr>
          </a:p>
        </p:txBody>
      </p:sp>
      <p:sp>
        <p:nvSpPr>
          <p:cNvPr id="6" name="Oval 5">
            <a:extLst>
              <a:ext uri="{FF2B5EF4-FFF2-40B4-BE49-F238E27FC236}">
                <a16:creationId xmlns:a16="http://schemas.microsoft.com/office/drawing/2014/main" id="{1114CC77-816E-5482-7383-0C883C98E8AD}"/>
              </a:ext>
            </a:extLst>
          </p:cNvPr>
          <p:cNvSpPr/>
          <p:nvPr/>
        </p:nvSpPr>
        <p:spPr>
          <a:xfrm>
            <a:off x="104581" y="2626071"/>
            <a:ext cx="609064" cy="6090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1600" dirty="0">
                <a:latin typeface="AmmanV3 Sans Light" panose="02000000000000000000" pitchFamily="50" charset="-78"/>
                <a:cs typeface="AmmanV3 Sans Light" panose="02000000000000000000" pitchFamily="50" charset="-78"/>
              </a:rPr>
              <a:t>17</a:t>
            </a:r>
            <a:endParaRPr lang="en-US" sz="1600" dirty="0">
              <a:latin typeface="AmmanV3 Sans Light" panose="02000000000000000000" pitchFamily="50" charset="-78"/>
              <a:cs typeface="AmmanV3 Sans Light" panose="02000000000000000000" pitchFamily="50" charset="-78"/>
            </a:endParaRPr>
          </a:p>
        </p:txBody>
      </p:sp>
      <p:pic>
        <p:nvPicPr>
          <p:cNvPr id="1026" name="Picture 2" descr="Sustainable Development | Nações Unidas">
            <a:extLst>
              <a:ext uri="{FF2B5EF4-FFF2-40B4-BE49-F238E27FC236}">
                <a16:creationId xmlns:a16="http://schemas.microsoft.com/office/drawing/2014/main" id="{C5F81981-622C-E76E-817E-4617181FF76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122" b="8413"/>
          <a:stretch>
            <a:fillRect/>
          </a:stretch>
        </p:blipFill>
        <p:spPr bwMode="auto">
          <a:xfrm>
            <a:off x="1356519" y="3715923"/>
            <a:ext cx="10591799" cy="29089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2CABD8F-CEF1-C2B3-2CB2-84A2EF9DFE6B}"/>
              </a:ext>
            </a:extLst>
          </p:cNvPr>
          <p:cNvSpPr txBox="1"/>
          <p:nvPr/>
        </p:nvSpPr>
        <p:spPr>
          <a:xfrm rot="16200000">
            <a:off x="191448" y="4623120"/>
            <a:ext cx="1960793" cy="1107996"/>
          </a:xfrm>
          <a:prstGeom prst="rect">
            <a:avLst/>
          </a:prstGeom>
          <a:noFill/>
        </p:spPr>
        <p:txBody>
          <a:bodyPr wrap="none" rtlCol="0">
            <a:spAutoFit/>
          </a:bodyPr>
          <a:lstStyle/>
          <a:p>
            <a:r>
              <a:rPr lang="en-US" sz="6600" dirty="0">
                <a:latin typeface="AmmanV3 Sans Bold"/>
              </a:rPr>
              <a:t>SDGs</a:t>
            </a:r>
          </a:p>
        </p:txBody>
      </p:sp>
    </p:spTree>
    <p:extLst>
      <p:ext uri="{BB962C8B-B14F-4D97-AF65-F5344CB8AC3E}">
        <p14:creationId xmlns:p14="http://schemas.microsoft.com/office/powerpoint/2010/main" val="131316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5081" y="0"/>
            <a:ext cx="2343688" cy="64962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6" name="Rectangle 5">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683" y="6248833"/>
            <a:ext cx="2343688" cy="60916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7" name="TextBox 6"/>
          <p:cNvSpPr txBox="1"/>
          <p:nvPr/>
        </p:nvSpPr>
        <p:spPr>
          <a:xfrm>
            <a:off x="5924744" y="0"/>
            <a:ext cx="2678500" cy="400110"/>
          </a:xfrm>
          <a:prstGeom prst="rect">
            <a:avLst/>
          </a:prstGeom>
          <a:solidFill>
            <a:schemeClr val="accent3"/>
          </a:solidFill>
        </p:spPr>
        <p:txBody>
          <a:bodyPr wrap="square" rtlCol="0">
            <a:spAutoFit/>
          </a:bodyPr>
          <a:lstStyle/>
          <a:p>
            <a:endParaRPr lang="en-US" sz="2000" dirty="0">
              <a:solidFill>
                <a:schemeClr val="bg1"/>
              </a:solidFill>
              <a:latin typeface="AmmanV3 Sans Light" panose="02000000000000000000" pitchFamily="50" charset="-78"/>
              <a:cs typeface="AmmanV3 Sans Light" panose="02000000000000000000" pitchFamily="50" charset="-78"/>
            </a:endParaRPr>
          </a:p>
        </p:txBody>
      </p:sp>
      <p:sp>
        <p:nvSpPr>
          <p:cNvPr id="8" name="TextBox 7"/>
          <p:cNvSpPr txBox="1"/>
          <p:nvPr/>
        </p:nvSpPr>
        <p:spPr>
          <a:xfrm>
            <a:off x="7909720" y="1"/>
            <a:ext cx="4252120" cy="461793"/>
          </a:xfrm>
          <a:prstGeom prst="rect">
            <a:avLst/>
          </a:prstGeom>
          <a:solidFill>
            <a:schemeClr val="accent6"/>
          </a:solidFill>
        </p:spPr>
        <p:txBody>
          <a:bodyPr wrap="square" rtlCol="0">
            <a:spAutoFit/>
          </a:bodyPr>
          <a:lstStyle/>
          <a:p>
            <a:pPr algn="ctr"/>
            <a:r>
              <a:rPr lang="ar-JO" sz="2401" dirty="0">
                <a:solidFill>
                  <a:schemeClr val="bg1"/>
                </a:solidFill>
                <a:latin typeface="AmmanV3 Sans Light" panose="02000000000000000000" pitchFamily="50" charset="-78"/>
                <a:cs typeface="AmmanV3 Sans Light" panose="02000000000000000000" pitchFamily="50" charset="-78"/>
              </a:rPr>
              <a:t>مفهوم المخطط الشمولي</a:t>
            </a:r>
            <a:endParaRPr lang="en-US" sz="2401" dirty="0">
              <a:solidFill>
                <a:schemeClr val="bg1"/>
              </a:solidFill>
              <a:latin typeface="AmmanV3 Sans Light" panose="02000000000000000000" pitchFamily="50" charset="-78"/>
              <a:cs typeface="AmmanV3 Sans Light" panose="02000000000000000000" pitchFamily="50" charset="-78"/>
            </a:endParaRPr>
          </a:p>
        </p:txBody>
      </p:sp>
      <p:sp>
        <p:nvSpPr>
          <p:cNvPr id="9" name="TextBox 8"/>
          <p:cNvSpPr txBox="1"/>
          <p:nvPr/>
        </p:nvSpPr>
        <p:spPr>
          <a:xfrm>
            <a:off x="4529563" y="1022620"/>
            <a:ext cx="2177199" cy="338554"/>
          </a:xfrm>
          <a:prstGeom prst="rect">
            <a:avLst/>
          </a:prstGeom>
          <a:noFill/>
          <a:ln>
            <a:solidFill>
              <a:srgbClr val="6F6F74"/>
            </a:solidFill>
          </a:ln>
        </p:spPr>
        <p:txBody>
          <a:bodyPr wrap="none" rtlCol="0">
            <a:spAutoFit/>
          </a:bodyPr>
          <a:lstStyle/>
          <a:p>
            <a:r>
              <a:rPr lang="ar-JO" sz="1600" dirty="0">
                <a:latin typeface="AmmanV3 Sans Light" panose="02000000000000000000" pitchFamily="50" charset="-78"/>
                <a:cs typeface="AmmanV3 Sans Light" panose="02000000000000000000" pitchFamily="50" charset="-78"/>
              </a:rPr>
              <a:t>مفهوم المخطط الشمولي</a:t>
            </a:r>
            <a:endParaRPr lang="en-US" sz="1600" dirty="0">
              <a:latin typeface="AmmanV3 Sans Light" panose="02000000000000000000" pitchFamily="50" charset="-78"/>
              <a:cs typeface="AmmanV3 Sans Light" panose="02000000000000000000" pitchFamily="50" charset="-78"/>
            </a:endParaRPr>
          </a:p>
        </p:txBody>
      </p:sp>
      <p:sp>
        <p:nvSpPr>
          <p:cNvPr id="10" name="Rectangle 9"/>
          <p:cNvSpPr/>
          <p:nvPr/>
        </p:nvSpPr>
        <p:spPr>
          <a:xfrm>
            <a:off x="1598744" y="1600202"/>
            <a:ext cx="5170593" cy="1815882"/>
          </a:xfrm>
          <a:prstGeom prst="rect">
            <a:avLst/>
          </a:prstGeom>
        </p:spPr>
        <p:txBody>
          <a:bodyPr wrap="square">
            <a:spAutoFit/>
          </a:bodyPr>
          <a:lstStyle/>
          <a:p>
            <a:pPr algn="r"/>
            <a:r>
              <a:rPr lang="ar-JO" sz="1600" dirty="0">
                <a:latin typeface="AmmanV3 Sans Light" panose="02000000000000000000" pitchFamily="50" charset="-78"/>
                <a:cs typeface="AmmanV3 Sans Light" panose="02000000000000000000" pitchFamily="50" charset="-78"/>
              </a:rPr>
              <a:t>هو تخطيط استخدام الموارد المتاحة في المجتمع على افضل وجه لتحقيق افضل النتائج .</a:t>
            </a:r>
            <a:br>
              <a:rPr lang="en-US" sz="1600" dirty="0">
                <a:latin typeface="AmmanV3 Sans Light" panose="02000000000000000000" pitchFamily="50" charset="-78"/>
                <a:cs typeface="AmmanV3 Sans Light" panose="02000000000000000000" pitchFamily="50" charset="-78"/>
              </a:rPr>
            </a:br>
            <a:r>
              <a:rPr lang="ar-SA" sz="1600" dirty="0">
                <a:latin typeface="AmmanV3 Sans Light" panose="02000000000000000000" pitchFamily="50" charset="-78"/>
                <a:cs typeface="AmmanV3 Sans Light" panose="02000000000000000000" pitchFamily="50" charset="-78"/>
              </a:rPr>
              <a:t>هو استراتيجية او مجموعة استراتيجيات طويلة المدى تتب</a:t>
            </a:r>
            <a:r>
              <a:rPr lang="ar-JO" sz="1600" dirty="0">
                <a:latin typeface="AmmanV3 Sans Light" panose="02000000000000000000" pitchFamily="50" charset="-78"/>
                <a:cs typeface="AmmanV3 Sans Light" panose="02000000000000000000" pitchFamily="50" charset="-78"/>
              </a:rPr>
              <a:t>ع</a:t>
            </a:r>
            <a:r>
              <a:rPr lang="ar-SA" sz="1600" dirty="0">
                <a:latin typeface="AmmanV3 Sans Light" panose="02000000000000000000" pitchFamily="50" charset="-78"/>
                <a:cs typeface="AmmanV3 Sans Light" panose="02000000000000000000" pitchFamily="50" charset="-78"/>
              </a:rPr>
              <a:t>ها الجهات المسؤولة </a:t>
            </a:r>
            <a:r>
              <a:rPr lang="ar-JO" sz="1600" dirty="0">
                <a:latin typeface="AmmanV3 Sans Light" panose="02000000000000000000" pitchFamily="50" charset="-78"/>
                <a:cs typeface="AmmanV3 Sans Light" panose="02000000000000000000" pitchFamily="50" charset="-78"/>
              </a:rPr>
              <a:t>لاتخاذ</a:t>
            </a:r>
            <a:r>
              <a:rPr lang="ar-SA" sz="1600" dirty="0">
                <a:latin typeface="AmmanV3 Sans Light" panose="02000000000000000000" pitchFamily="50" charset="-78"/>
                <a:cs typeface="AmmanV3 Sans Light" panose="02000000000000000000" pitchFamily="50" charset="-78"/>
              </a:rPr>
              <a:t> قرارات لتنمية وتوج</a:t>
            </a:r>
            <a:r>
              <a:rPr lang="ar-JO" sz="1600" dirty="0">
                <a:latin typeface="AmmanV3 Sans Light" panose="02000000000000000000" pitchFamily="50" charset="-78"/>
                <a:cs typeface="AmmanV3 Sans Light" panose="02000000000000000000" pitchFamily="50" charset="-78"/>
              </a:rPr>
              <a:t>ية</a:t>
            </a:r>
            <a:r>
              <a:rPr lang="ar-SA" sz="1600" dirty="0">
                <a:latin typeface="AmmanV3 Sans Light" panose="02000000000000000000" pitchFamily="50" charset="-78"/>
                <a:cs typeface="AmmanV3 Sans Light" panose="02000000000000000000" pitchFamily="50" charset="-78"/>
              </a:rPr>
              <a:t> وضبط نمو وتوسع ال</a:t>
            </a:r>
            <a:r>
              <a:rPr lang="ar-JO" sz="1600" dirty="0">
                <a:latin typeface="AmmanV3 Sans Light" panose="02000000000000000000" pitchFamily="50" charset="-78"/>
                <a:cs typeface="AmmanV3 Sans Light" panose="02000000000000000000" pitchFamily="50" charset="-78"/>
              </a:rPr>
              <a:t>ع</a:t>
            </a:r>
            <a:r>
              <a:rPr lang="ar-SA" sz="1600" dirty="0">
                <a:latin typeface="AmmanV3 Sans Light" panose="02000000000000000000" pitchFamily="50" charset="-78"/>
                <a:cs typeface="AmmanV3 Sans Light" panose="02000000000000000000" pitchFamily="50" charset="-78"/>
              </a:rPr>
              <a:t>مران في المدينة بحي</a:t>
            </a:r>
            <a:r>
              <a:rPr lang="ar-JO" sz="1600" dirty="0">
                <a:latin typeface="AmmanV3 Sans Light" panose="02000000000000000000" pitchFamily="50" charset="-78"/>
                <a:cs typeface="AmmanV3 Sans Light" panose="02000000000000000000" pitchFamily="50" charset="-78"/>
              </a:rPr>
              <a:t>ث</a:t>
            </a:r>
            <a:r>
              <a:rPr lang="ar-SA" sz="1600" dirty="0">
                <a:latin typeface="AmmanV3 Sans Light" panose="02000000000000000000" pitchFamily="50" charset="-78"/>
                <a:cs typeface="AmmanV3 Sans Light" panose="02000000000000000000" pitchFamily="50" charset="-78"/>
              </a:rPr>
              <a:t>  يتيح </a:t>
            </a:r>
            <a:r>
              <a:rPr lang="ar-JO" sz="1600" dirty="0">
                <a:latin typeface="AmmanV3 Sans Light" panose="02000000000000000000" pitchFamily="50" charset="-78"/>
                <a:cs typeface="AmmanV3 Sans Light" panose="02000000000000000000" pitchFamily="50" charset="-78"/>
              </a:rPr>
              <a:t>ل</a:t>
            </a:r>
            <a:r>
              <a:rPr lang="ar-SA" sz="1600" dirty="0">
                <a:latin typeface="AmmanV3 Sans Light" panose="02000000000000000000" pitchFamily="50" charset="-78"/>
                <a:cs typeface="AmmanV3 Sans Light" panose="02000000000000000000" pitchFamily="50" charset="-78"/>
              </a:rPr>
              <a:t>لانشطة والخدمات الحضرية افضل</a:t>
            </a:r>
            <a:r>
              <a:rPr lang="ar-JO" sz="1600" dirty="0">
                <a:latin typeface="AmmanV3 Sans Light" panose="02000000000000000000" pitchFamily="50" charset="-78"/>
                <a:cs typeface="AmmanV3 Sans Light" panose="02000000000000000000" pitchFamily="50" charset="-78"/>
              </a:rPr>
              <a:t> توزيع واكبر فائدة </a:t>
            </a:r>
            <a:r>
              <a:rPr lang="ar-SA" sz="1600" dirty="0">
                <a:latin typeface="AmmanV3 Sans Light" panose="02000000000000000000" pitchFamily="50" charset="-78"/>
                <a:cs typeface="AmmanV3 Sans Light" panose="02000000000000000000" pitchFamily="50" charset="-78"/>
              </a:rPr>
              <a:t>و تدمج بين التخطيط الحضري و البيئي و الاقتصادي و الاجتماعي لخلق مدن </a:t>
            </a:r>
            <a:r>
              <a:rPr lang="ar-SA" sz="1600" dirty="0" err="1">
                <a:latin typeface="AmmanV3 Sans Light" panose="02000000000000000000" pitchFamily="50" charset="-78"/>
                <a:cs typeface="AmmanV3 Sans Light" panose="02000000000000000000" pitchFamily="50" charset="-78"/>
              </a:rPr>
              <a:t>متوازنه</a:t>
            </a:r>
            <a:r>
              <a:rPr lang="ar-SA" sz="1600" dirty="0">
                <a:latin typeface="AmmanV3 Sans Light" panose="02000000000000000000" pitchFamily="50" charset="-78"/>
                <a:cs typeface="AmmanV3 Sans Light" panose="02000000000000000000" pitchFamily="50" charset="-78"/>
              </a:rPr>
              <a:t> </a:t>
            </a:r>
            <a:r>
              <a:rPr lang="ar-JO" sz="1600" dirty="0">
                <a:latin typeface="AmmanV3 Sans Light" panose="02000000000000000000" pitchFamily="50" charset="-78"/>
                <a:cs typeface="AmmanV3 Sans Light" panose="02000000000000000000" pitchFamily="50" charset="-78"/>
              </a:rPr>
              <a:t>.</a:t>
            </a:r>
            <a:br>
              <a:rPr lang="en-US" sz="1600" dirty="0">
                <a:latin typeface="AmmanV3 Sans Light" panose="02000000000000000000" pitchFamily="50" charset="-78"/>
                <a:cs typeface="AmmanV3 Sans Light" panose="02000000000000000000" pitchFamily="50" charset="-78"/>
              </a:rPr>
            </a:br>
            <a:endParaRPr lang="en-US" sz="1600" dirty="0"/>
          </a:p>
        </p:txBody>
      </p:sp>
      <p:sp>
        <p:nvSpPr>
          <p:cNvPr id="11" name="Rectangle 10"/>
          <p:cNvSpPr/>
          <p:nvPr/>
        </p:nvSpPr>
        <p:spPr>
          <a:xfrm>
            <a:off x="2744362" y="1600202"/>
            <a:ext cx="3962400" cy="1830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6" name="Straight Connector 15"/>
          <p:cNvCxnSpPr/>
          <p:nvPr/>
        </p:nvCxnSpPr>
        <p:spPr>
          <a:xfrm>
            <a:off x="7757319" y="1030167"/>
            <a:ext cx="0" cy="537063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descr="Studio-Mel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744" y="3352800"/>
            <a:ext cx="5108018" cy="34087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F5996128-8136-AA36-6373-4D91D05E0882}"/>
              </a:ext>
            </a:extLst>
          </p:cNvPr>
          <p:cNvGraphicFramePr/>
          <p:nvPr>
            <p:extLst>
              <p:ext uri="{D42A27DB-BD31-4B8C-83A1-F6EECF244321}">
                <p14:modId xmlns:p14="http://schemas.microsoft.com/office/powerpoint/2010/main" val="350858485"/>
              </p:ext>
            </p:extLst>
          </p:nvPr>
        </p:nvGraphicFramePr>
        <p:xfrm>
          <a:off x="7528719" y="2057400"/>
          <a:ext cx="4633116" cy="441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6E96F5E-64A1-CB04-0D95-8CF38E7B5C86}"/>
              </a:ext>
            </a:extLst>
          </p:cNvPr>
          <p:cNvSpPr txBox="1"/>
          <p:nvPr/>
        </p:nvSpPr>
        <p:spPr>
          <a:xfrm>
            <a:off x="8130777" y="1036268"/>
            <a:ext cx="3428999" cy="523220"/>
          </a:xfrm>
          <a:prstGeom prst="rect">
            <a:avLst/>
          </a:prstGeom>
          <a:solidFill>
            <a:schemeClr val="bg1"/>
          </a:solidFill>
          <a:ln>
            <a:solidFill>
              <a:srgbClr val="92D050"/>
            </a:solidFill>
            <a:prstDash val="dash"/>
          </a:ln>
        </p:spPr>
        <p:txBody>
          <a:bodyPr wrap="square" rtlCol="0">
            <a:spAutoFit/>
          </a:bodyPr>
          <a:lstStyle/>
          <a:p>
            <a:pPr algn="ctr"/>
            <a:r>
              <a:rPr lang="ar-JO" sz="1400" b="1" dirty="0">
                <a:latin typeface="AmmanV3 Sans Light" panose="02000000000000000000" pitchFamily="50" charset="-78"/>
                <a:cs typeface="AmmanV3 Sans Light" panose="02000000000000000000" pitchFamily="50" charset="-78"/>
              </a:rPr>
              <a:t>التطلعات</a:t>
            </a:r>
            <a:endParaRPr lang="en-US" sz="1400" b="1" dirty="0">
              <a:latin typeface="AmmanV3 Sans Light" panose="02000000000000000000" pitchFamily="50" charset="-78"/>
              <a:cs typeface="AmmanV3 Sans Light" panose="02000000000000000000" pitchFamily="50" charset="-78"/>
            </a:endParaRPr>
          </a:p>
          <a:p>
            <a:pPr algn="ctr"/>
            <a:r>
              <a:rPr lang="ar-JO" sz="1400" b="1" dirty="0">
                <a:latin typeface="AmmanV3 Sans Light" panose="02000000000000000000" pitchFamily="50" charset="-78"/>
                <a:cs typeface="AmmanV3 Sans Light" panose="02000000000000000000" pitchFamily="50" charset="-78"/>
              </a:rPr>
              <a:t> لكي نحقق رؤيتنا, نصبو لأن تكون مدينة عمان</a:t>
            </a:r>
            <a:r>
              <a:rPr lang="en-US" sz="1400" b="1" dirty="0">
                <a:latin typeface="AmmanV3 Sans Light" panose="02000000000000000000" pitchFamily="50" charset="-78"/>
                <a:cs typeface="AmmanV3 Sans Light" panose="02000000000000000000" pitchFamily="50" charset="-78"/>
              </a:rPr>
              <a:t> </a:t>
            </a:r>
          </a:p>
        </p:txBody>
      </p:sp>
    </p:spTree>
    <p:extLst>
      <p:ext uri="{BB962C8B-B14F-4D97-AF65-F5344CB8AC3E}">
        <p14:creationId xmlns:p14="http://schemas.microsoft.com/office/powerpoint/2010/main" val="426928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5081" y="0"/>
            <a:ext cx="2343688" cy="64962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6" name="Rectangle 5">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7683" y="6248833"/>
            <a:ext cx="2343688" cy="60916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AmmanV3 Sans Light" panose="02000000000000000000" pitchFamily="50" charset="-78"/>
              <a:cs typeface="AmmanV3 Sans Light" panose="02000000000000000000" pitchFamily="50" charset="-78"/>
            </a:endParaRPr>
          </a:p>
        </p:txBody>
      </p:sp>
      <p:sp>
        <p:nvSpPr>
          <p:cNvPr id="7" name="TextBox 6"/>
          <p:cNvSpPr txBox="1"/>
          <p:nvPr/>
        </p:nvSpPr>
        <p:spPr>
          <a:xfrm>
            <a:off x="5924744" y="0"/>
            <a:ext cx="2678500" cy="400110"/>
          </a:xfrm>
          <a:prstGeom prst="rect">
            <a:avLst/>
          </a:prstGeom>
          <a:solidFill>
            <a:schemeClr val="accent3"/>
          </a:solidFill>
        </p:spPr>
        <p:txBody>
          <a:bodyPr wrap="square" rtlCol="0">
            <a:spAutoFit/>
          </a:bodyPr>
          <a:lstStyle/>
          <a:p>
            <a:endParaRPr lang="en-US" sz="2000" dirty="0">
              <a:solidFill>
                <a:schemeClr val="bg1"/>
              </a:solidFill>
              <a:latin typeface="AmmanV3 Sans Light" panose="02000000000000000000" pitchFamily="50" charset="-78"/>
              <a:cs typeface="AmmanV3 Sans Light" panose="02000000000000000000" pitchFamily="50" charset="-78"/>
            </a:endParaRPr>
          </a:p>
        </p:txBody>
      </p:sp>
      <p:sp>
        <p:nvSpPr>
          <p:cNvPr id="8" name="TextBox 7"/>
          <p:cNvSpPr txBox="1"/>
          <p:nvPr/>
        </p:nvSpPr>
        <p:spPr>
          <a:xfrm>
            <a:off x="7909720" y="1"/>
            <a:ext cx="4252120" cy="461793"/>
          </a:xfrm>
          <a:prstGeom prst="rect">
            <a:avLst/>
          </a:prstGeom>
          <a:solidFill>
            <a:schemeClr val="accent6"/>
          </a:solidFill>
        </p:spPr>
        <p:txBody>
          <a:bodyPr wrap="square" rtlCol="0">
            <a:spAutoFit/>
          </a:bodyPr>
          <a:lstStyle/>
          <a:p>
            <a:pPr algn="ctr"/>
            <a:r>
              <a:rPr lang="ar-JO" sz="2401" dirty="0">
                <a:solidFill>
                  <a:schemeClr val="bg1"/>
                </a:solidFill>
                <a:latin typeface="AmmanV3 Sans Light" panose="02000000000000000000" pitchFamily="50" charset="-78"/>
                <a:cs typeface="AmmanV3 Sans Light" panose="02000000000000000000" pitchFamily="50" charset="-78"/>
              </a:rPr>
              <a:t>أهمية المخطط الشمولي ومهامه</a:t>
            </a:r>
            <a:endParaRPr lang="en-US" sz="2401" dirty="0">
              <a:solidFill>
                <a:schemeClr val="bg1"/>
              </a:solidFill>
              <a:latin typeface="AmmanV3 Sans Light" panose="02000000000000000000" pitchFamily="50" charset="-78"/>
              <a:cs typeface="AmmanV3 Sans Light" panose="02000000000000000000" pitchFamily="50" charset="-78"/>
            </a:endParaRPr>
          </a:p>
        </p:txBody>
      </p:sp>
      <p:pic>
        <p:nvPicPr>
          <p:cNvPr id="9" name="Picture 8"/>
          <p:cNvPicPr>
            <a:picLocks noChangeAspect="1"/>
          </p:cNvPicPr>
          <p:nvPr/>
        </p:nvPicPr>
        <p:blipFill rotWithShape="1">
          <a:blip r:embed="rId2"/>
          <a:srcRect l="17324" t="13743" r="52277" b="5439"/>
          <a:stretch/>
        </p:blipFill>
        <p:spPr>
          <a:xfrm>
            <a:off x="137319" y="838200"/>
            <a:ext cx="3906431" cy="5307623"/>
          </a:xfrm>
          <a:prstGeom prst="rect">
            <a:avLst/>
          </a:prstGeom>
        </p:spPr>
      </p:pic>
      <p:graphicFrame>
        <p:nvGraphicFramePr>
          <p:cNvPr id="11" name="Diagram 10"/>
          <p:cNvGraphicFramePr/>
          <p:nvPr>
            <p:extLst>
              <p:ext uri="{D42A27DB-BD31-4B8C-83A1-F6EECF244321}">
                <p14:modId xmlns:p14="http://schemas.microsoft.com/office/powerpoint/2010/main" val="103619252"/>
              </p:ext>
            </p:extLst>
          </p:nvPr>
        </p:nvGraphicFramePr>
        <p:xfrm>
          <a:off x="4457539" y="3019942"/>
          <a:ext cx="7543799" cy="2771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323HSC Contemporary Welfare &amp; Social Policy Assignment-Coventr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1694"/>
          <a:stretch/>
        </p:blipFill>
        <p:spPr bwMode="auto">
          <a:xfrm flipH="1">
            <a:off x="10195719" y="3200400"/>
            <a:ext cx="1070409"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p Preserve icon line vector illustration 37127902 Vector Art at Vecteezy"/>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7321" y="3150448"/>
            <a:ext cx="938103" cy="9381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part Nature Images Black And White - Infoupdate.or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3282" y="3032627"/>
            <a:ext cx="1173744" cy="11737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57699" y="5867400"/>
            <a:ext cx="7537349" cy="914400"/>
          </a:xfrm>
          <a:prstGeom prst="rect">
            <a:avLst/>
          </a:prstGeom>
          <a:noFill/>
          <a:ln>
            <a:solidFill>
              <a:srgbClr val="8D6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328319" y="5581471"/>
            <a:ext cx="6080125" cy="1200329"/>
          </a:xfrm>
          <a:prstGeom prst="rect">
            <a:avLst/>
          </a:prstGeom>
        </p:spPr>
        <p:txBody>
          <a:bodyPr>
            <a:spAutoFit/>
          </a:bodyPr>
          <a:lstStyle/>
          <a:p>
            <a:pPr algn="r"/>
            <a:br>
              <a:rPr lang="ar-JO" dirty="0">
                <a:latin typeface="AmmanV3 Sans Light" panose="02000000000000000000" pitchFamily="50" charset="-78"/>
                <a:cs typeface="AmmanV3 Sans Light" panose="02000000000000000000" pitchFamily="50" charset="-78"/>
              </a:rPr>
            </a:br>
            <a:r>
              <a:rPr lang="ar-JO" dirty="0">
                <a:latin typeface="AmmanV3 Sans Light" panose="02000000000000000000" pitchFamily="50" charset="-78"/>
                <a:cs typeface="AmmanV3 Sans Light" panose="02000000000000000000" pitchFamily="50" charset="-78"/>
              </a:rPr>
              <a:t>1- تحديد مشاكل المدن القائمة ووضع حلول لها .</a:t>
            </a:r>
            <a:br>
              <a:rPr lang="ar-JO" dirty="0">
                <a:latin typeface="AmmanV3 Sans Light" panose="02000000000000000000" pitchFamily="50" charset="-78"/>
                <a:cs typeface="AmmanV3 Sans Light" panose="02000000000000000000" pitchFamily="50" charset="-78"/>
              </a:rPr>
            </a:br>
            <a:r>
              <a:rPr lang="ar-JO" dirty="0">
                <a:latin typeface="AmmanV3 Sans Light" panose="02000000000000000000" pitchFamily="50" charset="-78"/>
                <a:cs typeface="AmmanV3 Sans Light" panose="02000000000000000000" pitchFamily="50" charset="-78"/>
              </a:rPr>
              <a:t>2- التجديد الحضري والحفاظ على الابنية التراثية والاثرية .</a:t>
            </a:r>
            <a:br>
              <a:rPr lang="ar-JO" dirty="0">
                <a:latin typeface="AmmanV3 Sans Light" panose="02000000000000000000" pitchFamily="50" charset="-78"/>
                <a:cs typeface="AmmanV3 Sans Light" panose="02000000000000000000" pitchFamily="50" charset="-78"/>
              </a:rPr>
            </a:br>
            <a:r>
              <a:rPr lang="ar-JO" dirty="0">
                <a:latin typeface="AmmanV3 Sans Light" panose="02000000000000000000" pitchFamily="50" charset="-78"/>
                <a:cs typeface="AmmanV3 Sans Light" panose="02000000000000000000" pitchFamily="50" charset="-78"/>
              </a:rPr>
              <a:t>3- تخطيط المدن الجديده وفق اسس حديثة </a:t>
            </a:r>
            <a:endParaRPr lang="en-US" dirty="0"/>
          </a:p>
        </p:txBody>
      </p:sp>
      <p:sp>
        <p:nvSpPr>
          <p:cNvPr id="10" name="Rectangle 9"/>
          <p:cNvSpPr/>
          <p:nvPr/>
        </p:nvSpPr>
        <p:spPr>
          <a:xfrm>
            <a:off x="10408444" y="5867400"/>
            <a:ext cx="158660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3200" dirty="0">
                <a:latin typeface="AmmanV3 Sans Light" panose="02000000000000000000" pitchFamily="50" charset="-78"/>
                <a:cs typeface="AmmanV3 Sans Light" panose="02000000000000000000" pitchFamily="50" charset="-78"/>
              </a:rPr>
              <a:t>المهام</a:t>
            </a:r>
            <a:endParaRPr lang="en-US" sz="3200" dirty="0">
              <a:latin typeface="AmmanV3 Sans Light" panose="02000000000000000000" pitchFamily="50" charset="-78"/>
              <a:cs typeface="AmmanV3 Sans Light" panose="02000000000000000000" pitchFamily="50" charset="-78"/>
            </a:endParaRPr>
          </a:p>
        </p:txBody>
      </p:sp>
      <p:sp>
        <p:nvSpPr>
          <p:cNvPr id="15" name="TextBox 14">
            <a:extLst>
              <a:ext uri="{FF2B5EF4-FFF2-40B4-BE49-F238E27FC236}">
                <a16:creationId xmlns:a16="http://schemas.microsoft.com/office/drawing/2014/main" id="{F1426531-AA2E-399F-B5FF-856D9E1DF28B}"/>
              </a:ext>
            </a:extLst>
          </p:cNvPr>
          <p:cNvSpPr txBox="1"/>
          <p:nvPr/>
        </p:nvSpPr>
        <p:spPr>
          <a:xfrm>
            <a:off x="8824119" y="2612510"/>
            <a:ext cx="3200400" cy="369332"/>
          </a:xfrm>
          <a:prstGeom prst="rect">
            <a:avLst/>
          </a:prstGeom>
          <a:noFill/>
        </p:spPr>
        <p:txBody>
          <a:bodyPr wrap="square">
            <a:spAutoFit/>
          </a:bodyPr>
          <a:lstStyle/>
          <a:p>
            <a:r>
              <a:rPr lang="ar-JO" sz="1800" dirty="0">
                <a:latin typeface="AmmanV3 Sans Light" panose="02000000000000000000" pitchFamily="50" charset="-78"/>
                <a:cs typeface="AmmanV3 Sans Light" panose="02000000000000000000" pitchFamily="50" charset="-78"/>
              </a:rPr>
              <a:t>أهمية</a:t>
            </a:r>
            <a:r>
              <a:rPr lang="ar-SA" sz="1800" dirty="0">
                <a:latin typeface="AmmanV3 Sans Light" panose="02000000000000000000" pitchFamily="50" charset="-78"/>
                <a:cs typeface="AmmanV3 Sans Light" panose="02000000000000000000" pitchFamily="50" charset="-78"/>
              </a:rPr>
              <a:t> المخطط الشمولي </a:t>
            </a:r>
            <a:r>
              <a:rPr lang="ar-JO" sz="1800" dirty="0">
                <a:latin typeface="AmmanV3 Sans Light" panose="02000000000000000000" pitchFamily="50" charset="-78"/>
                <a:cs typeface="AmmanV3 Sans Light" panose="02000000000000000000" pitchFamily="50" charset="-78"/>
              </a:rPr>
              <a:t>:</a:t>
            </a:r>
            <a:endParaRPr lang="ar-JO" dirty="0"/>
          </a:p>
        </p:txBody>
      </p:sp>
      <p:sp>
        <p:nvSpPr>
          <p:cNvPr id="17" name="TextBox 16">
            <a:extLst>
              <a:ext uri="{FF2B5EF4-FFF2-40B4-BE49-F238E27FC236}">
                <a16:creationId xmlns:a16="http://schemas.microsoft.com/office/drawing/2014/main" id="{D5327AEF-E21B-EDD0-AA56-3B764579EC76}"/>
              </a:ext>
            </a:extLst>
          </p:cNvPr>
          <p:cNvSpPr txBox="1"/>
          <p:nvPr/>
        </p:nvSpPr>
        <p:spPr>
          <a:xfrm>
            <a:off x="4633119" y="586898"/>
            <a:ext cx="7162800" cy="338554"/>
          </a:xfrm>
          <a:prstGeom prst="rect">
            <a:avLst/>
          </a:prstGeom>
          <a:noFill/>
        </p:spPr>
        <p:txBody>
          <a:bodyPr wrap="square">
            <a:spAutoFit/>
          </a:bodyPr>
          <a:lstStyle/>
          <a:p>
            <a:pPr algn="r"/>
            <a:r>
              <a:rPr lang="ar-JO" sz="1600" dirty="0">
                <a:latin typeface="AmmanV3 Sans Light" panose="02000000000000000000" pitchFamily="50" charset="-78"/>
                <a:cs typeface="AmmanV3 Sans Light" panose="02000000000000000000" pitchFamily="50" charset="-78"/>
              </a:rPr>
              <a:t>خصائص التخطيط الحضري :</a:t>
            </a:r>
            <a:endParaRPr lang="en-US" sz="1600" dirty="0">
              <a:latin typeface="AmmanV3 Sans Light" panose="02000000000000000000" pitchFamily="50" charset="-78"/>
              <a:cs typeface="AmmanV3 Sans Light" panose="02000000000000000000" pitchFamily="50" charset="-78"/>
            </a:endParaRPr>
          </a:p>
        </p:txBody>
      </p:sp>
      <p:sp>
        <p:nvSpPr>
          <p:cNvPr id="18" name="TextBox 17">
            <a:extLst>
              <a:ext uri="{FF2B5EF4-FFF2-40B4-BE49-F238E27FC236}">
                <a16:creationId xmlns:a16="http://schemas.microsoft.com/office/drawing/2014/main" id="{28F68B40-A34B-B937-6B64-8AA73EF2B711}"/>
              </a:ext>
            </a:extLst>
          </p:cNvPr>
          <p:cNvSpPr txBox="1"/>
          <p:nvPr/>
        </p:nvSpPr>
        <p:spPr>
          <a:xfrm>
            <a:off x="4556919" y="925452"/>
            <a:ext cx="7162800" cy="1569660"/>
          </a:xfrm>
          <a:prstGeom prst="rect">
            <a:avLst/>
          </a:prstGeom>
          <a:solidFill>
            <a:schemeClr val="accent6">
              <a:lumMod val="20000"/>
              <a:lumOff val="80000"/>
            </a:schemeClr>
          </a:solidFill>
        </p:spPr>
        <p:txBody>
          <a:bodyPr wrap="square" rtlCol="1">
            <a:spAutoFit/>
          </a:bodyPr>
          <a:lstStyle/>
          <a:p>
            <a:pPr algn="r"/>
            <a:r>
              <a:rPr lang="ar-JO" sz="1600" dirty="0">
                <a:latin typeface="AmmanV3 Sans Light" panose="02000000000000000000" pitchFamily="50" charset="-78"/>
                <a:cs typeface="AmmanV3 Sans Light" panose="02000000000000000000" pitchFamily="50" charset="-78"/>
              </a:rPr>
              <a:t> 1- مراعاة الجوانب الاجتماعية والثقافية والنفسية كمكونات اساسية للتخطيط بحيث يؤكد على الربط بين الجوانب المعمارية والسلوكية .</a:t>
            </a:r>
            <a:endParaRPr lang="ar-SA" sz="1600" dirty="0">
              <a:latin typeface="AmmanV3 Sans Light" panose="02000000000000000000" pitchFamily="50" charset="-78"/>
              <a:cs typeface="AmmanV3 Sans Light" panose="02000000000000000000" pitchFamily="50" charset="-78"/>
            </a:endParaRPr>
          </a:p>
          <a:p>
            <a:pPr algn="r"/>
            <a:r>
              <a:rPr lang="ar-JO" sz="1600" dirty="0">
                <a:latin typeface="AmmanV3 Sans Light" panose="02000000000000000000" pitchFamily="50" charset="-78"/>
                <a:cs typeface="AmmanV3 Sans Light" panose="02000000000000000000" pitchFamily="50" charset="-78"/>
              </a:rPr>
              <a:t>2- التعامل مع الخصائص الطبيعية</a:t>
            </a:r>
            <a:endParaRPr lang="en-US" sz="1600" dirty="0">
              <a:latin typeface="AmmanV3 Sans Light" panose="02000000000000000000" pitchFamily="50" charset="-78"/>
              <a:cs typeface="AmmanV3 Sans Light" panose="02000000000000000000" pitchFamily="50" charset="-78"/>
            </a:endParaRPr>
          </a:p>
          <a:p>
            <a:pPr lvl="0" algn="r"/>
            <a:r>
              <a:rPr lang="ar-JO" sz="1600" dirty="0">
                <a:latin typeface="AmmanV3 Sans Light" panose="02000000000000000000" pitchFamily="50" charset="-78"/>
                <a:cs typeface="AmmanV3 Sans Light" panose="02000000000000000000" pitchFamily="50" charset="-78"/>
              </a:rPr>
              <a:t>3-معالجة المنطقة الحضرية كوحدة مترابطة وتجمع بين عنصرين اساسيين هما :</a:t>
            </a:r>
          </a:p>
          <a:p>
            <a:pPr lvl="0" algn="r"/>
            <a:r>
              <a:rPr lang="ar-JO" sz="1600" dirty="0">
                <a:latin typeface="AmmanV3 Sans Light" panose="02000000000000000000" pitchFamily="50" charset="-78"/>
                <a:cs typeface="AmmanV3 Sans Light" panose="02000000000000000000" pitchFamily="50" charset="-78"/>
              </a:rPr>
              <a:t>أ  - الخصائص الطبيعية مثل التضاريس والتربة والمياه والمناخ .</a:t>
            </a:r>
            <a:br>
              <a:rPr lang="ar-JO" sz="1600" dirty="0">
                <a:latin typeface="AmmanV3 Sans Light" panose="02000000000000000000" pitchFamily="50" charset="-78"/>
                <a:cs typeface="AmmanV3 Sans Light" panose="02000000000000000000" pitchFamily="50" charset="-78"/>
              </a:rPr>
            </a:br>
            <a:r>
              <a:rPr lang="ar-JO" sz="1600" dirty="0">
                <a:latin typeface="AmmanV3 Sans Light" panose="02000000000000000000" pitchFamily="50" charset="-78"/>
                <a:cs typeface="AmmanV3 Sans Light" panose="02000000000000000000" pitchFamily="50" charset="-78"/>
              </a:rPr>
              <a:t>ب - النشاط البشري من النواحي الادارية والاقتصادية والاجتماعية والثقافية</a:t>
            </a:r>
            <a:r>
              <a:rPr lang="en-US" sz="1600" dirty="0">
                <a:latin typeface="AmmanV3 Sans Light" panose="02000000000000000000" pitchFamily="50" charset="-78"/>
                <a:cs typeface="AmmanV3 Sans Light" panose="02000000000000000000" pitchFamily="50" charset="-78"/>
              </a:rPr>
              <a:t> </a:t>
            </a:r>
            <a:r>
              <a:rPr lang="ar-JO" sz="1600" dirty="0">
                <a:latin typeface="AmmanV3 Sans Light" panose="02000000000000000000" pitchFamily="50" charset="-78"/>
                <a:cs typeface="AmmanV3 Sans Light" panose="02000000000000000000" pitchFamily="50" charset="-78"/>
              </a:rPr>
              <a:t> </a:t>
            </a:r>
            <a:endParaRPr lang="ar-JO" sz="1600" dirty="0"/>
          </a:p>
        </p:txBody>
      </p:sp>
    </p:spTree>
    <p:extLst>
      <p:ext uri="{BB962C8B-B14F-4D97-AF65-F5344CB8AC3E}">
        <p14:creationId xmlns:p14="http://schemas.microsoft.com/office/powerpoint/2010/main" val="1394615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59031A-EFE6-5646-2265-5B95DEFC85B1}"/>
              </a:ext>
            </a:extLst>
          </p:cNvPr>
          <p:cNvSpPr/>
          <p:nvPr/>
        </p:nvSpPr>
        <p:spPr>
          <a:xfrm>
            <a:off x="8138296" y="4968885"/>
            <a:ext cx="1297263" cy="37053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4" name="Rectangle 13">
            <a:extLst>
              <a:ext uri="{FF2B5EF4-FFF2-40B4-BE49-F238E27FC236}">
                <a16:creationId xmlns:a16="http://schemas.microsoft.com/office/drawing/2014/main" id="{5AB18B37-B90D-73BE-682E-E8C687509FF6}"/>
              </a:ext>
            </a:extLst>
          </p:cNvPr>
          <p:cNvSpPr/>
          <p:nvPr/>
        </p:nvSpPr>
        <p:spPr>
          <a:xfrm>
            <a:off x="9668661" y="5045511"/>
            <a:ext cx="1297263" cy="28884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pic>
        <p:nvPicPr>
          <p:cNvPr id="5" name="Picture 4">
            <a:extLst>
              <a:ext uri="{FF2B5EF4-FFF2-40B4-BE49-F238E27FC236}">
                <a16:creationId xmlns:a16="http://schemas.microsoft.com/office/drawing/2014/main" id="{A8BFEC42-28EE-3CDA-C98B-5C9F3556BE82}"/>
              </a:ext>
            </a:extLst>
          </p:cNvPr>
          <p:cNvPicPr>
            <a:picLocks noChangeAspect="1"/>
          </p:cNvPicPr>
          <p:nvPr/>
        </p:nvPicPr>
        <p:blipFill rotWithShape="1">
          <a:blip r:embed="rId2"/>
          <a:srcRect l="1500" t="39111" r="34917" b="15259"/>
          <a:stretch/>
        </p:blipFill>
        <p:spPr>
          <a:xfrm>
            <a:off x="6897191" y="175824"/>
            <a:ext cx="4817929" cy="2520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43A3253A-7300-D2D7-9F70-E235E6AD64B1}"/>
              </a:ext>
            </a:extLst>
          </p:cNvPr>
          <p:cNvSpPr/>
          <p:nvPr/>
        </p:nvSpPr>
        <p:spPr>
          <a:xfrm>
            <a:off x="1621581" y="3482514"/>
            <a:ext cx="1297263" cy="187210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7" name="Rectangle 6">
            <a:extLst>
              <a:ext uri="{FF2B5EF4-FFF2-40B4-BE49-F238E27FC236}">
                <a16:creationId xmlns:a16="http://schemas.microsoft.com/office/drawing/2014/main" id="{75E91637-C33B-3AB0-6F3F-DFDD9B26713E}"/>
              </a:ext>
            </a:extLst>
          </p:cNvPr>
          <p:cNvSpPr/>
          <p:nvPr/>
        </p:nvSpPr>
        <p:spPr>
          <a:xfrm>
            <a:off x="4915410" y="4356340"/>
            <a:ext cx="1297263" cy="97801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8" name="Rectangle 7">
            <a:extLst>
              <a:ext uri="{FF2B5EF4-FFF2-40B4-BE49-F238E27FC236}">
                <a16:creationId xmlns:a16="http://schemas.microsoft.com/office/drawing/2014/main" id="{143236B5-4798-B79C-A522-F423808E1C20}"/>
              </a:ext>
            </a:extLst>
          </p:cNvPr>
          <p:cNvSpPr/>
          <p:nvPr/>
        </p:nvSpPr>
        <p:spPr>
          <a:xfrm>
            <a:off x="6435639" y="4711060"/>
            <a:ext cx="1297263" cy="62836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1" name="Rectangle 10">
            <a:extLst>
              <a:ext uri="{FF2B5EF4-FFF2-40B4-BE49-F238E27FC236}">
                <a16:creationId xmlns:a16="http://schemas.microsoft.com/office/drawing/2014/main" id="{93495696-1023-D7BD-78D3-F66D42917D77}"/>
              </a:ext>
            </a:extLst>
          </p:cNvPr>
          <p:cNvSpPr/>
          <p:nvPr/>
        </p:nvSpPr>
        <p:spPr>
          <a:xfrm>
            <a:off x="187497" y="2202679"/>
            <a:ext cx="1297263" cy="315194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2" name="Rectangle 11">
            <a:extLst>
              <a:ext uri="{FF2B5EF4-FFF2-40B4-BE49-F238E27FC236}">
                <a16:creationId xmlns:a16="http://schemas.microsoft.com/office/drawing/2014/main" id="{14E91F3A-C354-40BE-149C-8DD1870DD1C0}"/>
              </a:ext>
            </a:extLst>
          </p:cNvPr>
          <p:cNvSpPr/>
          <p:nvPr/>
        </p:nvSpPr>
        <p:spPr>
          <a:xfrm>
            <a:off x="401830" y="3330492"/>
            <a:ext cx="868598" cy="460523"/>
          </a:xfrm>
          <a:prstGeom prst="rect">
            <a:avLst/>
          </a:prstGeom>
          <a:noFill/>
        </p:spPr>
        <p:txBody>
          <a:bodyPr wrap="none" lIns="91214" tIns="45607" rIns="91214" bIns="45607">
            <a:spAutoFit/>
          </a:bodyPr>
          <a:lstStyle/>
          <a:p>
            <a:pPr algn="ctr"/>
            <a:r>
              <a:rPr lang="ar-JO" sz="2394" dirty="0">
                <a:ln w="0"/>
                <a:effectLst>
                  <a:outerShdw blurRad="38100" dist="19050" dir="2700000" algn="tl" rotWithShape="0">
                    <a:schemeClr val="dk1">
                      <a:alpha val="40000"/>
                    </a:schemeClr>
                  </a:outerShdw>
                </a:effectLst>
              </a:rPr>
              <a:t>2025</a:t>
            </a:r>
            <a:endParaRPr lang="en-US" sz="2394" dirty="0">
              <a:ln w="0"/>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6773CD04-5C49-AFC7-FFCC-28E28BD23CA8}"/>
              </a:ext>
            </a:extLst>
          </p:cNvPr>
          <p:cNvSpPr/>
          <p:nvPr/>
        </p:nvSpPr>
        <p:spPr>
          <a:xfrm>
            <a:off x="9882994" y="4989768"/>
            <a:ext cx="868597" cy="460523"/>
          </a:xfrm>
          <a:prstGeom prst="rect">
            <a:avLst/>
          </a:prstGeom>
          <a:noFill/>
        </p:spPr>
        <p:txBody>
          <a:bodyPr wrap="none" lIns="91214" tIns="45607" rIns="91214" bIns="45607">
            <a:spAutoFit/>
          </a:bodyPr>
          <a:lstStyle/>
          <a:p>
            <a:pPr algn="ctr"/>
            <a:r>
              <a:rPr lang="ar-JO" sz="2394" dirty="0">
                <a:ln w="0"/>
                <a:effectLst>
                  <a:outerShdw blurRad="38100" dist="19050" dir="2700000" algn="tl" rotWithShape="0">
                    <a:schemeClr val="dk1">
                      <a:alpha val="40000"/>
                    </a:schemeClr>
                  </a:outerShdw>
                </a:effectLst>
              </a:rPr>
              <a:t>1909</a:t>
            </a:r>
            <a:endParaRPr lang="en-US" sz="2394"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F0035BEA-EFAF-8F39-9E4E-6832B5FF04DC}"/>
              </a:ext>
            </a:extLst>
          </p:cNvPr>
          <p:cNvSpPr/>
          <p:nvPr/>
        </p:nvSpPr>
        <p:spPr>
          <a:xfrm>
            <a:off x="1919991" y="3778651"/>
            <a:ext cx="868598" cy="460523"/>
          </a:xfrm>
          <a:prstGeom prst="rect">
            <a:avLst/>
          </a:prstGeom>
          <a:noFill/>
        </p:spPr>
        <p:txBody>
          <a:bodyPr wrap="none" lIns="91214" tIns="45607" rIns="91214" bIns="45607">
            <a:spAutoFit/>
          </a:bodyPr>
          <a:lstStyle/>
          <a:p>
            <a:pPr algn="ctr"/>
            <a:r>
              <a:rPr lang="ar-JO" sz="2394" dirty="0">
                <a:ln w="0"/>
                <a:effectLst>
                  <a:outerShdw blurRad="38100" dist="19050" dir="2700000" algn="tl" rotWithShape="0">
                    <a:schemeClr val="dk1">
                      <a:alpha val="40000"/>
                    </a:schemeClr>
                  </a:outerShdw>
                </a:effectLst>
              </a:rPr>
              <a:t>2007</a:t>
            </a:r>
            <a:endParaRPr lang="en-US" sz="2394" dirty="0">
              <a:ln w="0"/>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6F3C5350-2976-BB22-FDAA-F24EFB26BACC}"/>
              </a:ext>
            </a:extLst>
          </p:cNvPr>
          <p:cNvSpPr/>
          <p:nvPr/>
        </p:nvSpPr>
        <p:spPr>
          <a:xfrm>
            <a:off x="8138296" y="4985313"/>
            <a:ext cx="1373449" cy="460523"/>
          </a:xfrm>
          <a:prstGeom prst="rect">
            <a:avLst/>
          </a:prstGeom>
          <a:noFill/>
        </p:spPr>
        <p:txBody>
          <a:bodyPr wrap="square" lIns="91214" tIns="45607" rIns="91214" bIns="45607">
            <a:spAutoFit/>
          </a:bodyPr>
          <a:lstStyle/>
          <a:p>
            <a:pPr algn="ctr"/>
            <a:r>
              <a:rPr lang="ar-BH" sz="2394" dirty="0">
                <a:ln w="0"/>
                <a:effectLst>
                  <a:outerShdw blurRad="38100" dist="19050" dir="2700000" algn="tl" rotWithShape="0">
                    <a:schemeClr val="dk1">
                      <a:alpha val="40000"/>
                    </a:schemeClr>
                  </a:outerShdw>
                </a:effectLst>
              </a:rPr>
              <a:t>1950</a:t>
            </a:r>
            <a:endParaRPr lang="en-US" sz="2394" dirty="0">
              <a:ln w="0"/>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1EA35F2D-A11B-2D3A-4F5A-FCAF68DF076B}"/>
              </a:ext>
            </a:extLst>
          </p:cNvPr>
          <p:cNvSpPr/>
          <p:nvPr/>
        </p:nvSpPr>
        <p:spPr>
          <a:xfrm>
            <a:off x="9605940" y="5258680"/>
            <a:ext cx="1810430"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ar-JO" sz="2394" dirty="0">
                <a:solidFill>
                  <a:srgbClr val="C00000"/>
                </a:solidFill>
                <a:latin typeface="Arial Rounded MT Bold" panose="020F0704030504030204" pitchFamily="34" charset="0"/>
              </a:rPr>
              <a:t>اسماعيل باقوق</a:t>
            </a:r>
            <a:endParaRPr lang="en-US"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23" name="Rectangle 22">
            <a:extLst>
              <a:ext uri="{FF2B5EF4-FFF2-40B4-BE49-F238E27FC236}">
                <a16:creationId xmlns:a16="http://schemas.microsoft.com/office/drawing/2014/main" id="{497EBA43-AFAC-D969-D6FC-FB51619ACDF1}"/>
              </a:ext>
            </a:extLst>
          </p:cNvPr>
          <p:cNvSpPr/>
          <p:nvPr/>
        </p:nvSpPr>
        <p:spPr>
          <a:xfrm>
            <a:off x="45371" y="5370504"/>
            <a:ext cx="1792457" cy="828941"/>
          </a:xfrm>
          <a:prstGeom prst="rect">
            <a:avLst/>
          </a:prstGeom>
          <a:noFill/>
        </p:spPr>
        <p:txBody>
          <a:bodyPr wrap="square" lIns="91214" tIns="45607" rIns="91214" bIns="45607">
            <a:spAutoFit/>
          </a:bodyPr>
          <a:lstStyle/>
          <a:p>
            <a:pPr algn="ctr"/>
            <a:r>
              <a:rPr lang="ar-BH" sz="5387" dirty="0">
                <a:solidFill>
                  <a:srgbClr val="202122"/>
                </a:solidFill>
                <a:latin typeface="Arial" panose="020B0604020202020204" pitchFamily="34" charset="0"/>
              </a:rPr>
              <a:t> </a:t>
            </a:r>
            <a:r>
              <a:rPr lang="ar-JO" sz="2394" dirty="0">
                <a:solidFill>
                  <a:srgbClr val="C00000"/>
                </a:solidFill>
                <a:latin typeface="Arial Rounded MT Bold" panose="020F0704030504030204" pitchFamily="34" charset="0"/>
              </a:rPr>
              <a:t>د. يوسف الشواربة</a:t>
            </a:r>
            <a:endParaRPr lang="en-US"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27" name="Rectangle 26">
            <a:extLst>
              <a:ext uri="{FF2B5EF4-FFF2-40B4-BE49-F238E27FC236}">
                <a16:creationId xmlns:a16="http://schemas.microsoft.com/office/drawing/2014/main" id="{1F14DC38-4C2E-B38A-2D71-5B331D589903}"/>
              </a:ext>
            </a:extLst>
          </p:cNvPr>
          <p:cNvSpPr/>
          <p:nvPr/>
        </p:nvSpPr>
        <p:spPr>
          <a:xfrm>
            <a:off x="4551752" y="5234406"/>
            <a:ext cx="1994319"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ar-JO" sz="1795" b="1" dirty="0">
                <a:solidFill>
                  <a:srgbClr val="C00000"/>
                </a:solidFill>
                <a:latin typeface="Arial Rounded MT Bold" panose="020F0704030504030204" pitchFamily="34" charset="0"/>
              </a:rPr>
              <a:t>عبد الرؤوف الروابدة </a:t>
            </a:r>
            <a:endParaRPr lang="en-US" sz="1795"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29" name="Rectangle 28">
            <a:extLst>
              <a:ext uri="{FF2B5EF4-FFF2-40B4-BE49-F238E27FC236}">
                <a16:creationId xmlns:a16="http://schemas.microsoft.com/office/drawing/2014/main" id="{40F82AED-2519-41E2-D691-16B1F4A7B1D0}"/>
              </a:ext>
            </a:extLst>
          </p:cNvPr>
          <p:cNvSpPr/>
          <p:nvPr/>
        </p:nvSpPr>
        <p:spPr>
          <a:xfrm>
            <a:off x="9450832" y="5962507"/>
            <a:ext cx="1965537" cy="460523"/>
          </a:xfrm>
          <a:prstGeom prst="rect">
            <a:avLst/>
          </a:prstGeom>
          <a:noFill/>
        </p:spPr>
        <p:txBody>
          <a:bodyPr wrap="none" lIns="91214" tIns="45607" rIns="91214" bIns="45607">
            <a:spAutoFit/>
          </a:bodyPr>
          <a:lstStyle/>
          <a:p>
            <a:pPr algn="ctr"/>
            <a:r>
              <a:rPr lang="ar-BH"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rPr>
              <a:t> </a:t>
            </a:r>
            <a:r>
              <a:rPr lang="ar-BH" sz="2394" b="1" dirty="0">
                <a:ln w="0"/>
                <a:solidFill>
                  <a:srgbClr val="92D050"/>
                </a:solidFill>
                <a:effectLst>
                  <a:outerShdw blurRad="38100" dist="19050" dir="2700000" algn="tl" rotWithShape="0">
                    <a:schemeClr val="dk1">
                      <a:alpha val="40000"/>
                    </a:schemeClr>
                  </a:outerShdw>
                </a:effectLst>
                <a:latin typeface="Arial Rounded MT Bold" panose="020F0704030504030204" pitchFamily="34" charset="0"/>
              </a:rPr>
              <a:t>اول مجلس بلدي </a:t>
            </a:r>
            <a:endParaRPr lang="en-US" sz="2394" b="1" dirty="0">
              <a:ln w="0"/>
              <a:solidFill>
                <a:srgbClr val="92D05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0" name="Rectangle 29">
            <a:extLst>
              <a:ext uri="{FF2B5EF4-FFF2-40B4-BE49-F238E27FC236}">
                <a16:creationId xmlns:a16="http://schemas.microsoft.com/office/drawing/2014/main" id="{2C475E41-DB68-C754-FEF0-FCCACC6E5DF7}"/>
              </a:ext>
            </a:extLst>
          </p:cNvPr>
          <p:cNvSpPr/>
          <p:nvPr/>
        </p:nvSpPr>
        <p:spPr>
          <a:xfrm>
            <a:off x="161116" y="1669949"/>
            <a:ext cx="1250767" cy="399120"/>
          </a:xfrm>
          <a:prstGeom prst="rect">
            <a:avLst/>
          </a:prstGeom>
          <a:noFill/>
        </p:spPr>
        <p:txBody>
          <a:bodyPr wrap="none" lIns="91214" tIns="45607" rIns="91214" bIns="45607">
            <a:spAutoFit/>
          </a:bodyPr>
          <a:lstStyle/>
          <a:p>
            <a:pPr algn="ctr"/>
            <a:r>
              <a:rPr lang="ar-BH" sz="1995" dirty="0">
                <a:solidFill>
                  <a:srgbClr val="202122"/>
                </a:solidFill>
                <a:latin typeface="Arial" panose="020B0604020202020204" pitchFamily="34" charset="0"/>
              </a:rPr>
              <a:t> </a:t>
            </a:r>
            <a:r>
              <a:rPr lang="ar-JO" sz="1995" b="1" dirty="0">
                <a:solidFill>
                  <a:srgbClr val="C00000"/>
                </a:solidFill>
                <a:latin typeface="Arial Rounded MT Bold" panose="020F0704030504030204" pitchFamily="34" charset="0"/>
              </a:rPr>
              <a:t>4200000</a:t>
            </a:r>
            <a:endParaRPr lang="en-US" sz="1995"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1" name="Rectangle 30">
            <a:extLst>
              <a:ext uri="{FF2B5EF4-FFF2-40B4-BE49-F238E27FC236}">
                <a16:creationId xmlns:a16="http://schemas.microsoft.com/office/drawing/2014/main" id="{4700F86D-2DD2-93F8-C062-F43F6467FEC3}"/>
              </a:ext>
            </a:extLst>
          </p:cNvPr>
          <p:cNvSpPr/>
          <p:nvPr/>
        </p:nvSpPr>
        <p:spPr>
          <a:xfrm>
            <a:off x="1631349" y="3016176"/>
            <a:ext cx="1317926" cy="399120"/>
          </a:xfrm>
          <a:prstGeom prst="rect">
            <a:avLst/>
          </a:prstGeom>
          <a:noFill/>
        </p:spPr>
        <p:txBody>
          <a:bodyPr wrap="none" lIns="91214" tIns="45607" rIns="91214" bIns="45607">
            <a:spAutoFit/>
          </a:bodyPr>
          <a:lstStyle/>
          <a:p>
            <a:pPr algn="ctr"/>
            <a:r>
              <a:rPr lang="ar-BH" sz="1995" dirty="0">
                <a:solidFill>
                  <a:srgbClr val="202122"/>
                </a:solidFill>
                <a:latin typeface="Arial" panose="020B0604020202020204" pitchFamily="34" charset="0"/>
              </a:rPr>
              <a:t> </a:t>
            </a:r>
            <a:r>
              <a:rPr lang="en-US" sz="1995" b="1" dirty="0">
                <a:solidFill>
                  <a:srgbClr val="C00000"/>
                </a:solidFill>
                <a:latin typeface="Arial Rounded MT Bold" panose="020F0704030504030204" pitchFamily="34" charset="0"/>
              </a:rPr>
              <a:t>2000000</a:t>
            </a:r>
            <a:endParaRPr lang="en-US" sz="1995"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5" name="Rectangle 34">
            <a:extLst>
              <a:ext uri="{FF2B5EF4-FFF2-40B4-BE49-F238E27FC236}">
                <a16:creationId xmlns:a16="http://schemas.microsoft.com/office/drawing/2014/main" id="{C551A320-C653-BEDB-CBEC-3A73719D8D5F}"/>
              </a:ext>
            </a:extLst>
          </p:cNvPr>
          <p:cNvSpPr/>
          <p:nvPr/>
        </p:nvSpPr>
        <p:spPr>
          <a:xfrm>
            <a:off x="7583914" y="5474085"/>
            <a:ext cx="2064676" cy="1473673"/>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ar-BH" sz="1795" b="1" dirty="0">
                <a:solidFill>
                  <a:srgbClr val="92D050"/>
                </a:solidFill>
                <a:latin typeface="Arial" panose="020B0604020202020204" pitchFamily="34" charset="0"/>
              </a:rPr>
              <a:t>تحول من مجلس بلدي </a:t>
            </a:r>
          </a:p>
          <a:p>
            <a:pPr algn="ctr"/>
            <a:r>
              <a:rPr lang="ar-BH" sz="1795" b="1" dirty="0">
                <a:solidFill>
                  <a:srgbClr val="92D050"/>
                </a:solidFill>
                <a:latin typeface="Arial" panose="020B0604020202020204" pitchFamily="34" charset="0"/>
              </a:rPr>
              <a:t>الى</a:t>
            </a:r>
            <a:r>
              <a:rPr lang="ar-BH" sz="1795" b="1" dirty="0">
                <a:solidFill>
                  <a:srgbClr val="92D050"/>
                </a:solidFill>
                <a:latin typeface="Arial Rounded MT Bold" panose="020F0704030504030204" pitchFamily="34" charset="0"/>
              </a:rPr>
              <a:t> امانة العاصمة </a:t>
            </a:r>
            <a:endParaRPr lang="ar-BH" sz="1795" b="1" dirty="0">
              <a:solidFill>
                <a:srgbClr val="92D050"/>
              </a:solidFill>
              <a:latin typeface="Arial" panose="020B0604020202020204" pitchFamily="34" charset="0"/>
            </a:endParaRPr>
          </a:p>
          <a:p>
            <a:pPr algn="ctr"/>
            <a:r>
              <a:rPr lang="ar-BH" sz="1795" b="1" dirty="0">
                <a:solidFill>
                  <a:srgbClr val="92D050"/>
                </a:solidFill>
                <a:latin typeface="Arial" panose="020B0604020202020204" pitchFamily="34" charset="0"/>
              </a:rPr>
              <a:t> </a:t>
            </a:r>
            <a:endParaRPr lang="en-US" sz="1795" b="1" dirty="0">
              <a:ln w="0"/>
              <a:solidFill>
                <a:srgbClr val="92D05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6" name="Rectangle 35">
            <a:extLst>
              <a:ext uri="{FF2B5EF4-FFF2-40B4-BE49-F238E27FC236}">
                <a16:creationId xmlns:a16="http://schemas.microsoft.com/office/drawing/2014/main" id="{7E216DCE-2005-A044-C7EE-E5FB69629F16}"/>
              </a:ext>
            </a:extLst>
          </p:cNvPr>
          <p:cNvSpPr/>
          <p:nvPr/>
        </p:nvSpPr>
        <p:spPr>
          <a:xfrm>
            <a:off x="9646047" y="4175478"/>
            <a:ext cx="1105255"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en-US" sz="2394" b="1" dirty="0">
                <a:solidFill>
                  <a:srgbClr val="C00000"/>
                </a:solidFill>
                <a:latin typeface="Arial Rounded MT Bold" panose="020F0704030504030204" pitchFamily="34" charset="0"/>
              </a:rPr>
              <a:t>2000</a:t>
            </a:r>
            <a:endParaRPr lang="en-US"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7" name="Rectangle 36">
            <a:extLst>
              <a:ext uri="{FF2B5EF4-FFF2-40B4-BE49-F238E27FC236}">
                <a16:creationId xmlns:a16="http://schemas.microsoft.com/office/drawing/2014/main" id="{D4047C97-D202-E679-9E10-9666CE64DB3B}"/>
              </a:ext>
            </a:extLst>
          </p:cNvPr>
          <p:cNvSpPr/>
          <p:nvPr/>
        </p:nvSpPr>
        <p:spPr>
          <a:xfrm>
            <a:off x="8074577" y="4064266"/>
            <a:ext cx="1231579"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ar-BH" sz="2394" b="1" dirty="0">
                <a:solidFill>
                  <a:srgbClr val="C00000"/>
                </a:solidFill>
                <a:latin typeface="Arial Rounded MT Bold" panose="020F0704030504030204" pitchFamily="34" charset="0"/>
              </a:rPr>
              <a:t>47000</a:t>
            </a:r>
            <a:endParaRPr lang="en-US"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8" name="Rectangle 37">
            <a:extLst>
              <a:ext uri="{FF2B5EF4-FFF2-40B4-BE49-F238E27FC236}">
                <a16:creationId xmlns:a16="http://schemas.microsoft.com/office/drawing/2014/main" id="{6B90889E-6633-841A-F7F6-1CA430A0B32B}"/>
              </a:ext>
            </a:extLst>
          </p:cNvPr>
          <p:cNvSpPr/>
          <p:nvPr/>
        </p:nvSpPr>
        <p:spPr>
          <a:xfrm>
            <a:off x="6646874" y="3691948"/>
            <a:ext cx="1231578"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ar-BH" sz="2394" b="1" dirty="0">
                <a:solidFill>
                  <a:srgbClr val="C00000"/>
                </a:solidFill>
                <a:latin typeface="Arial Rounded MT Bold" panose="020F0704030504030204" pitchFamily="34" charset="0"/>
              </a:rPr>
              <a:t>80000</a:t>
            </a:r>
            <a:endParaRPr lang="en-US"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39" name="Rectangle 38">
            <a:extLst>
              <a:ext uri="{FF2B5EF4-FFF2-40B4-BE49-F238E27FC236}">
                <a16:creationId xmlns:a16="http://schemas.microsoft.com/office/drawing/2014/main" id="{2B6D1C2B-5444-D7CD-7CA0-F88E595F9E9E}"/>
              </a:ext>
            </a:extLst>
          </p:cNvPr>
          <p:cNvSpPr/>
          <p:nvPr/>
        </p:nvSpPr>
        <p:spPr>
          <a:xfrm>
            <a:off x="9556254" y="4239174"/>
            <a:ext cx="1231579" cy="460523"/>
          </a:xfrm>
          <a:prstGeom prst="rect">
            <a:avLst/>
          </a:prstGeom>
          <a:noFill/>
        </p:spPr>
        <p:txBody>
          <a:bodyPr wrap="none" lIns="91214" tIns="45607" rIns="91214" bIns="45607">
            <a:spAutoFit/>
          </a:bodyPr>
          <a:lstStyle/>
          <a:p>
            <a:pPr algn="ctr"/>
            <a:r>
              <a:rPr lang="ar-BH" sz="2394" b="1" dirty="0">
                <a:solidFill>
                  <a:schemeClr val="accent1"/>
                </a:solidFill>
                <a:latin typeface="Arial Rounded MT Bold" panose="020F0704030504030204" pitchFamily="34" charset="0"/>
              </a:rPr>
              <a:t>2 </a:t>
            </a:r>
            <a:r>
              <a:rPr lang="ar-JO" sz="2394" b="1" dirty="0">
                <a:solidFill>
                  <a:schemeClr val="accent1"/>
                </a:solidFill>
                <a:latin typeface="Arial Rounded MT Bold" panose="020F0704030504030204" pitchFamily="34" charset="0"/>
              </a:rPr>
              <a:t> </a:t>
            </a:r>
            <a:r>
              <a:rPr lang="en-US" sz="2394" b="1" dirty="0">
                <a:solidFill>
                  <a:schemeClr val="accent1"/>
                </a:solidFill>
                <a:latin typeface="Arial Rounded MT Bold" panose="020F0704030504030204" pitchFamily="34" charset="0"/>
              </a:rPr>
              <a:t> km2</a:t>
            </a:r>
            <a:endParaRPr lang="en-US" sz="2394" b="1" dirty="0">
              <a:ln w="0"/>
              <a:solidFill>
                <a:schemeClr val="accent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0" name="Rectangle 39">
            <a:extLst>
              <a:ext uri="{FF2B5EF4-FFF2-40B4-BE49-F238E27FC236}">
                <a16:creationId xmlns:a16="http://schemas.microsoft.com/office/drawing/2014/main" id="{344161F7-1565-37CC-9B6F-A7C922BFD4C3}"/>
              </a:ext>
            </a:extLst>
          </p:cNvPr>
          <p:cNvSpPr/>
          <p:nvPr/>
        </p:nvSpPr>
        <p:spPr>
          <a:xfrm>
            <a:off x="7891974" y="3633397"/>
            <a:ext cx="1532198"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en-US" sz="2394" b="1" dirty="0">
                <a:solidFill>
                  <a:schemeClr val="accent1"/>
                </a:solidFill>
                <a:latin typeface="Arial Rounded MT Bold" panose="020F0704030504030204" pitchFamily="34" charset="0"/>
              </a:rPr>
              <a:t>17</a:t>
            </a:r>
            <a:r>
              <a:rPr lang="ar-JO" sz="2394" b="1" dirty="0">
                <a:solidFill>
                  <a:schemeClr val="accent1"/>
                </a:solidFill>
                <a:latin typeface="Arial Rounded MT Bold" panose="020F0704030504030204" pitchFamily="34" charset="0"/>
              </a:rPr>
              <a:t> </a:t>
            </a:r>
            <a:r>
              <a:rPr lang="en-US" sz="2394" b="1" dirty="0">
                <a:solidFill>
                  <a:schemeClr val="accent1"/>
                </a:solidFill>
                <a:latin typeface="Arial Rounded MT Bold" panose="020F0704030504030204" pitchFamily="34" charset="0"/>
              </a:rPr>
              <a:t> km2</a:t>
            </a:r>
            <a:endParaRPr lang="en-US" sz="2394" b="1" dirty="0">
              <a:ln w="0"/>
              <a:solidFill>
                <a:schemeClr val="accent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1" name="Rectangle 40">
            <a:extLst>
              <a:ext uri="{FF2B5EF4-FFF2-40B4-BE49-F238E27FC236}">
                <a16:creationId xmlns:a16="http://schemas.microsoft.com/office/drawing/2014/main" id="{6CB719C0-0BD3-864C-27EE-1D27D17B234D}"/>
              </a:ext>
            </a:extLst>
          </p:cNvPr>
          <p:cNvSpPr/>
          <p:nvPr/>
        </p:nvSpPr>
        <p:spPr>
          <a:xfrm>
            <a:off x="6326749" y="3301242"/>
            <a:ext cx="1532198"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en-US" sz="2394" b="1" dirty="0">
                <a:solidFill>
                  <a:schemeClr val="accent1"/>
                </a:solidFill>
                <a:latin typeface="Arial Rounded MT Bold" panose="020F0704030504030204" pitchFamily="34" charset="0"/>
              </a:rPr>
              <a:t>42</a:t>
            </a:r>
            <a:r>
              <a:rPr lang="ar-JO" sz="2394" b="1" dirty="0">
                <a:solidFill>
                  <a:schemeClr val="accent1"/>
                </a:solidFill>
                <a:latin typeface="Arial Rounded MT Bold" panose="020F0704030504030204" pitchFamily="34" charset="0"/>
              </a:rPr>
              <a:t> </a:t>
            </a:r>
            <a:r>
              <a:rPr lang="en-US" sz="2394" b="1" dirty="0">
                <a:solidFill>
                  <a:schemeClr val="accent1"/>
                </a:solidFill>
                <a:latin typeface="Arial Rounded MT Bold" panose="020F0704030504030204" pitchFamily="34" charset="0"/>
              </a:rPr>
              <a:t> km2</a:t>
            </a:r>
            <a:endParaRPr lang="en-US" sz="2394" b="1" dirty="0">
              <a:ln w="0"/>
              <a:solidFill>
                <a:schemeClr val="accent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2" name="Rectangle 41">
            <a:extLst>
              <a:ext uri="{FF2B5EF4-FFF2-40B4-BE49-F238E27FC236}">
                <a16:creationId xmlns:a16="http://schemas.microsoft.com/office/drawing/2014/main" id="{02ED45DA-3F1E-4D49-FA16-D68E332371BD}"/>
              </a:ext>
            </a:extLst>
          </p:cNvPr>
          <p:cNvSpPr/>
          <p:nvPr/>
        </p:nvSpPr>
        <p:spPr>
          <a:xfrm>
            <a:off x="4686893" y="3231425"/>
            <a:ext cx="1714488"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en-US" sz="2394" b="1" dirty="0">
                <a:solidFill>
                  <a:schemeClr val="accent1"/>
                </a:solidFill>
                <a:latin typeface="Arial Rounded MT Bold" panose="020F0704030504030204" pitchFamily="34" charset="0"/>
              </a:rPr>
              <a:t>100</a:t>
            </a:r>
            <a:r>
              <a:rPr lang="ar-JO" sz="2394" b="1" dirty="0">
                <a:solidFill>
                  <a:schemeClr val="accent1"/>
                </a:solidFill>
                <a:latin typeface="Arial Rounded MT Bold" panose="020F0704030504030204" pitchFamily="34" charset="0"/>
              </a:rPr>
              <a:t> </a:t>
            </a:r>
            <a:r>
              <a:rPr lang="en-US" sz="2394" b="1" dirty="0">
                <a:solidFill>
                  <a:schemeClr val="accent1"/>
                </a:solidFill>
                <a:latin typeface="Arial Rounded MT Bold" panose="020F0704030504030204" pitchFamily="34" charset="0"/>
              </a:rPr>
              <a:t> km2</a:t>
            </a:r>
            <a:endParaRPr lang="en-US" sz="2394" b="1" dirty="0">
              <a:ln w="0"/>
              <a:solidFill>
                <a:schemeClr val="accent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3" name="Rectangle 42">
            <a:extLst>
              <a:ext uri="{FF2B5EF4-FFF2-40B4-BE49-F238E27FC236}">
                <a16:creationId xmlns:a16="http://schemas.microsoft.com/office/drawing/2014/main" id="{93873815-5F03-CCD4-532D-0069BFA8EF62}"/>
              </a:ext>
            </a:extLst>
          </p:cNvPr>
          <p:cNvSpPr/>
          <p:nvPr/>
        </p:nvSpPr>
        <p:spPr>
          <a:xfrm>
            <a:off x="1418353" y="2251079"/>
            <a:ext cx="1573773"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en-US" sz="1995" b="1" dirty="0">
                <a:solidFill>
                  <a:schemeClr val="accent1"/>
                </a:solidFill>
                <a:latin typeface="Arial Rounded MT Bold" panose="020F0704030504030204" pitchFamily="34" charset="0"/>
              </a:rPr>
              <a:t>1700 km2</a:t>
            </a:r>
            <a:endParaRPr lang="en-US" sz="1995" b="1" dirty="0">
              <a:ln w="0"/>
              <a:solidFill>
                <a:schemeClr val="accent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4" name="Rectangle 43">
            <a:extLst>
              <a:ext uri="{FF2B5EF4-FFF2-40B4-BE49-F238E27FC236}">
                <a16:creationId xmlns:a16="http://schemas.microsoft.com/office/drawing/2014/main" id="{F6B786DF-F13C-D946-A1A3-286D187F346D}"/>
              </a:ext>
            </a:extLst>
          </p:cNvPr>
          <p:cNvSpPr/>
          <p:nvPr/>
        </p:nvSpPr>
        <p:spPr>
          <a:xfrm>
            <a:off x="187498" y="1357284"/>
            <a:ext cx="1349907" cy="399120"/>
          </a:xfrm>
          <a:prstGeom prst="rect">
            <a:avLst/>
          </a:prstGeom>
          <a:noFill/>
        </p:spPr>
        <p:txBody>
          <a:bodyPr wrap="none" lIns="91214" tIns="45607" rIns="91214" bIns="45607">
            <a:spAutoFit/>
          </a:bodyPr>
          <a:lstStyle/>
          <a:p>
            <a:pPr algn="ctr"/>
            <a:r>
              <a:rPr lang="ar-BH" sz="1995" b="1" dirty="0">
                <a:solidFill>
                  <a:schemeClr val="accent1"/>
                </a:solidFill>
                <a:latin typeface="Arial" panose="020B0604020202020204" pitchFamily="34" charset="0"/>
              </a:rPr>
              <a:t>799.9</a:t>
            </a:r>
            <a:r>
              <a:rPr lang="en-US" sz="1995" b="1" dirty="0">
                <a:solidFill>
                  <a:schemeClr val="accent1"/>
                </a:solidFill>
                <a:latin typeface="Arial Rounded MT Bold" panose="020F0704030504030204" pitchFamily="34" charset="0"/>
              </a:rPr>
              <a:t>km2</a:t>
            </a:r>
            <a:endParaRPr lang="en-US" sz="1995" b="1" dirty="0">
              <a:ln w="0"/>
              <a:solidFill>
                <a:schemeClr val="accent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5" name="Rectangle 44">
            <a:extLst>
              <a:ext uri="{FF2B5EF4-FFF2-40B4-BE49-F238E27FC236}">
                <a16:creationId xmlns:a16="http://schemas.microsoft.com/office/drawing/2014/main" id="{BD10145F-2D28-248F-DF66-B6FDAF7BD721}"/>
              </a:ext>
            </a:extLst>
          </p:cNvPr>
          <p:cNvSpPr/>
          <p:nvPr/>
        </p:nvSpPr>
        <p:spPr>
          <a:xfrm>
            <a:off x="4834071" y="3556264"/>
            <a:ext cx="1469836"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en-US" sz="2394" b="1" dirty="0">
                <a:solidFill>
                  <a:srgbClr val="C00000"/>
                </a:solidFill>
                <a:latin typeface="Arial Rounded MT Bold" panose="020F0704030504030204" pitchFamily="34" charset="0"/>
              </a:rPr>
              <a:t>200000</a:t>
            </a:r>
            <a:endParaRPr lang="en-US"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6" name="Rectangle 45">
            <a:extLst>
              <a:ext uri="{FF2B5EF4-FFF2-40B4-BE49-F238E27FC236}">
                <a16:creationId xmlns:a16="http://schemas.microsoft.com/office/drawing/2014/main" id="{5548E898-CFFC-FBB0-25AB-09B517295AE2}"/>
              </a:ext>
            </a:extLst>
          </p:cNvPr>
          <p:cNvSpPr/>
          <p:nvPr/>
        </p:nvSpPr>
        <p:spPr>
          <a:xfrm>
            <a:off x="2981566" y="3512373"/>
            <a:ext cx="1297263" cy="182197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47" name="Rectangle 46">
            <a:extLst>
              <a:ext uri="{FF2B5EF4-FFF2-40B4-BE49-F238E27FC236}">
                <a16:creationId xmlns:a16="http://schemas.microsoft.com/office/drawing/2014/main" id="{0A25B63F-A955-3991-72B1-0F6FD08867A8}"/>
              </a:ext>
            </a:extLst>
          </p:cNvPr>
          <p:cNvSpPr/>
          <p:nvPr/>
        </p:nvSpPr>
        <p:spPr>
          <a:xfrm>
            <a:off x="3225281" y="3890339"/>
            <a:ext cx="804636" cy="460523"/>
          </a:xfrm>
          <a:prstGeom prst="rect">
            <a:avLst/>
          </a:prstGeom>
          <a:noFill/>
        </p:spPr>
        <p:txBody>
          <a:bodyPr wrap="none" lIns="91214" tIns="45607" rIns="91214" bIns="45607">
            <a:spAutoFit/>
          </a:bodyPr>
          <a:lstStyle/>
          <a:p>
            <a:pPr algn="ctr"/>
            <a:r>
              <a:rPr lang="en-US" sz="2394" dirty="0">
                <a:ln w="0"/>
                <a:effectLst>
                  <a:outerShdw blurRad="38100" dist="19050" dir="2700000" algn="tl" rotWithShape="0">
                    <a:schemeClr val="dk1">
                      <a:alpha val="40000"/>
                    </a:schemeClr>
                  </a:outerShdw>
                </a:effectLst>
              </a:rPr>
              <a:t>2006</a:t>
            </a:r>
          </a:p>
        </p:txBody>
      </p:sp>
      <p:sp>
        <p:nvSpPr>
          <p:cNvPr id="48" name="Rectangle 47">
            <a:extLst>
              <a:ext uri="{FF2B5EF4-FFF2-40B4-BE49-F238E27FC236}">
                <a16:creationId xmlns:a16="http://schemas.microsoft.com/office/drawing/2014/main" id="{6E986D40-7637-052E-0233-348D656C2F97}"/>
              </a:ext>
            </a:extLst>
          </p:cNvPr>
          <p:cNvSpPr/>
          <p:nvPr/>
        </p:nvSpPr>
        <p:spPr>
          <a:xfrm>
            <a:off x="2950625" y="3085321"/>
            <a:ext cx="1317926" cy="399120"/>
          </a:xfrm>
          <a:prstGeom prst="rect">
            <a:avLst/>
          </a:prstGeom>
          <a:noFill/>
        </p:spPr>
        <p:txBody>
          <a:bodyPr wrap="none" lIns="91214" tIns="45607" rIns="91214" bIns="45607">
            <a:spAutoFit/>
          </a:bodyPr>
          <a:lstStyle/>
          <a:p>
            <a:pPr algn="ctr"/>
            <a:r>
              <a:rPr lang="ar-BH" sz="1995" dirty="0">
                <a:solidFill>
                  <a:srgbClr val="202122"/>
                </a:solidFill>
                <a:latin typeface="Arial" panose="020B0604020202020204" pitchFamily="34" charset="0"/>
              </a:rPr>
              <a:t> </a:t>
            </a:r>
            <a:r>
              <a:rPr lang="en-US" sz="1995" b="1" dirty="0">
                <a:solidFill>
                  <a:srgbClr val="C00000"/>
                </a:solidFill>
                <a:latin typeface="Arial Rounded MT Bold" panose="020F0704030504030204" pitchFamily="34" charset="0"/>
              </a:rPr>
              <a:t>2000000</a:t>
            </a:r>
            <a:endParaRPr lang="en-US" sz="1995"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9" name="Rectangle 48">
            <a:extLst>
              <a:ext uri="{FF2B5EF4-FFF2-40B4-BE49-F238E27FC236}">
                <a16:creationId xmlns:a16="http://schemas.microsoft.com/office/drawing/2014/main" id="{67975BC6-3C8B-2272-3EC4-05CCCF84B2B3}"/>
              </a:ext>
            </a:extLst>
          </p:cNvPr>
          <p:cNvSpPr/>
          <p:nvPr/>
        </p:nvSpPr>
        <p:spPr>
          <a:xfrm>
            <a:off x="2881488" y="2337016"/>
            <a:ext cx="1492222"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en-US" sz="1995" b="1" dirty="0">
                <a:solidFill>
                  <a:schemeClr val="accent1"/>
                </a:solidFill>
                <a:latin typeface="Arial Rounded MT Bold" panose="020F0704030504030204" pitchFamily="34" charset="0"/>
              </a:rPr>
              <a:t>680</a:t>
            </a:r>
            <a:r>
              <a:rPr lang="ar-JO" sz="1995" b="1" dirty="0">
                <a:solidFill>
                  <a:schemeClr val="accent1"/>
                </a:solidFill>
                <a:latin typeface="Arial Rounded MT Bold" panose="020F0704030504030204" pitchFamily="34" charset="0"/>
              </a:rPr>
              <a:t> </a:t>
            </a:r>
            <a:r>
              <a:rPr lang="en-US" sz="1995" b="1" dirty="0">
                <a:solidFill>
                  <a:schemeClr val="accent1"/>
                </a:solidFill>
                <a:latin typeface="Arial Rounded MT Bold" panose="020F0704030504030204" pitchFamily="34" charset="0"/>
              </a:rPr>
              <a:t> km2</a:t>
            </a:r>
            <a:endParaRPr lang="en-US" sz="1995" b="1" dirty="0">
              <a:ln w="0"/>
              <a:solidFill>
                <a:schemeClr val="accent1"/>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51" name="Rectangle: Rounded Corners 50">
            <a:extLst>
              <a:ext uri="{FF2B5EF4-FFF2-40B4-BE49-F238E27FC236}">
                <a16:creationId xmlns:a16="http://schemas.microsoft.com/office/drawing/2014/main" id="{FC8EBCCF-F13A-8799-8FD3-A97241C0691C}"/>
              </a:ext>
            </a:extLst>
          </p:cNvPr>
          <p:cNvSpPr/>
          <p:nvPr/>
        </p:nvSpPr>
        <p:spPr>
          <a:xfrm>
            <a:off x="9596797" y="5542120"/>
            <a:ext cx="1652904" cy="10122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52" name="Rectangle: Rounded Corners 51">
            <a:extLst>
              <a:ext uri="{FF2B5EF4-FFF2-40B4-BE49-F238E27FC236}">
                <a16:creationId xmlns:a16="http://schemas.microsoft.com/office/drawing/2014/main" id="{42ED61BB-70F7-DCAE-F1E4-784419F47E39}"/>
              </a:ext>
            </a:extLst>
          </p:cNvPr>
          <p:cNvSpPr/>
          <p:nvPr/>
        </p:nvSpPr>
        <p:spPr>
          <a:xfrm>
            <a:off x="4551751" y="5598825"/>
            <a:ext cx="1696896" cy="10122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53" name="Rectangle 52">
            <a:extLst>
              <a:ext uri="{FF2B5EF4-FFF2-40B4-BE49-F238E27FC236}">
                <a16:creationId xmlns:a16="http://schemas.microsoft.com/office/drawing/2014/main" id="{246D5900-4D35-A469-6AC9-246BB066AAD3}"/>
              </a:ext>
            </a:extLst>
          </p:cNvPr>
          <p:cNvSpPr/>
          <p:nvPr/>
        </p:nvSpPr>
        <p:spPr>
          <a:xfrm>
            <a:off x="6661831" y="4825102"/>
            <a:ext cx="868598" cy="460523"/>
          </a:xfrm>
          <a:prstGeom prst="rect">
            <a:avLst/>
          </a:prstGeom>
          <a:noFill/>
        </p:spPr>
        <p:txBody>
          <a:bodyPr wrap="none" lIns="91214" tIns="45607" rIns="91214" bIns="45607">
            <a:spAutoFit/>
          </a:bodyPr>
          <a:lstStyle/>
          <a:p>
            <a:pPr algn="ctr"/>
            <a:r>
              <a:rPr lang="ar-JO" sz="2394" dirty="0">
                <a:ln w="0"/>
                <a:effectLst>
                  <a:outerShdw blurRad="38100" dist="19050" dir="2700000" algn="tl" rotWithShape="0">
                    <a:schemeClr val="dk1">
                      <a:alpha val="40000"/>
                    </a:schemeClr>
                  </a:outerShdw>
                </a:effectLst>
              </a:rPr>
              <a:t>1962</a:t>
            </a:r>
            <a:endParaRPr lang="en-US" sz="2394" dirty="0">
              <a:ln w="0"/>
              <a:effectLst>
                <a:outerShdw blurRad="38100" dist="19050" dir="2700000" algn="tl" rotWithShape="0">
                  <a:schemeClr val="dk1">
                    <a:alpha val="40000"/>
                  </a:schemeClr>
                </a:outerShdw>
              </a:effectLst>
            </a:endParaRPr>
          </a:p>
        </p:txBody>
      </p:sp>
      <p:sp>
        <p:nvSpPr>
          <p:cNvPr id="54" name="Rectangle 53">
            <a:extLst>
              <a:ext uri="{FF2B5EF4-FFF2-40B4-BE49-F238E27FC236}">
                <a16:creationId xmlns:a16="http://schemas.microsoft.com/office/drawing/2014/main" id="{B1B07F67-F314-DCE1-C2FC-CCDB73CFBDBF}"/>
              </a:ext>
            </a:extLst>
          </p:cNvPr>
          <p:cNvSpPr/>
          <p:nvPr/>
        </p:nvSpPr>
        <p:spPr>
          <a:xfrm>
            <a:off x="5143644" y="4769639"/>
            <a:ext cx="868597" cy="460523"/>
          </a:xfrm>
          <a:prstGeom prst="rect">
            <a:avLst/>
          </a:prstGeom>
          <a:noFill/>
        </p:spPr>
        <p:txBody>
          <a:bodyPr wrap="none" lIns="91214" tIns="45607" rIns="91214" bIns="45607">
            <a:spAutoFit/>
          </a:bodyPr>
          <a:lstStyle/>
          <a:p>
            <a:pPr algn="ctr"/>
            <a:r>
              <a:rPr lang="ar-JO" sz="2394" dirty="0">
                <a:ln w="0"/>
                <a:effectLst>
                  <a:outerShdw blurRad="38100" dist="19050" dir="2700000" algn="tl" rotWithShape="0">
                    <a:schemeClr val="dk1">
                      <a:alpha val="40000"/>
                    </a:schemeClr>
                  </a:outerShdw>
                </a:effectLst>
              </a:rPr>
              <a:t>1989</a:t>
            </a:r>
            <a:endParaRPr lang="en-US" sz="2394" dirty="0">
              <a:ln w="0"/>
              <a:effectLst>
                <a:outerShdw blurRad="38100" dist="19050" dir="2700000" algn="tl" rotWithShape="0">
                  <a:schemeClr val="dk1">
                    <a:alpha val="40000"/>
                  </a:schemeClr>
                </a:outerShdw>
              </a:effectLst>
            </a:endParaRPr>
          </a:p>
        </p:txBody>
      </p:sp>
      <p:sp>
        <p:nvSpPr>
          <p:cNvPr id="55" name="Rectangle 54">
            <a:extLst>
              <a:ext uri="{FF2B5EF4-FFF2-40B4-BE49-F238E27FC236}">
                <a16:creationId xmlns:a16="http://schemas.microsoft.com/office/drawing/2014/main" id="{1BC625E0-D972-E7F1-FE23-7D16A1BB7822}"/>
              </a:ext>
            </a:extLst>
          </p:cNvPr>
          <p:cNvSpPr/>
          <p:nvPr/>
        </p:nvSpPr>
        <p:spPr>
          <a:xfrm>
            <a:off x="7655019" y="5215573"/>
            <a:ext cx="1791242" cy="921046"/>
          </a:xfrm>
          <a:prstGeom prst="rect">
            <a:avLst/>
          </a:prstGeom>
          <a:noFill/>
        </p:spPr>
        <p:txBody>
          <a:bodyPr wrap="none" lIns="91214" tIns="45607" rIns="91214" bIns="45607">
            <a:spAutoFit/>
          </a:bodyPr>
          <a:lstStyle/>
          <a:p>
            <a:pPr algn="ctr"/>
            <a:r>
              <a:rPr lang="ar-BH" sz="5387" dirty="0">
                <a:solidFill>
                  <a:srgbClr val="202122"/>
                </a:solidFill>
                <a:latin typeface="Arial" panose="020B0604020202020204" pitchFamily="34" charset="0"/>
              </a:rPr>
              <a:t> </a:t>
            </a:r>
            <a:r>
              <a:rPr lang="ar-BH" sz="2394" dirty="0">
                <a:solidFill>
                  <a:srgbClr val="C00000"/>
                </a:solidFill>
                <a:latin typeface="Arial Rounded MT Bold" panose="020F0704030504030204" pitchFamily="34" charset="0"/>
              </a:rPr>
              <a:t>هزاع المجالي </a:t>
            </a:r>
            <a:endParaRPr lang="en-US"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56" name="Rectangle: Rounded Corners 55">
            <a:extLst>
              <a:ext uri="{FF2B5EF4-FFF2-40B4-BE49-F238E27FC236}">
                <a16:creationId xmlns:a16="http://schemas.microsoft.com/office/drawing/2014/main" id="{8C54A6B1-C6E3-80FE-EB19-ADA728686BEC}"/>
              </a:ext>
            </a:extLst>
          </p:cNvPr>
          <p:cNvSpPr/>
          <p:nvPr/>
        </p:nvSpPr>
        <p:spPr>
          <a:xfrm>
            <a:off x="7530429" y="5598825"/>
            <a:ext cx="1994868" cy="10122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cxnSp>
        <p:nvCxnSpPr>
          <p:cNvPr id="58" name="Straight Arrow Connector 57">
            <a:extLst>
              <a:ext uri="{FF2B5EF4-FFF2-40B4-BE49-F238E27FC236}">
                <a16:creationId xmlns:a16="http://schemas.microsoft.com/office/drawing/2014/main" id="{2322AB07-E4C2-6DBC-320A-DD62A3BC75B6}"/>
              </a:ext>
            </a:extLst>
          </p:cNvPr>
          <p:cNvCxnSpPr/>
          <p:nvPr/>
        </p:nvCxnSpPr>
        <p:spPr>
          <a:xfrm>
            <a:off x="8665309" y="5354622"/>
            <a:ext cx="0" cy="24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44218AF-D56D-B6A0-C8ED-CD524A131634}"/>
              </a:ext>
            </a:extLst>
          </p:cNvPr>
          <p:cNvCxnSpPr/>
          <p:nvPr/>
        </p:nvCxnSpPr>
        <p:spPr>
          <a:xfrm>
            <a:off x="5624850" y="5354622"/>
            <a:ext cx="0" cy="24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E811C3F-FAC3-AC10-2AC3-B3332BD2DF12}"/>
              </a:ext>
            </a:extLst>
          </p:cNvPr>
          <p:cNvSpPr/>
          <p:nvPr/>
        </p:nvSpPr>
        <p:spPr>
          <a:xfrm>
            <a:off x="4553186" y="5962507"/>
            <a:ext cx="1716087" cy="460523"/>
          </a:xfrm>
          <a:prstGeom prst="rect">
            <a:avLst/>
          </a:prstGeom>
          <a:noFill/>
        </p:spPr>
        <p:txBody>
          <a:bodyPr wrap="none" lIns="91214" tIns="45607" rIns="91214" bIns="45607">
            <a:spAutoFit/>
          </a:bodyPr>
          <a:lstStyle/>
          <a:p>
            <a:pPr algn="ctr"/>
            <a:r>
              <a:rPr lang="ar-BH" sz="2394" b="1" dirty="0">
                <a:ln w="0"/>
                <a:solidFill>
                  <a:srgbClr val="C00000"/>
                </a:solidFill>
                <a:effectLst>
                  <a:outerShdw blurRad="38100" dist="19050" dir="2700000" algn="tl" rotWithShape="0">
                    <a:schemeClr val="dk1">
                      <a:alpha val="40000"/>
                    </a:schemeClr>
                  </a:outerShdw>
                </a:effectLst>
                <a:latin typeface="Arial Rounded MT Bold" panose="020F0704030504030204" pitchFamily="34" charset="0"/>
              </a:rPr>
              <a:t> </a:t>
            </a:r>
            <a:r>
              <a:rPr lang="ar-BH" sz="1795" b="1" dirty="0">
                <a:ln w="0"/>
                <a:solidFill>
                  <a:srgbClr val="92D050"/>
                </a:solidFill>
                <a:effectLst>
                  <a:outerShdw blurRad="38100" dist="19050" dir="2700000" algn="tl" rotWithShape="0">
                    <a:schemeClr val="dk1">
                      <a:alpha val="40000"/>
                    </a:schemeClr>
                  </a:outerShdw>
                </a:effectLst>
                <a:latin typeface="Arial Rounded MT Bold" panose="020F0704030504030204" pitchFamily="34" charset="0"/>
              </a:rPr>
              <a:t>امانة عمان الكبرى </a:t>
            </a:r>
            <a:endParaRPr lang="en-US" sz="1795" b="1" dirty="0">
              <a:ln w="0"/>
              <a:solidFill>
                <a:srgbClr val="92D050"/>
              </a:solidFill>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3" name="Picture 2">
            <a:extLst>
              <a:ext uri="{FF2B5EF4-FFF2-40B4-BE49-F238E27FC236}">
                <a16:creationId xmlns:a16="http://schemas.microsoft.com/office/drawing/2014/main" id="{F5593227-D5B9-F427-EC36-288CB094D0D7}"/>
              </a:ext>
            </a:extLst>
          </p:cNvPr>
          <p:cNvPicPr>
            <a:picLocks noChangeAspect="1"/>
          </p:cNvPicPr>
          <p:nvPr/>
        </p:nvPicPr>
        <p:blipFill rotWithShape="1">
          <a:blip r:embed="rId3"/>
          <a:srcRect l="16197" t="35556" r="48250" b="17026"/>
          <a:stretch/>
        </p:blipFill>
        <p:spPr>
          <a:xfrm>
            <a:off x="1743767" y="293697"/>
            <a:ext cx="3171644" cy="2379529"/>
          </a:xfrm>
          <a:prstGeom prst="rect">
            <a:avLst/>
          </a:prstGeom>
        </p:spPr>
      </p:pic>
      <p:sp>
        <p:nvSpPr>
          <p:cNvPr id="50" name="Rectangle: Rounded Corners 51">
            <a:extLst>
              <a:ext uri="{FF2B5EF4-FFF2-40B4-BE49-F238E27FC236}">
                <a16:creationId xmlns:a16="http://schemas.microsoft.com/office/drawing/2014/main" id="{42ED61BB-70F7-DCAE-F1E4-784419F47E39}"/>
              </a:ext>
            </a:extLst>
          </p:cNvPr>
          <p:cNvSpPr/>
          <p:nvPr/>
        </p:nvSpPr>
        <p:spPr>
          <a:xfrm>
            <a:off x="24746" y="5370504"/>
            <a:ext cx="1696896" cy="10122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Tree>
    <p:extLst>
      <p:ext uri="{BB962C8B-B14F-4D97-AF65-F5344CB8AC3E}">
        <p14:creationId xmlns:p14="http://schemas.microsoft.com/office/powerpoint/2010/main" val="2586344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32" y="1316651"/>
            <a:ext cx="5248939" cy="4759700"/>
          </a:xfrm>
          <a:prstGeom prst="rect">
            <a:avLst/>
          </a:prstGeom>
        </p:spPr>
      </p:pic>
      <p:sp>
        <p:nvSpPr>
          <p:cNvPr id="5" name="Rectangle 4"/>
          <p:cNvSpPr/>
          <p:nvPr/>
        </p:nvSpPr>
        <p:spPr>
          <a:xfrm>
            <a:off x="377519" y="318981"/>
            <a:ext cx="5261152" cy="921046"/>
          </a:xfrm>
          <a:prstGeom prst="rect">
            <a:avLst/>
          </a:prstGeom>
          <a:noFill/>
        </p:spPr>
        <p:txBody>
          <a:bodyPr wrap="none" lIns="91214" tIns="45607" rIns="91214" bIns="45607">
            <a:spAutoFit/>
          </a:bodyPr>
          <a:lstStyle/>
          <a:p>
            <a:pPr algn="ctr"/>
            <a:r>
              <a:rPr lang="ar-JO" sz="5387" dirty="0">
                <a:ln w="0"/>
                <a:effectLst>
                  <a:outerShdw blurRad="38100" dist="19050" dir="2700000" algn="tl" rotWithShape="0">
                    <a:schemeClr val="dk1">
                      <a:alpha val="40000"/>
                    </a:schemeClr>
                  </a:outerShdw>
                </a:effectLst>
              </a:rPr>
              <a:t> </a:t>
            </a:r>
            <a:r>
              <a:rPr lang="ar-JO" sz="2394" dirty="0">
                <a:ln w="0"/>
                <a:effectLst>
                  <a:outerShdw blurRad="38100" dist="19050" dir="2700000" algn="tl" rotWithShape="0">
                    <a:schemeClr val="dk1">
                      <a:alpha val="40000"/>
                    </a:schemeClr>
                  </a:outerShdw>
                </a:effectLst>
              </a:rPr>
              <a:t>المغلف الحضري الحالي توضح 22 منطقة ضمنه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184" y="1716668"/>
            <a:ext cx="4810947" cy="4436306"/>
          </a:xfrm>
          <a:prstGeom prst="rect">
            <a:avLst/>
          </a:prstGeom>
        </p:spPr>
      </p:pic>
      <p:sp>
        <p:nvSpPr>
          <p:cNvPr id="7" name="Rectangle 6"/>
          <p:cNvSpPr/>
          <p:nvPr/>
        </p:nvSpPr>
        <p:spPr>
          <a:xfrm>
            <a:off x="5881121" y="195595"/>
            <a:ext cx="6450836" cy="921046"/>
          </a:xfrm>
          <a:prstGeom prst="rect">
            <a:avLst/>
          </a:prstGeom>
          <a:noFill/>
        </p:spPr>
        <p:txBody>
          <a:bodyPr wrap="none" lIns="91214" tIns="45607" rIns="91214" bIns="45607">
            <a:spAutoFit/>
          </a:bodyPr>
          <a:lstStyle/>
          <a:p>
            <a:pPr algn="ctr"/>
            <a:r>
              <a:rPr lang="ar-JO" sz="5387" dirty="0">
                <a:ln w="0"/>
                <a:effectLst>
                  <a:outerShdw blurRad="38100" dist="19050" dir="2700000" algn="tl" rotWithShape="0">
                    <a:schemeClr val="dk1">
                      <a:alpha val="40000"/>
                    </a:schemeClr>
                  </a:outerShdw>
                </a:effectLst>
              </a:rPr>
              <a:t> </a:t>
            </a:r>
            <a:r>
              <a:rPr lang="ar-JO" sz="1995" dirty="0">
                <a:ln w="0"/>
                <a:effectLst>
                  <a:outerShdw blurRad="38100" dist="19050" dir="2700000" algn="tl" rotWithShape="0">
                    <a:schemeClr val="dk1">
                      <a:alpha val="40000"/>
                    </a:schemeClr>
                  </a:outerShdw>
                </a:effectLst>
              </a:rPr>
              <a:t>المغلف الحضري الحالي توضح حدود مدينة حاليا و المناطق خارج حدودها </a:t>
            </a:r>
            <a:endParaRPr lang="ar-JO" sz="2793" dirty="0">
              <a:ln w="0"/>
              <a:effectLst>
                <a:outerShdw blurRad="38100" dist="19050" dir="2700000" algn="tl" rotWithShape="0">
                  <a:schemeClr val="dk1">
                    <a:alpha val="40000"/>
                  </a:schemeClr>
                </a:outerShdw>
              </a:effectLst>
            </a:endParaRPr>
          </a:p>
        </p:txBody>
      </p:sp>
      <p:sp>
        <p:nvSpPr>
          <p:cNvPr id="9" name="Rectangle 8"/>
          <p:cNvSpPr/>
          <p:nvPr/>
        </p:nvSpPr>
        <p:spPr>
          <a:xfrm>
            <a:off x="-215941" y="6101225"/>
            <a:ext cx="6321369" cy="828941"/>
          </a:xfrm>
          <a:prstGeom prst="rect">
            <a:avLst/>
          </a:prstGeom>
          <a:noFill/>
        </p:spPr>
        <p:txBody>
          <a:bodyPr wrap="square" lIns="91214" tIns="45607" rIns="91214" bIns="45607">
            <a:spAutoFit/>
          </a:bodyPr>
          <a:lstStyle/>
          <a:p>
            <a:pPr algn="ctr"/>
            <a:r>
              <a:rPr lang="ar-JO" sz="2394" dirty="0">
                <a:ln w="0"/>
                <a:effectLst>
                  <a:outerShdw blurRad="38100" dist="19050" dir="2700000" algn="tl" rotWithShape="0">
                    <a:schemeClr val="dk1">
                      <a:alpha val="40000"/>
                    </a:schemeClr>
                  </a:outerShdw>
                </a:effectLst>
              </a:rPr>
              <a:t>مساحة الاجزاء ضمن المغلف حاليا  447 كم2 تشمل 55% من مساحة المدينة</a:t>
            </a:r>
            <a:endParaRPr lang="en-US" sz="2394" dirty="0">
              <a:ln w="0"/>
              <a:effectLst>
                <a:outerShdw blurRad="38100" dist="19050" dir="2700000" algn="tl" rotWithShape="0">
                  <a:schemeClr val="dk1">
                    <a:alpha val="40000"/>
                  </a:schemeClr>
                </a:outerShdw>
              </a:effectLst>
            </a:endParaRPr>
          </a:p>
        </p:txBody>
      </p:sp>
      <p:sp>
        <p:nvSpPr>
          <p:cNvPr id="10" name="Rectangle 9"/>
          <p:cNvSpPr/>
          <p:nvPr/>
        </p:nvSpPr>
        <p:spPr>
          <a:xfrm>
            <a:off x="6451976" y="5750495"/>
            <a:ext cx="5309124" cy="921046"/>
          </a:xfrm>
          <a:prstGeom prst="rect">
            <a:avLst/>
          </a:prstGeom>
          <a:noFill/>
        </p:spPr>
        <p:txBody>
          <a:bodyPr wrap="none" lIns="91214" tIns="45607" rIns="91214" bIns="45607">
            <a:spAutoFit/>
          </a:bodyPr>
          <a:lstStyle/>
          <a:p>
            <a:pPr algn="ctr"/>
            <a:r>
              <a:rPr lang="ar-JO" sz="2394" dirty="0">
                <a:ln w="0"/>
                <a:effectLst>
                  <a:outerShdw blurRad="38100" dist="19050" dir="2700000" algn="tl" rotWithShape="0">
                    <a:schemeClr val="dk1">
                      <a:alpha val="40000"/>
                    </a:schemeClr>
                  </a:outerShdw>
                </a:effectLst>
              </a:rPr>
              <a:t>المناطق الي انفصلت عن المدينة بمساحة 900 كم</a:t>
            </a:r>
            <a:r>
              <a:rPr lang="ar-JO" sz="1795" dirty="0">
                <a:ln w="0"/>
                <a:effectLst>
                  <a:outerShdw blurRad="38100" dist="19050" dir="2700000" algn="tl" rotWithShape="0">
                    <a:schemeClr val="dk1">
                      <a:alpha val="40000"/>
                    </a:schemeClr>
                  </a:outerShdw>
                </a:effectLst>
              </a:rPr>
              <a:t>2</a:t>
            </a:r>
            <a:r>
              <a:rPr lang="ar-JO" sz="5387" dirty="0">
                <a:ln w="0"/>
                <a:effectLst>
                  <a:outerShdw blurRad="38100" dist="19050" dir="2700000" algn="tl" rotWithShape="0">
                    <a:schemeClr val="dk1">
                      <a:alpha val="40000"/>
                    </a:schemeClr>
                  </a:outerShdw>
                </a:effectLst>
              </a:rPr>
              <a:t> </a:t>
            </a:r>
            <a:endParaRPr lang="ar-JO" sz="2793" dirty="0">
              <a:ln w="0"/>
              <a:effectLst>
                <a:outerShdw blurRad="38100" dist="19050" dir="2700000" algn="tl" rotWithShape="0">
                  <a:schemeClr val="dk1">
                    <a:alpha val="40000"/>
                  </a:schemeClr>
                </a:outerShdw>
              </a:effectLst>
            </a:endParaRPr>
          </a:p>
        </p:txBody>
      </p:sp>
      <p:sp>
        <p:nvSpPr>
          <p:cNvPr id="11" name="Rectangle 10"/>
          <p:cNvSpPr/>
          <p:nvPr/>
        </p:nvSpPr>
        <p:spPr>
          <a:xfrm>
            <a:off x="5881121" y="932432"/>
            <a:ext cx="6321369" cy="828941"/>
          </a:xfrm>
          <a:prstGeom prst="rect">
            <a:avLst/>
          </a:prstGeom>
          <a:noFill/>
        </p:spPr>
        <p:txBody>
          <a:bodyPr wrap="square" lIns="91214" tIns="45607" rIns="91214" bIns="45607">
            <a:spAutoFit/>
          </a:bodyPr>
          <a:lstStyle/>
          <a:p>
            <a:pPr algn="ctr"/>
            <a:r>
              <a:rPr lang="ar-JO" sz="2394" dirty="0">
                <a:ln w="0"/>
                <a:effectLst>
                  <a:outerShdw blurRad="38100" dist="19050" dir="2700000" algn="tl" rotWithShape="0">
                    <a:schemeClr val="dk1">
                      <a:alpha val="40000"/>
                    </a:schemeClr>
                  </a:outerShdw>
                </a:effectLst>
              </a:rPr>
              <a:t>مساحة الاجزاء ضمن المغلف سابقا  628 كم2  و كانت تشكل 36 % من مساحة مدينة عمان سابقا </a:t>
            </a:r>
            <a:endParaRPr lang="en-US" sz="2394"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93342874"/>
      </p:ext>
    </p:extLst>
  </p:cSld>
  <p:clrMapOvr>
    <a:masterClrMapping/>
  </p:clrMapOvr>
</p:sld>
</file>

<file path=ppt/theme/theme1.xml><?xml version="1.0" encoding="utf-8"?>
<a:theme xmlns:a="http://schemas.openxmlformats.org/drawingml/2006/main" name="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11368</TotalTime>
  <Words>1638</Words>
  <Application>Microsoft Office PowerPoint</Application>
  <PresentationFormat>Custom</PresentationFormat>
  <Paragraphs>231</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AmmanV3 Sans Bold</vt:lpstr>
      <vt:lpstr>AmmanV3 Sans Light</vt:lpstr>
      <vt:lpstr>AmmanV3 Serif Regular</vt:lpstr>
      <vt:lpstr>Arial</vt:lpstr>
      <vt:lpstr>Arial Rounded MT Bold</vt:lpstr>
      <vt:lpstr>Calibri</vt:lpstr>
      <vt:lpstr>Droid Arabic Kufi</vt:lpstr>
      <vt:lpstr>Tahoma</vt:lpstr>
      <vt:lpstr>Times New Roman</vt:lpstr>
      <vt:lpstr>Office Theme</vt:lpstr>
      <vt:lpstr>الرؤيه و الرساله  أمانة رائدة لتكون عمان مدينة منظمة , عصرية،ذكية, آمنة , جاذبة , ذات روح , صديقة وقابلة للحياة , تعتز بتراثها و أصالتها.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maysan sami al-quraan</dc:creator>
  <cp:lastModifiedBy>safwatmomani@outlook.com</cp:lastModifiedBy>
  <cp:revision>312</cp:revision>
  <dcterms:created xsi:type="dcterms:W3CDTF">2024-10-15T12:21:14Z</dcterms:created>
  <dcterms:modified xsi:type="dcterms:W3CDTF">2025-08-18T08:51:00Z</dcterms:modified>
</cp:coreProperties>
</file>