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2700F-71AF-4B89-A899-E7C38BF42D0B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1F5E0-BD30-4962-9338-3208882C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56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1F5E0-BD30-4962-9338-3208882C41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2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b="1" dirty="0"/>
              <a:t>Cooling Nairobi: Greening Schools Against Heat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777933"/>
          </a:xfrm>
        </p:spPr>
        <p:txBody>
          <a:bodyPr/>
          <a:lstStyle/>
          <a:p>
            <a:r>
              <a:rPr dirty="0"/>
              <a:t>Nairobi City County Government – Heat Action P</a:t>
            </a:r>
            <a:r>
              <a:rPr lang="en-US" dirty="0"/>
              <a:t>roject</a:t>
            </a:r>
            <a:endParaRPr dirty="0"/>
          </a:p>
          <a:p>
            <a:r>
              <a:rPr dirty="0"/>
              <a:t>Connective Cities | 12 June 2025</a:t>
            </a:r>
            <a:endParaRPr lang="en-US" dirty="0"/>
          </a:p>
          <a:p>
            <a:endParaRPr lang="en-US" dirty="0"/>
          </a:p>
          <a:p>
            <a:r>
              <a:rPr lang="en-US" sz="1800" dirty="0"/>
              <a:t>Anna Otieno &amp; Grace </a:t>
            </a:r>
            <a:r>
              <a:rPr lang="en-US" sz="1800" dirty="0" err="1"/>
              <a:t>Ojiayo</a:t>
            </a:r>
            <a:endParaRPr sz="1800" dirty="0"/>
          </a:p>
        </p:txBody>
      </p:sp>
      <p:pic>
        <p:nvPicPr>
          <p:cNvPr id="4" name="Picture 2" descr="Nairobi City County Government">
            <a:extLst>
              <a:ext uri="{FF2B5EF4-FFF2-40B4-BE49-F238E27FC236}">
                <a16:creationId xmlns:a16="http://schemas.microsoft.com/office/drawing/2014/main" id="{27EC9027-8DD2-F948-84ED-715549C99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3" y="193867"/>
            <a:ext cx="2552854" cy="165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1">
            <a:extLst>
              <a:ext uri="{FF2B5EF4-FFF2-40B4-BE49-F238E27FC236}">
                <a16:creationId xmlns:a16="http://schemas.microsoft.com/office/drawing/2014/main" id="{91801BD7-D6D6-88FB-DA22-A6D9D45F35A5}"/>
              </a:ext>
            </a:extLst>
          </p:cNvPr>
          <p:cNvGrpSpPr/>
          <p:nvPr/>
        </p:nvGrpSpPr>
        <p:grpSpPr>
          <a:xfrm>
            <a:off x="6353505" y="193867"/>
            <a:ext cx="2552852" cy="1650807"/>
            <a:chOff x="251520" y="1988840"/>
            <a:chExt cx="5832648" cy="2248673"/>
          </a:xfrm>
        </p:grpSpPr>
        <p:sp>
          <p:nvSpPr>
            <p:cNvPr id="7" name="Ellipse 18">
              <a:extLst>
                <a:ext uri="{FF2B5EF4-FFF2-40B4-BE49-F238E27FC236}">
                  <a16:creationId xmlns:a16="http://schemas.microsoft.com/office/drawing/2014/main" id="{BF343BAA-C4C5-03AF-7BE7-D2535C355CAD}"/>
                </a:ext>
              </a:extLst>
            </p:cNvPr>
            <p:cNvSpPr/>
            <p:nvPr/>
          </p:nvSpPr>
          <p:spPr bwMode="auto">
            <a:xfrm>
              <a:off x="4998142" y="3715606"/>
              <a:ext cx="396000" cy="396000"/>
            </a:xfrm>
            <a:prstGeom prst="ellipse">
              <a:avLst/>
            </a:prstGeom>
            <a:solidFill>
              <a:srgbClr val="5D7824"/>
            </a:solidFill>
            <a:ln w="57150">
              <a:noFill/>
            </a:ln>
          </p:spPr>
          <p:txBody>
            <a:bodyPr vert="horz" lIns="0" tIns="0" rIns="0" bIns="0" rtlCol="0" anchor="ctr">
              <a:noAutofit/>
            </a:bodyPr>
            <a:lstStyle/>
            <a:p>
              <a:pPr indent="0" algn="ctr" fontAlgn="base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6C9345"/>
                </a:buClr>
                <a:buFont typeface="Wingdings" pitchFamily="2" charset="2"/>
                <a:buNone/>
              </a:pPr>
              <a:endParaRPr lang="de-DE" sz="2000" b="0" kern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8" name="Ellipse 19">
              <a:extLst>
                <a:ext uri="{FF2B5EF4-FFF2-40B4-BE49-F238E27FC236}">
                  <a16:creationId xmlns:a16="http://schemas.microsoft.com/office/drawing/2014/main" id="{593F14E5-F471-DD72-073C-7F0865FBD328}"/>
                </a:ext>
              </a:extLst>
            </p:cNvPr>
            <p:cNvSpPr/>
            <p:nvPr/>
          </p:nvSpPr>
          <p:spPr bwMode="auto">
            <a:xfrm>
              <a:off x="5362733" y="2508317"/>
              <a:ext cx="721435" cy="704659"/>
            </a:xfrm>
            <a:prstGeom prst="ellipse">
              <a:avLst/>
            </a:prstGeom>
            <a:solidFill>
              <a:srgbClr val="5D7824"/>
            </a:solidFill>
            <a:ln w="57150">
              <a:noFill/>
            </a:ln>
          </p:spPr>
          <p:txBody>
            <a:bodyPr vert="horz" lIns="0" tIns="0" rIns="0" bIns="0" rtlCol="0" anchor="ctr">
              <a:noAutofit/>
            </a:bodyPr>
            <a:lstStyle/>
            <a:p>
              <a:pPr indent="0" algn="ctr" fontAlgn="base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6C9345"/>
                </a:buClr>
                <a:buFont typeface="Wingdings" pitchFamily="2" charset="2"/>
                <a:buNone/>
              </a:pPr>
              <a:endParaRPr lang="de-DE" sz="2000" b="0" kern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9" name="Ellipse 20">
              <a:extLst>
                <a:ext uri="{FF2B5EF4-FFF2-40B4-BE49-F238E27FC236}">
                  <a16:creationId xmlns:a16="http://schemas.microsoft.com/office/drawing/2014/main" id="{00F94D95-9727-B6E1-52DF-BFD40B639B4E}"/>
                </a:ext>
              </a:extLst>
            </p:cNvPr>
            <p:cNvSpPr/>
            <p:nvPr/>
          </p:nvSpPr>
          <p:spPr bwMode="auto">
            <a:xfrm>
              <a:off x="4237105" y="2399120"/>
              <a:ext cx="1548000" cy="1548000"/>
            </a:xfrm>
            <a:prstGeom prst="ellipse">
              <a:avLst/>
            </a:prstGeom>
            <a:noFill/>
            <a:ln w="19050">
              <a:solidFill>
                <a:srgbClr val="002844"/>
              </a:solidFill>
            </a:ln>
          </p:spPr>
          <p:txBody>
            <a:bodyPr vert="horz" lIns="0" tIns="0" rIns="0" bIns="0" rtlCol="0" anchor="ctr">
              <a:noAutofit/>
            </a:bodyPr>
            <a:lstStyle/>
            <a:p>
              <a:pPr indent="0" algn="ctr" fontAlgn="base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6C9345"/>
                </a:buClr>
                <a:buFont typeface="Wingdings" pitchFamily="2" charset="2"/>
                <a:buNone/>
              </a:pPr>
              <a:endParaRPr lang="de-DE" sz="2000" b="0" kern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0" name="Ellipse 21">
              <a:extLst>
                <a:ext uri="{FF2B5EF4-FFF2-40B4-BE49-F238E27FC236}">
                  <a16:creationId xmlns:a16="http://schemas.microsoft.com/office/drawing/2014/main" id="{1E03EE83-C992-7C4D-A805-5A1048B42A1D}"/>
                </a:ext>
              </a:extLst>
            </p:cNvPr>
            <p:cNvSpPr/>
            <p:nvPr/>
          </p:nvSpPr>
          <p:spPr bwMode="auto">
            <a:xfrm>
              <a:off x="4316652" y="2871035"/>
              <a:ext cx="828000" cy="828000"/>
            </a:xfrm>
            <a:prstGeom prst="ellipse">
              <a:avLst/>
            </a:prstGeom>
            <a:solidFill>
              <a:srgbClr val="002844"/>
            </a:solidFill>
            <a:ln w="57150">
              <a:noFill/>
            </a:ln>
          </p:spPr>
          <p:txBody>
            <a:bodyPr vert="horz" lIns="0" tIns="0" rIns="0" bIns="0" rtlCol="0" anchor="ctr">
              <a:noAutofit/>
            </a:bodyPr>
            <a:lstStyle/>
            <a:p>
              <a:pPr indent="0" algn="ctr" fontAlgn="base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6C9345"/>
                </a:buClr>
                <a:buFont typeface="Wingdings" pitchFamily="2" charset="2"/>
                <a:buNone/>
              </a:pPr>
              <a:endParaRPr lang="de-DE" sz="2000" b="0" kern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1" name="Ellipse 22">
              <a:extLst>
                <a:ext uri="{FF2B5EF4-FFF2-40B4-BE49-F238E27FC236}">
                  <a16:creationId xmlns:a16="http://schemas.microsoft.com/office/drawing/2014/main" id="{E6C7639C-BF29-6C6D-C258-F997748C54D3}"/>
                </a:ext>
              </a:extLst>
            </p:cNvPr>
            <p:cNvSpPr/>
            <p:nvPr/>
          </p:nvSpPr>
          <p:spPr bwMode="auto">
            <a:xfrm>
              <a:off x="4534496" y="2034964"/>
              <a:ext cx="837654" cy="818173"/>
            </a:xfrm>
            <a:prstGeom prst="ellipse">
              <a:avLst/>
            </a:prstGeom>
            <a:solidFill>
              <a:srgbClr val="5D7824"/>
            </a:solidFill>
            <a:ln w="57150">
              <a:noFill/>
            </a:ln>
          </p:spPr>
          <p:txBody>
            <a:bodyPr vert="horz" lIns="0" tIns="0" rIns="0" bIns="0" rtlCol="0" anchor="ctr">
              <a:noAutofit/>
            </a:bodyPr>
            <a:lstStyle/>
            <a:p>
              <a:pPr indent="0" algn="ctr" fontAlgn="base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6C9345"/>
                </a:buClr>
                <a:buFont typeface="Wingdings" pitchFamily="2" charset="2"/>
                <a:buNone/>
              </a:pPr>
              <a:endParaRPr lang="de-DE" sz="2000" b="0" kern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2" name="Ellipse 23">
              <a:extLst>
                <a:ext uri="{FF2B5EF4-FFF2-40B4-BE49-F238E27FC236}">
                  <a16:creationId xmlns:a16="http://schemas.microsoft.com/office/drawing/2014/main" id="{2123F743-96AD-5779-B4E2-1D7CE51D9E56}"/>
                </a:ext>
              </a:extLst>
            </p:cNvPr>
            <p:cNvSpPr/>
            <p:nvPr/>
          </p:nvSpPr>
          <p:spPr bwMode="auto">
            <a:xfrm>
              <a:off x="5422902" y="3339444"/>
              <a:ext cx="486000" cy="486000"/>
            </a:xfrm>
            <a:prstGeom prst="ellipse">
              <a:avLst/>
            </a:prstGeom>
            <a:solidFill>
              <a:srgbClr val="5D7824"/>
            </a:solidFill>
            <a:ln w="57150">
              <a:noFill/>
            </a:ln>
          </p:spPr>
          <p:txBody>
            <a:bodyPr vert="horz" lIns="0" tIns="0" rIns="0" bIns="0" rtlCol="0" anchor="ctr">
              <a:noAutofit/>
            </a:bodyPr>
            <a:lstStyle/>
            <a:p>
              <a:pPr indent="0" algn="ctr" fontAlgn="base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6C9345"/>
                </a:buClr>
                <a:buFont typeface="Wingdings" pitchFamily="2" charset="2"/>
                <a:buNone/>
              </a:pPr>
              <a:endParaRPr lang="de-DE" sz="2000" b="0" kern="0"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3" name="Picture 2" descr="C:\Users\frank_chr1\Documents\Wikipedia\Connective Cities_Logo.png">
              <a:extLst>
                <a:ext uri="{FF2B5EF4-FFF2-40B4-BE49-F238E27FC236}">
                  <a16:creationId xmlns:a16="http://schemas.microsoft.com/office/drawing/2014/main" id="{C2A97328-9843-BAD7-04ED-34FF0BFA4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520" y="1988840"/>
              <a:ext cx="3888432" cy="2248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605"/>
            <a:ext cx="8087710" cy="828948"/>
          </a:xfrm>
        </p:spPr>
        <p:txBody>
          <a:bodyPr/>
          <a:lstStyle/>
          <a:p>
            <a:r>
              <a:rPr b="1" dirty="0"/>
              <a:t>Beyond the Pilot: Nairobi’s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575" y="1025553"/>
            <a:ext cx="8548849" cy="5832447"/>
          </a:xfrm>
        </p:spPr>
        <p:txBody>
          <a:bodyPr>
            <a:normAutofit/>
          </a:bodyPr>
          <a:lstStyle/>
          <a:p>
            <a:pPr>
              <a:defRPr sz="1800"/>
            </a:pPr>
            <a:r>
              <a:rPr sz="2400" dirty="0"/>
              <a:t>Expand tree planting to more </a:t>
            </a:r>
            <a:endParaRPr lang="en-US" sz="2400" dirty="0"/>
          </a:p>
          <a:p>
            <a:pPr marL="0" indent="0">
              <a:buNone/>
              <a:defRPr sz="1800"/>
            </a:pPr>
            <a:r>
              <a:rPr lang="en-US" sz="2400" dirty="0"/>
              <a:t>     </a:t>
            </a:r>
            <a:r>
              <a:rPr sz="2400" dirty="0"/>
              <a:t>schools and public spaces.</a:t>
            </a:r>
          </a:p>
          <a:p>
            <a:pPr>
              <a:defRPr sz="1800"/>
            </a:pPr>
            <a:endParaRPr lang="en-US" sz="2400" dirty="0"/>
          </a:p>
          <a:p>
            <a:pPr>
              <a:defRPr sz="1800"/>
            </a:pPr>
            <a:endParaRPr lang="en-US" sz="2400" dirty="0"/>
          </a:p>
          <a:p>
            <a:pPr>
              <a:defRPr sz="1800"/>
            </a:pPr>
            <a:endParaRPr lang="en-US" sz="2400" dirty="0"/>
          </a:p>
          <a:p>
            <a:pPr>
              <a:defRPr sz="1800"/>
            </a:pPr>
            <a:r>
              <a:rPr sz="2400" dirty="0"/>
              <a:t>Extend to informal settlements and high-risk areas.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5DD54-37AD-EFE9-CC32-2ECF7F604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132682"/>
            <a:ext cx="3691100" cy="1914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35B6CD-D364-2782-6B30-FE600DFD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09" y="3965719"/>
            <a:ext cx="1988427" cy="1995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482121-C066-2E41-C6C9-12500CA6A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936" y="3965719"/>
            <a:ext cx="2104065" cy="1995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B5D35-F3BD-3BE2-9EA2-843F82208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32970" y="3804752"/>
            <a:ext cx="1995598" cy="2317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2E3F33-0085-A9B9-0973-E2B3419D2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535" y="3965718"/>
            <a:ext cx="1956891" cy="19955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65E57-DA3B-E059-6B7F-0B4FC516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Beyond the Pilot: Nairobi’s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48FAA-5AB6-9F6D-75AF-7E26DA59F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1800"/>
            </a:pPr>
            <a:r>
              <a:rPr lang="en-US" sz="2800" dirty="0"/>
              <a:t>Develop Nairobi Heat Action Plan by 2026.</a:t>
            </a:r>
          </a:p>
          <a:p>
            <a:pPr>
              <a:defRPr sz="1800"/>
            </a:pPr>
            <a:r>
              <a:rPr lang="en-US" sz="2800" dirty="0"/>
              <a:t>Target funding in green infrastructure funding.</a:t>
            </a:r>
          </a:p>
          <a:p>
            <a:pPr>
              <a:defRPr sz="1800"/>
            </a:pPr>
            <a:r>
              <a:rPr lang="en-US" sz="2800" dirty="0"/>
              <a:t>Build a resilient, livable Nairobi through green infrastructure.</a:t>
            </a:r>
          </a:p>
          <a:p>
            <a:pPr>
              <a:defRPr sz="1800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110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Join Us in Cooling Nairobi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1800"/>
            </a:pPr>
            <a:r>
              <a:rPr sz="2800" dirty="0"/>
              <a:t>Support the citywide scale-up of green school zones.</a:t>
            </a:r>
          </a:p>
          <a:p>
            <a:pPr>
              <a:defRPr sz="1800"/>
            </a:pPr>
            <a:r>
              <a:rPr sz="2800" dirty="0"/>
              <a:t>Involve in community-driven climate education.</a:t>
            </a:r>
          </a:p>
          <a:p>
            <a:pPr>
              <a:defRPr sz="1800"/>
            </a:pPr>
            <a:r>
              <a:rPr sz="2800" dirty="0"/>
              <a:t>Help develop and adopt a formal Heat Action Plan.</a:t>
            </a:r>
          </a:p>
          <a:p>
            <a:pPr>
              <a:defRPr sz="1800"/>
            </a:pPr>
            <a:r>
              <a:rPr sz="2800" dirty="0"/>
              <a:t>Let’s build a greener, cooler, and more resilient city—together.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F390D-2FF8-4E9D-8347-436640545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4531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2010"/>
          </a:xfrm>
        </p:spPr>
        <p:txBody>
          <a:bodyPr>
            <a:normAutofit fontScale="90000"/>
          </a:bodyPr>
          <a:lstStyle/>
          <a:p>
            <a:r>
              <a:rPr b="1" dirty="0"/>
              <a:t>The Urban Heat Challenge in Nairobi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648"/>
            <a:ext cx="8229600" cy="5416714"/>
          </a:xfrm>
        </p:spPr>
        <p:txBody>
          <a:bodyPr/>
          <a:lstStyle/>
          <a:p>
            <a:pPr>
              <a:defRPr sz="1800"/>
            </a:pPr>
            <a:r>
              <a:rPr sz="2400" dirty="0"/>
              <a:t>Rapid urbanization and climate change have increased surface temperatures.</a:t>
            </a:r>
          </a:p>
          <a:p>
            <a:pPr>
              <a:defRPr sz="1800"/>
            </a:pPr>
            <a:r>
              <a:rPr sz="2400" dirty="0"/>
              <a:t>Loss of green cover leads to Urban Heat Islands (UHIs).</a:t>
            </a:r>
          </a:p>
          <a:p>
            <a:pPr>
              <a:defRPr sz="1800"/>
            </a:pPr>
            <a:r>
              <a:rPr lang="en-US" sz="2400" dirty="0"/>
              <a:t>The loss of vegetation in Nairobi’s built-up areas intensifies urban heat. School children, exposed daily to rising temperatures, are among the most vulnerable.</a:t>
            </a:r>
          </a:p>
          <a:p>
            <a:pPr>
              <a:defRPr sz="1800"/>
            </a:pPr>
            <a:r>
              <a:rPr sz="2400" dirty="0"/>
              <a:t>L</a:t>
            </a:r>
            <a:r>
              <a:rPr lang="en-US" sz="2400" dirty="0"/>
              <a:t>imited</a:t>
            </a:r>
            <a:r>
              <a:rPr sz="2400" dirty="0"/>
              <a:t> localized data and inclusive solutions limits intervention.</a:t>
            </a:r>
            <a:endParaRPr lang="en-US" sz="2400" dirty="0"/>
          </a:p>
          <a:p>
            <a:pPr marL="0" indent="0">
              <a:buNone/>
              <a:defRPr sz="1800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19930-DA46-923F-C3B4-C7049493C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" y="4477407"/>
            <a:ext cx="3736427" cy="196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3A4FA-A57F-1CB1-74B7-D96BD1E9D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60" y="4477407"/>
            <a:ext cx="3862551" cy="1965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3"/>
          </a:xfrm>
        </p:spPr>
        <p:txBody>
          <a:bodyPr/>
          <a:lstStyle/>
          <a:p>
            <a:r>
              <a:rPr b="1" dirty="0"/>
              <a:t>Our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60276"/>
          </a:xfrm>
        </p:spPr>
        <p:txBody>
          <a:bodyPr/>
          <a:lstStyle/>
          <a:p>
            <a:pPr>
              <a:defRPr sz="1800"/>
            </a:pPr>
            <a:r>
              <a:rPr sz="2400" dirty="0"/>
              <a:t>Reduce heat stress in schools and urban hotspots.</a:t>
            </a:r>
          </a:p>
          <a:p>
            <a:pPr>
              <a:defRPr sz="1800"/>
            </a:pPr>
            <a:r>
              <a:rPr sz="2400" dirty="0"/>
              <a:t>Engage students and schools in climate action.</a:t>
            </a:r>
          </a:p>
          <a:p>
            <a:pPr>
              <a:defRPr sz="1800"/>
            </a:pPr>
            <a:r>
              <a:rPr sz="2400" dirty="0"/>
              <a:t>Build a replicable, data-informed model for heat </a:t>
            </a:r>
            <a:endParaRPr lang="en-US" sz="2400" dirty="0"/>
          </a:p>
          <a:p>
            <a:pPr marL="0" indent="0">
              <a:buNone/>
              <a:defRPr sz="1800"/>
            </a:pPr>
            <a:r>
              <a:rPr lang="en-US" sz="2400" dirty="0"/>
              <a:t>     </a:t>
            </a:r>
            <a:r>
              <a:rPr sz="2400" dirty="0"/>
              <a:t>mitigation.</a:t>
            </a:r>
          </a:p>
          <a:p>
            <a:pPr>
              <a:defRPr sz="1800"/>
            </a:pPr>
            <a:r>
              <a:rPr sz="2400" dirty="0"/>
              <a:t>Raise awareness through community participation.</a:t>
            </a:r>
          </a:p>
        </p:txBody>
      </p:sp>
      <p:pic>
        <p:nvPicPr>
          <p:cNvPr id="1026" name="Picture 2" descr="Low temperature - Free weather icons">
            <a:extLst>
              <a:ext uri="{FF2B5EF4-FFF2-40B4-BE49-F238E27FC236}">
                <a16:creationId xmlns:a16="http://schemas.microsoft.com/office/drawing/2014/main" id="{262E4BD2-1C75-8AC7-CF15-6DDE7D95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81" y="1371600"/>
            <a:ext cx="1509220" cy="121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stainable icon SVG Vector &amp; PNG Free Download | UXWing">
            <a:extLst>
              <a:ext uri="{FF2B5EF4-FFF2-40B4-BE49-F238E27FC236}">
                <a16:creationId xmlns:a16="http://schemas.microsoft.com/office/drawing/2014/main" id="{4FE5AECE-E5C6-7404-B336-3C1DF7D4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81" y="4983476"/>
            <a:ext cx="1509220" cy="132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D7B845-C853-A631-ADBE-B9F3D33A8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77" y="3915262"/>
            <a:ext cx="5975131" cy="26914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3541"/>
          </a:xfrm>
        </p:spPr>
        <p:txBody>
          <a:bodyPr/>
          <a:lstStyle/>
          <a:p>
            <a:r>
              <a:rPr b="1" dirty="0"/>
              <a:t>Strategy for Cooling the 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18786" cy="5115910"/>
          </a:xfrm>
        </p:spPr>
        <p:txBody>
          <a:bodyPr>
            <a:normAutofit/>
          </a:bodyPr>
          <a:lstStyle/>
          <a:p>
            <a:pPr>
              <a:defRPr sz="1800"/>
            </a:pPr>
            <a:r>
              <a:rPr sz="2400" dirty="0"/>
              <a:t>Citywide heat mapping campaign with satellite </a:t>
            </a:r>
            <a:r>
              <a:rPr lang="en-US" sz="2400" dirty="0"/>
              <a:t>and</a:t>
            </a:r>
            <a:r>
              <a:rPr sz="2400" dirty="0"/>
              <a:t> on-site sensors.</a:t>
            </a:r>
          </a:p>
          <a:p>
            <a:pPr>
              <a:defRPr sz="1800"/>
            </a:pPr>
            <a:r>
              <a:rPr sz="2400" dirty="0"/>
              <a:t>Used temperature data to identify priority schools.</a:t>
            </a:r>
          </a:p>
          <a:p>
            <a:pPr>
              <a:defRPr sz="1800"/>
            </a:pPr>
            <a:r>
              <a:rPr sz="2400" dirty="0"/>
              <a:t>Planted fruit trees in 10 schools based on data.</a:t>
            </a:r>
          </a:p>
          <a:p>
            <a:pPr>
              <a:defRPr sz="1800"/>
            </a:pPr>
            <a:r>
              <a:rPr sz="2400" dirty="0"/>
              <a:t>Awareness sessions with students and teachers.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4CDBCC-DD58-16FA-CADE-BB653DAFF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28" y="4138284"/>
            <a:ext cx="3168541" cy="2239032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8AFFCE-A73C-1F3E-77C8-4B5A501CE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733" y="4138284"/>
            <a:ext cx="3196163" cy="21704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b="1" dirty="0"/>
              <a:t>Nature-Based and Inclusive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4296" cy="5093521"/>
          </a:xfrm>
        </p:spPr>
        <p:txBody>
          <a:bodyPr/>
          <a:lstStyle/>
          <a:p>
            <a:pPr>
              <a:defRPr sz="1800"/>
            </a:pPr>
            <a:r>
              <a:rPr sz="2000" dirty="0"/>
              <a:t>Tree planting for shade and cooling (focus on fruit trees).</a:t>
            </a:r>
          </a:p>
          <a:p>
            <a:pPr>
              <a:defRPr sz="1800"/>
            </a:pPr>
            <a:r>
              <a:rPr sz="2000" dirty="0"/>
              <a:t>Green schoolyards as pilot cooling zones.</a:t>
            </a:r>
          </a:p>
          <a:p>
            <a:pPr>
              <a:defRPr sz="1800"/>
            </a:pPr>
            <a:r>
              <a:rPr lang="en-US" sz="2000" dirty="0"/>
              <a:t>Citizen science: Children and teachers involved in data collection.</a:t>
            </a:r>
          </a:p>
          <a:p>
            <a:pPr>
              <a:defRPr sz="1800"/>
            </a:pPr>
            <a:endParaRPr lang="en-US" dirty="0"/>
          </a:p>
          <a:p>
            <a:pPr>
              <a:defRPr sz="1800"/>
            </a:pPr>
            <a:endParaRPr lang="en-US" dirty="0"/>
          </a:p>
          <a:p>
            <a:pPr>
              <a:defRPr sz="1800"/>
            </a:pPr>
            <a:endParaRPr lang="en-US" dirty="0"/>
          </a:p>
          <a:p>
            <a:pPr>
              <a:defRPr sz="1800"/>
            </a:pPr>
            <a:endParaRPr lang="en-US" dirty="0"/>
          </a:p>
          <a:p>
            <a:pPr>
              <a:defRPr sz="1800"/>
            </a:pPr>
            <a:endParaRPr lang="en-US" dirty="0"/>
          </a:p>
          <a:p>
            <a:pPr>
              <a:defRPr sz="1800"/>
            </a:pPr>
            <a:endParaRPr lang="en-US" dirty="0"/>
          </a:p>
          <a:p>
            <a:pPr marL="0" indent="0">
              <a:buNone/>
              <a:defRPr sz="1800"/>
            </a:pPr>
            <a:endParaRPr lang="en-US" dirty="0"/>
          </a:p>
          <a:p>
            <a:pPr>
              <a:defRPr sz="1800"/>
            </a:pPr>
            <a:r>
              <a:rPr sz="2000" dirty="0"/>
              <a:t>Educational programs on heat and climate.</a:t>
            </a:r>
          </a:p>
          <a:p>
            <a:pPr>
              <a:defRPr sz="1800"/>
            </a:pPr>
            <a:r>
              <a:rPr sz="2000" dirty="0"/>
              <a:t>Planned Heat Action Plan based on pilot </a:t>
            </a:r>
            <a:endParaRPr lang="en-US" sz="2000" dirty="0"/>
          </a:p>
          <a:p>
            <a:pPr marL="0" indent="0">
              <a:buNone/>
              <a:defRPr sz="1800"/>
            </a:pPr>
            <a:r>
              <a:rPr lang="en-US" sz="2000" dirty="0"/>
              <a:t>      </a:t>
            </a:r>
            <a:r>
              <a:rPr sz="2000" dirty="0"/>
              <a:t>insights.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28455-BD08-13CE-980E-7B84D24A8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6" y="2873954"/>
            <a:ext cx="2178486" cy="166282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24BD4-BCA9-9B3C-EA80-898E46E8F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52" y="2873955"/>
            <a:ext cx="2443181" cy="1662819"/>
          </a:xfrm>
          <a:prstGeom prst="rect">
            <a:avLst/>
          </a:prstGeom>
          <a:noFill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7F64481-8553-2FE9-483F-55BBCE50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32" y="4701483"/>
            <a:ext cx="3078067" cy="16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1C32D-5D89-115B-1EFA-2F3C398BB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33" y="2893036"/>
            <a:ext cx="2443180" cy="1625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b="1" dirty="0"/>
              <a:t>Collaboration for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1800"/>
            </a:pPr>
            <a:r>
              <a:rPr sz="2400" dirty="0"/>
              <a:t>Government: Nairobi City County Departments</a:t>
            </a:r>
            <a:r>
              <a:rPr lang="en-US" sz="2400" dirty="0"/>
              <a:t> and the Kenya Meteorological Department </a:t>
            </a:r>
            <a:endParaRPr sz="2400" dirty="0"/>
          </a:p>
          <a:p>
            <a:pPr>
              <a:defRPr sz="1800"/>
            </a:pPr>
            <a:r>
              <a:rPr sz="2400" dirty="0"/>
              <a:t>Academia: Kenyatta University</a:t>
            </a:r>
            <a:r>
              <a:rPr lang="en-US" sz="2400" dirty="0"/>
              <a:t> and University of Nairobi</a:t>
            </a:r>
            <a:endParaRPr sz="2400" dirty="0"/>
          </a:p>
          <a:p>
            <a:pPr>
              <a:defRPr sz="1800"/>
            </a:pPr>
            <a:r>
              <a:rPr sz="2400" dirty="0"/>
              <a:t>Community: School leadership, students, C</a:t>
            </a:r>
            <a:r>
              <a:rPr lang="en-US" sz="2400" dirty="0"/>
              <a:t>ommunity </a:t>
            </a:r>
            <a:r>
              <a:rPr sz="2400" dirty="0"/>
              <a:t>B</a:t>
            </a:r>
            <a:r>
              <a:rPr lang="en-US" sz="2400" dirty="0"/>
              <a:t>ased </a:t>
            </a:r>
            <a:r>
              <a:rPr sz="2400" dirty="0"/>
              <a:t>O</a:t>
            </a:r>
            <a:r>
              <a:rPr lang="en-US" sz="2400" dirty="0"/>
              <a:t>rganization</a:t>
            </a:r>
            <a:r>
              <a:rPr sz="2400" dirty="0"/>
              <a:t>s.</a:t>
            </a:r>
          </a:p>
          <a:p>
            <a:pPr>
              <a:defRPr sz="1800"/>
            </a:pPr>
            <a:r>
              <a:rPr sz="2400" dirty="0"/>
              <a:t>Partners: </a:t>
            </a:r>
            <a:r>
              <a:rPr lang="en-US" sz="2400" dirty="0"/>
              <a:t>World Resources Institute (WRI)</a:t>
            </a:r>
          </a:p>
          <a:p>
            <a:pPr>
              <a:defRPr sz="1800"/>
            </a:pPr>
            <a:endParaRPr lang="en-US" dirty="0"/>
          </a:p>
          <a:p>
            <a:pPr marL="0" indent="0">
              <a:buNone/>
              <a:defRPr sz="1800"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Tangible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1800"/>
            </a:pPr>
            <a:r>
              <a:rPr sz="2800" dirty="0"/>
              <a:t>Cooler classrooms and outdoor play areas.</a:t>
            </a:r>
          </a:p>
          <a:p>
            <a:pPr>
              <a:defRPr sz="1800"/>
            </a:pPr>
            <a:r>
              <a:rPr sz="2800" dirty="0"/>
              <a:t>Increased green coverage and school biodiversity.</a:t>
            </a:r>
            <a:endParaRPr lang="en-US" sz="2800" dirty="0"/>
          </a:p>
          <a:p>
            <a:pPr>
              <a:defRPr sz="1800"/>
            </a:pPr>
            <a:r>
              <a:rPr lang="en-US" sz="2800" dirty="0"/>
              <a:t>Fruit trees provide shade and food security.</a:t>
            </a:r>
            <a:endParaRPr sz="2800" dirty="0"/>
          </a:p>
          <a:p>
            <a:pPr>
              <a:defRPr sz="1800"/>
            </a:pPr>
            <a:r>
              <a:rPr sz="2800" dirty="0"/>
              <a:t>Empowered students as climate ambassadors.</a:t>
            </a:r>
          </a:p>
          <a:p>
            <a:pPr>
              <a:defRPr sz="1800"/>
            </a:pPr>
            <a:r>
              <a:rPr sz="2800" dirty="0"/>
              <a:t>Robust temperature data for city planning.</a:t>
            </a:r>
          </a:p>
          <a:p>
            <a:pPr>
              <a:defRPr sz="1800"/>
            </a:pPr>
            <a:r>
              <a:rPr sz="2800" dirty="0"/>
              <a:t>Foundation for a Nairobi Heat Action Plan.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21" y="274638"/>
            <a:ext cx="8765627" cy="1143000"/>
          </a:xfrm>
        </p:spPr>
        <p:txBody>
          <a:bodyPr>
            <a:normAutofit fontScale="90000"/>
          </a:bodyPr>
          <a:lstStyle/>
          <a:p>
            <a:r>
              <a:rPr b="1" dirty="0"/>
              <a:t>What We Faced – And How We Solved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 sz="1800"/>
            </a:pPr>
            <a:endParaRPr lang="en-US" dirty="0"/>
          </a:p>
          <a:p>
            <a:pPr marL="0" indent="0">
              <a:buNone/>
              <a:defRPr sz="1800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8586D-9FA7-F8F1-C446-1745EBB8F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8229600" cy="41463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5072"/>
          </a:xfrm>
        </p:spPr>
        <p:txBody>
          <a:bodyPr/>
          <a:lstStyle/>
          <a:p>
            <a:r>
              <a:rPr b="1" dirty="0"/>
              <a:t>What Made It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82707"/>
          </a:xfrm>
        </p:spPr>
        <p:txBody>
          <a:bodyPr/>
          <a:lstStyle/>
          <a:p>
            <a:pPr>
              <a:defRPr sz="1800"/>
            </a:pPr>
            <a:r>
              <a:rPr sz="2000" dirty="0"/>
              <a:t>Use of local data and satellite maps.</a:t>
            </a:r>
          </a:p>
          <a:p>
            <a:pPr>
              <a:defRPr sz="1800"/>
            </a:pPr>
            <a:r>
              <a:rPr sz="2000" dirty="0"/>
              <a:t>Youth-driven greening actions.</a:t>
            </a:r>
          </a:p>
          <a:p>
            <a:pPr>
              <a:defRPr sz="1800"/>
            </a:pPr>
            <a:r>
              <a:rPr sz="2000" dirty="0"/>
              <a:t>Strong cross-sector collaboration.</a:t>
            </a:r>
          </a:p>
          <a:p>
            <a:pPr>
              <a:defRPr sz="1800"/>
            </a:pPr>
            <a:r>
              <a:rPr sz="2000" dirty="0"/>
              <a:t>Community ownership through citizen science.</a:t>
            </a:r>
            <a:endParaRPr lang="en-US" sz="2000" dirty="0"/>
          </a:p>
          <a:p>
            <a:pPr>
              <a:defRPr sz="1800"/>
            </a:pPr>
            <a:r>
              <a:rPr lang="en-US" sz="2000" dirty="0"/>
              <a:t>Available city owned tree nursery</a:t>
            </a:r>
          </a:p>
          <a:p>
            <a:pPr>
              <a:defRPr sz="1800"/>
            </a:pPr>
            <a:endParaRPr lang="en-US" dirty="0"/>
          </a:p>
          <a:p>
            <a:pPr>
              <a:defRPr sz="1800"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DEAAE-4D61-4A3C-4F76-0DEBC18D8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81" y="3429000"/>
            <a:ext cx="5402464" cy="2885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FFD807A2DFE3B49916A64BE02B1BC80" ma:contentTypeVersion="18" ma:contentTypeDescription="Ein neues Dokument erstellen." ma:contentTypeScope="" ma:versionID="26837c27286e73cd02d8888dcee8d34b">
  <xsd:schema xmlns:xsd="http://www.w3.org/2001/XMLSchema" xmlns:xs="http://www.w3.org/2001/XMLSchema" xmlns:p="http://schemas.microsoft.com/office/2006/metadata/properties" xmlns:ns2="d09ae711-e737-4771-a733-dae4026d30ca" xmlns:ns3="5024892e-3bde-4320-aa0f-2027630caaa8" targetNamespace="http://schemas.microsoft.com/office/2006/metadata/properties" ma:root="true" ma:fieldsID="29756acfb7a5dba23e946f80c8f722e0" ns2:_="" ns3:_="">
    <xsd:import namespace="d09ae711-e737-4771-a733-dae4026d30ca"/>
    <xsd:import namespace="5024892e-3bde-4320-aa0f-2027630caa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9ae711-e737-4771-a733-dae4026d30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4892e-3bde-4320-aa0f-2027630caaa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1b2dc1c-7bf6-47c6-b7db-29991f92a7bc}" ma:internalName="TaxCatchAll" ma:showField="CatchAllData" ma:web="5024892e-3bde-4320-aa0f-2027630caa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9ae711-e737-4771-a733-dae4026d30ca">
      <Terms xmlns="http://schemas.microsoft.com/office/infopath/2007/PartnerControls"/>
    </lcf76f155ced4ddcb4097134ff3c332f>
    <TaxCatchAll xmlns="5024892e-3bde-4320-aa0f-2027630caaa8" xsi:nil="true"/>
  </documentManagement>
</p:properties>
</file>

<file path=customXml/itemProps1.xml><?xml version="1.0" encoding="utf-8"?>
<ds:datastoreItem xmlns:ds="http://schemas.openxmlformats.org/officeDocument/2006/customXml" ds:itemID="{2DA6CACE-6B7D-4EC6-B440-91615B98B98D}"/>
</file>

<file path=customXml/itemProps2.xml><?xml version="1.0" encoding="utf-8"?>
<ds:datastoreItem xmlns:ds="http://schemas.openxmlformats.org/officeDocument/2006/customXml" ds:itemID="{A19F6F16-AFF9-43ED-9FBF-6B96447E945B}"/>
</file>

<file path=customXml/itemProps3.xml><?xml version="1.0" encoding="utf-8"?>
<ds:datastoreItem xmlns:ds="http://schemas.openxmlformats.org/officeDocument/2006/customXml" ds:itemID="{A567599A-03E5-4A77-B12F-420B1CCE9120}"/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452</Words>
  <Application>Microsoft Office PowerPoint</Application>
  <PresentationFormat>On-screen Show (4:3)</PresentationFormat>
  <Paragraphs>76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Roboto</vt:lpstr>
      <vt:lpstr>Wingdings</vt:lpstr>
      <vt:lpstr>Office Theme</vt:lpstr>
      <vt:lpstr>Cooling Nairobi: Greening Schools Against Heat</vt:lpstr>
      <vt:lpstr>The Urban Heat Challenge in Nairobi</vt:lpstr>
      <vt:lpstr>Our Goals</vt:lpstr>
      <vt:lpstr>Strategy for Cooling the City</vt:lpstr>
      <vt:lpstr>Nature-Based and Inclusive Interventions</vt:lpstr>
      <vt:lpstr>Collaboration for Impact</vt:lpstr>
      <vt:lpstr>Tangible Benefits</vt:lpstr>
      <vt:lpstr>What We Faced – And How We Solved It</vt:lpstr>
      <vt:lpstr>What Made It Work</vt:lpstr>
      <vt:lpstr>Beyond the Pilot: Nairobi’s Future</vt:lpstr>
      <vt:lpstr>Beyond the Pilot: Nairobi’s Future</vt:lpstr>
      <vt:lpstr>Join Us in Cooling Nairobi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Admin</cp:lastModifiedBy>
  <cp:revision>37</cp:revision>
  <dcterms:created xsi:type="dcterms:W3CDTF">2013-01-27T09:14:16Z</dcterms:created>
  <dcterms:modified xsi:type="dcterms:W3CDTF">2025-06-10T19:35:46Z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0x0101008FFD807A2DFE3B49916A64BE02B1BC80</vt:lpwstr>
  </property>
</Properties>
</file>