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530" r:id="rId5"/>
    <p:sldId id="531" r:id="rId6"/>
    <p:sldId id="532" r:id="rId7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uidelines" id="{77717E69-D786-4688-8DA7-0233E8156316}">
          <p14:sldIdLst>
            <p14:sldId id="530"/>
            <p14:sldId id="531"/>
            <p14:sldId id="5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ehmsdorff, Silvia (F2.1)" initials="B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92D"/>
    <a:srgbClr val="CC3300"/>
    <a:srgbClr val="962400"/>
    <a:srgbClr val="D75757"/>
    <a:srgbClr val="AC2020"/>
    <a:srgbClr val="4C1200"/>
    <a:srgbClr val="5D7824"/>
    <a:srgbClr val="002844"/>
    <a:srgbClr val="00294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A4A9BA-34AC-EE46-B239-ED211DC88A78}" v="82" dt="2025-01-27T18:05:06.7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Dunkle Formatvorlage 1 - Akz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unkle Formatvorlage 1 - Akz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25" autoAdjust="0"/>
    <p:restoredTop sz="95274" autoAdjust="0"/>
  </p:normalViewPr>
  <p:slideViewPr>
    <p:cSldViewPr>
      <p:cViewPr>
        <p:scale>
          <a:sx n="66" d="100"/>
          <a:sy n="66" d="100"/>
        </p:scale>
        <p:origin x="1915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23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 Waeltring" userId="52b328d4b257c998" providerId="LiveId" clId="{3FA4A9BA-34AC-EE46-B239-ED211DC88A78}"/>
    <pc:docChg chg="undo custSel addSld modSld">
      <pc:chgData name="Frank Waeltring" userId="52b328d4b257c998" providerId="LiveId" clId="{3FA4A9BA-34AC-EE46-B239-ED211DC88A78}" dt="2025-01-27T17:02:09.829" v="167" actId="1076"/>
      <pc:docMkLst>
        <pc:docMk/>
      </pc:docMkLst>
      <pc:sldChg chg="addSp delSp modSp add mod modAnim">
        <pc:chgData name="Frank Waeltring" userId="52b328d4b257c998" providerId="LiveId" clId="{3FA4A9BA-34AC-EE46-B239-ED211DC88A78}" dt="2025-01-27T17:01:28.467" v="136" actId="20577"/>
        <pc:sldMkLst>
          <pc:docMk/>
          <pc:sldMk cId="444963315" sldId="530"/>
        </pc:sldMkLst>
        <pc:spChg chg="add del mod">
          <ac:chgData name="Frank Waeltring" userId="52b328d4b257c998" providerId="LiveId" clId="{3FA4A9BA-34AC-EE46-B239-ED211DC88A78}" dt="2025-01-27T16:58:53.971" v="76" actId="1076"/>
          <ac:spMkLst>
            <pc:docMk/>
            <pc:sldMk cId="444963315" sldId="530"/>
            <ac:spMk id="3" creationId="{61E9040B-72B3-42FE-8301-D31A2AF9D8AC}"/>
          </ac:spMkLst>
        </pc:spChg>
        <pc:spChg chg="mod">
          <ac:chgData name="Frank Waeltring" userId="52b328d4b257c998" providerId="LiveId" clId="{3FA4A9BA-34AC-EE46-B239-ED211DC88A78}" dt="2025-01-27T17:01:28.467" v="136" actId="20577"/>
          <ac:spMkLst>
            <pc:docMk/>
            <pc:sldMk cId="444963315" sldId="530"/>
            <ac:spMk id="12" creationId="{00000000-0000-0000-0000-000000000000}"/>
          </ac:spMkLst>
        </pc:spChg>
        <pc:grpChg chg="mod">
          <ac:chgData name="Frank Waeltring" userId="52b328d4b257c998" providerId="LiveId" clId="{3FA4A9BA-34AC-EE46-B239-ED211DC88A78}" dt="2025-01-27T16:58:50.583" v="75" actId="1076"/>
          <ac:grpSpMkLst>
            <pc:docMk/>
            <pc:sldMk cId="444963315" sldId="530"/>
            <ac:grpSpMk id="5" creationId="{00000000-0000-0000-0000-000000000000}"/>
          </ac:grpSpMkLst>
        </pc:grpChg>
        <pc:picChg chg="mod">
          <ac:chgData name="Frank Waeltring" userId="52b328d4b257c998" providerId="LiveId" clId="{3FA4A9BA-34AC-EE46-B239-ED211DC88A78}" dt="2025-01-27T16:58:50.583" v="75" actId="1076"/>
          <ac:picMkLst>
            <pc:docMk/>
            <pc:sldMk cId="444963315" sldId="530"/>
            <ac:picMk id="4" creationId="{00000000-0000-0000-0000-000000000000}"/>
          </ac:picMkLst>
        </pc:picChg>
        <pc:picChg chg="mod">
          <ac:chgData name="Frank Waeltring" userId="52b328d4b257c998" providerId="LiveId" clId="{3FA4A9BA-34AC-EE46-B239-ED211DC88A78}" dt="2025-01-27T16:58:50.583" v="75" actId="1076"/>
          <ac:picMkLst>
            <pc:docMk/>
            <pc:sldMk cId="444963315" sldId="530"/>
            <ac:picMk id="30" creationId="{00000000-0000-0000-0000-000000000000}"/>
          </ac:picMkLst>
        </pc:picChg>
      </pc:sldChg>
      <pc:sldChg chg="addSp modSp add mod">
        <pc:chgData name="Frank Waeltring" userId="52b328d4b257c998" providerId="LiveId" clId="{3FA4A9BA-34AC-EE46-B239-ED211DC88A78}" dt="2025-01-27T17:02:09.829" v="167" actId="1076"/>
        <pc:sldMkLst>
          <pc:docMk/>
          <pc:sldMk cId="2847324703" sldId="531"/>
        </pc:sldMkLst>
        <pc:spChg chg="mod">
          <ac:chgData name="Frank Waeltring" userId="52b328d4b257c998" providerId="LiveId" clId="{3FA4A9BA-34AC-EE46-B239-ED211DC88A78}" dt="2025-01-27T17:00:47.301" v="109" actId="1076"/>
          <ac:spMkLst>
            <pc:docMk/>
            <pc:sldMk cId="2847324703" sldId="531"/>
            <ac:spMk id="2" creationId="{0C768843-820B-BCAA-2C93-35FF7012FBE5}"/>
          </ac:spMkLst>
        </pc:spChg>
        <pc:spChg chg="add mod">
          <ac:chgData name="Frank Waeltring" userId="52b328d4b257c998" providerId="LiveId" clId="{3FA4A9BA-34AC-EE46-B239-ED211DC88A78}" dt="2025-01-27T17:00:18.101" v="82" actId="207"/>
          <ac:spMkLst>
            <pc:docMk/>
            <pc:sldMk cId="2847324703" sldId="531"/>
            <ac:spMk id="3" creationId="{75C73744-F3BE-5FEA-4FDF-52CB4452EC32}"/>
          </ac:spMkLst>
        </pc:spChg>
        <pc:spChg chg="add mod">
          <ac:chgData name="Frank Waeltring" userId="52b328d4b257c998" providerId="LiveId" clId="{3FA4A9BA-34AC-EE46-B239-ED211DC88A78}" dt="2025-01-27T17:02:09.829" v="167" actId="1076"/>
          <ac:spMkLst>
            <pc:docMk/>
            <pc:sldMk cId="2847324703" sldId="531"/>
            <ac:spMk id="5" creationId="{5DC169C9-0321-C357-63B3-30B1E0CB7F8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B96E9-2793-4E51-B28D-B517BB1AB801}" type="datetimeFigureOut">
              <a:rPr lang="de-DE" smtClean="0"/>
              <a:t>06.06.2025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57391-5C5B-436D-9DEB-89782BA641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0152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2A2A5-BD85-4987-9A57-7E8C4BE89F38}" type="datetimeFigureOut">
              <a:rPr lang="de-DE" smtClean="0"/>
              <a:t>06.06.2025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509B0-0B0F-43F7-BDC7-BEDE8E9AE9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724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509B0-0B0F-43F7-BDC7-BEDE8E9AE94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9548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 of the municipality, your pilot and the participating institutions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Timeline with the starting situation and the important steps/milestones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approach and strategy 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challenges you faced and your solutions on it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Success factors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way you upscale the pilot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vision for the future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509B0-0B0F-43F7-BDC7-BEDE8E9AE94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8962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509B0-0B0F-43F7-BDC7-BEDE8E9AE94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4814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1"/>
          <p:cNvSpPr>
            <a:spLocks noGrp="1"/>
          </p:cNvSpPr>
          <p:nvPr>
            <p:ph type="title" hasCustomPrompt="1"/>
          </p:nvPr>
        </p:nvSpPr>
        <p:spPr>
          <a:xfrm>
            <a:off x="653649" y="2710583"/>
            <a:ext cx="434937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>
            <a:lvl1pPr>
              <a:defRPr lang="de-DE" sz="3500" b="0" baseline="0" dirty="0">
                <a:latin typeface="Calibri Light" panose="020F0302020204030204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1430"/>
              </a:spcBef>
              <a:buClr>
                <a:srgbClr val="6C9345"/>
              </a:buClr>
              <a:buFont typeface="Wingdings" pitchFamily="2" charset="2"/>
              <a:buNone/>
            </a:pPr>
            <a:r>
              <a:rPr lang="de-DE" dirty="0" err="1"/>
              <a:t>Powerpoint</a:t>
            </a:r>
            <a:r>
              <a:rPr lang="de-DE" dirty="0"/>
              <a:t>-Vorlage </a:t>
            </a:r>
            <a:br>
              <a:rPr lang="de-DE" dirty="0"/>
            </a:br>
            <a:r>
              <a:rPr lang="de-DE" dirty="0"/>
              <a:t>Calibri Light in 40pt</a:t>
            </a:r>
          </a:p>
        </p:txBody>
      </p:sp>
      <p:sp>
        <p:nvSpPr>
          <p:cNvPr id="22" name="Textplatzhalter 2"/>
          <p:cNvSpPr>
            <a:spLocks noGrp="1"/>
          </p:cNvSpPr>
          <p:nvPr>
            <p:ph type="body" idx="1" hasCustomPrompt="1"/>
          </p:nvPr>
        </p:nvSpPr>
        <p:spPr bwMode="ltGray">
          <a:xfrm>
            <a:off x="653649" y="4015132"/>
            <a:ext cx="539614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</a:bodyPr>
          <a:lstStyle>
            <a:lvl1pPr>
              <a:lnSpc>
                <a:spcPts val="2104"/>
              </a:lnSpc>
              <a:spcBef>
                <a:spcPts val="0"/>
              </a:spcBef>
              <a:spcAft>
                <a:spcPts val="0"/>
              </a:spcAft>
              <a:defRPr lang="de-DE" sz="1900" b="0" kern="0" baseline="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ts val="2400"/>
              </a:lnSpc>
              <a:spcBef>
                <a:spcPts val="0"/>
              </a:spcBef>
            </a:pPr>
            <a:r>
              <a:rPr lang="de-DE" dirty="0" err="1"/>
              <a:t>Subline</a:t>
            </a:r>
            <a:r>
              <a:rPr lang="de-DE" dirty="0"/>
              <a:t> Calibri in 22pt</a:t>
            </a:r>
          </a:p>
        </p:txBody>
      </p:sp>
    </p:spTree>
    <p:extLst>
      <p:ext uri="{BB962C8B-B14F-4D97-AF65-F5344CB8AC3E}">
        <p14:creationId xmlns:p14="http://schemas.microsoft.com/office/powerpoint/2010/main" val="62687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188640"/>
            <a:ext cx="849503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>
              <a:defRPr lang="de-DE" sz="4800" b="0" dirty="0" smtClean="0">
                <a:latin typeface="+mj-lt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323528" y="1556792"/>
            <a:ext cx="8497391" cy="4608071"/>
          </a:xfrm>
        </p:spPr>
        <p:txBody>
          <a:bodyPr/>
          <a:lstStyle>
            <a:lvl1pPr>
              <a:buClr>
                <a:srgbClr val="5C7824"/>
              </a:buClr>
              <a:defRPr sz="2400">
                <a:latin typeface="+mj-lt"/>
              </a:defRPr>
            </a:lvl1pPr>
            <a:lvl2pPr>
              <a:buClr>
                <a:srgbClr val="5C7824"/>
              </a:buClr>
              <a:defRPr sz="2400">
                <a:latin typeface="+mj-lt"/>
              </a:defRPr>
            </a:lvl2pPr>
            <a:lvl3pPr>
              <a:buClr>
                <a:srgbClr val="5C7824"/>
              </a:buClr>
              <a:defRPr sz="2000">
                <a:latin typeface="+mj-lt"/>
              </a:defRPr>
            </a:lvl3pPr>
            <a:lvl4pPr>
              <a:buClr>
                <a:srgbClr val="5C7824"/>
              </a:buClr>
              <a:defRPr sz="1800">
                <a:latin typeface="+mj-lt"/>
              </a:defRPr>
            </a:lvl4pPr>
          </a:lstStyle>
          <a:p>
            <a:pPr lvl="0"/>
            <a:r>
              <a:rPr lang="de-DE" dirty="0"/>
              <a:t>Bitte Text eingeben. Für Aufzählungszeichen bitte eine Ebene tiefer stufen.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9025676" y="3764657"/>
            <a:ext cx="118324" cy="5760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indent="0" algn="ctr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b="0" kern="0" dirty="0"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731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rot="5400000">
            <a:off x="3310760" y="1024763"/>
            <a:ext cx="5686640" cy="5979840"/>
          </a:xfrm>
          <a:custGeom>
            <a:avLst/>
            <a:gdLst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0 w 8455969"/>
              <a:gd name="connsiteY3" fmla="*/ 7561263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095971 w 8455969"/>
              <a:gd name="connsiteY4" fmla="*/ 1088967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8364"/>
              <a:gd name="connsiteX1" fmla="*/ 8455969 w 8455969"/>
              <a:gd name="connsiteY1" fmla="*/ 0 h 7568364"/>
              <a:gd name="connsiteX2" fmla="*/ 8455969 w 8455969"/>
              <a:gd name="connsiteY2" fmla="*/ 7561263 h 7568364"/>
              <a:gd name="connsiteX3" fmla="*/ 7653424 w 8455969"/>
              <a:gd name="connsiteY3" fmla="*/ 7568364 h 7568364"/>
              <a:gd name="connsiteX4" fmla="*/ 1844116 w 8455969"/>
              <a:gd name="connsiteY4" fmla="*/ 856211 h 7568364"/>
              <a:gd name="connsiteX5" fmla="*/ 0 w 8455969"/>
              <a:gd name="connsiteY5" fmla="*/ 0 h 7568364"/>
              <a:gd name="connsiteX0" fmla="*/ 0 w 8464282"/>
              <a:gd name="connsiteY0" fmla="*/ 0 h 7568364"/>
              <a:gd name="connsiteX1" fmla="*/ 8455969 w 8464282"/>
              <a:gd name="connsiteY1" fmla="*/ 0 h 7568364"/>
              <a:gd name="connsiteX2" fmla="*/ 8464282 w 8464282"/>
              <a:gd name="connsiteY2" fmla="*/ 7561263 h 7568364"/>
              <a:gd name="connsiteX3" fmla="*/ 7653424 w 8464282"/>
              <a:gd name="connsiteY3" fmla="*/ 7568364 h 7568364"/>
              <a:gd name="connsiteX4" fmla="*/ 1844116 w 8464282"/>
              <a:gd name="connsiteY4" fmla="*/ 856211 h 7568364"/>
              <a:gd name="connsiteX5" fmla="*/ 0 w 8464282"/>
              <a:gd name="connsiteY5" fmla="*/ 0 h 7568364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53424 w 8464282"/>
              <a:gd name="connsiteY3" fmla="*/ 7568364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64282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618239"/>
              <a:gd name="connsiteX1" fmla="*/ 8464282 w 8464282"/>
              <a:gd name="connsiteY1" fmla="*/ 0 h 7618239"/>
              <a:gd name="connsiteX2" fmla="*/ 8464282 w 8464282"/>
              <a:gd name="connsiteY2" fmla="*/ 7577888 h 7618239"/>
              <a:gd name="connsiteX3" fmla="*/ 7703301 w 8464282"/>
              <a:gd name="connsiteY3" fmla="*/ 7618239 h 7618239"/>
              <a:gd name="connsiteX4" fmla="*/ 1844116 w 8464282"/>
              <a:gd name="connsiteY4" fmla="*/ 856211 h 7618239"/>
              <a:gd name="connsiteX5" fmla="*/ 0 w 8464282"/>
              <a:gd name="connsiteY5" fmla="*/ 0 h 7618239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03301 w 8464282"/>
              <a:gd name="connsiteY3" fmla="*/ 7618239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4282" h="7627764">
                <a:moveTo>
                  <a:pt x="0" y="0"/>
                </a:moveTo>
                <a:lnTo>
                  <a:pt x="8464282" y="0"/>
                </a:lnTo>
                <a:lnTo>
                  <a:pt x="8464282" y="7627764"/>
                </a:lnTo>
                <a:lnTo>
                  <a:pt x="7719927" y="7626552"/>
                </a:lnTo>
                <a:lnTo>
                  <a:pt x="1844116" y="856211"/>
                </a:lnTo>
                <a:cubicBezTo>
                  <a:pt x="1063157" y="33251"/>
                  <a:pt x="149193" y="16626"/>
                  <a:pt x="0" y="0"/>
                </a:cubicBezTo>
                <a:close/>
              </a:path>
            </a:pathLst>
          </a:custGeom>
        </p:spPr>
      </p:pic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83982" y="532800"/>
            <a:ext cx="8034584" cy="37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>
              <a:defRPr lang="de-DE" b="0" dirty="0" smtClean="0">
                <a:latin typeface="+mj-lt"/>
              </a:defRPr>
            </a:lvl1pPr>
          </a:lstStyle>
          <a:p>
            <a:pPr lvl="0"/>
            <a:r>
              <a:rPr lang="de-DE" dirty="0"/>
              <a:t>BITTE HEADLINE EINGEBEN.</a:t>
            </a:r>
          </a:p>
        </p:txBody>
      </p:sp>
      <p:sp>
        <p:nvSpPr>
          <p:cNvPr id="8" name="Ellipse 7"/>
          <p:cNvSpPr/>
          <p:nvPr userDrawn="1"/>
        </p:nvSpPr>
        <p:spPr bwMode="auto">
          <a:xfrm>
            <a:off x="8661858" y="6478736"/>
            <a:ext cx="216024" cy="216024"/>
          </a:xfrm>
          <a:prstGeom prst="ellipse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indent="0" algn="ctr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b="0" kern="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Foliennummernplatzhalter 3085"/>
          <p:cNvSpPr>
            <a:spLocks noGrp="1"/>
          </p:cNvSpPr>
          <p:nvPr>
            <p:ph type="sldNum" sz="quarter" idx="4"/>
          </p:nvPr>
        </p:nvSpPr>
        <p:spPr>
          <a:xfrm>
            <a:off x="8229550" y="6503119"/>
            <a:ext cx="664689" cy="14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F4BFCE99-B9BB-4016-AF64-79996547DAC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44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4"/>
          <p:cNvSpPr>
            <a:spLocks noGrp="1"/>
          </p:cNvSpPr>
          <p:nvPr>
            <p:ph type="title"/>
          </p:nvPr>
        </p:nvSpPr>
        <p:spPr bwMode="invGray">
          <a:xfrm>
            <a:off x="784625" y="684960"/>
            <a:ext cx="8034584" cy="88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dirty="0"/>
              <a:t>Bitte Headline eingeben. Calibri 32pt maximal zweizeilig.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783983" y="1566555"/>
            <a:ext cx="8034584" cy="47356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Bitte Text eingeben. Für Aufzählungszeichen bitte eine Ebene tiefer stufen.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Ellipse 6"/>
          <p:cNvSpPr/>
          <p:nvPr userDrawn="1"/>
        </p:nvSpPr>
        <p:spPr bwMode="auto">
          <a:xfrm>
            <a:off x="8576753" y="6513155"/>
            <a:ext cx="216024" cy="216024"/>
          </a:xfrm>
          <a:prstGeom prst="ellipse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indent="0" algn="ctr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b="0" kern="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0" name="Foliennummernplatzhalter 3085"/>
          <p:cNvSpPr txBox="1">
            <a:spLocks/>
          </p:cNvSpPr>
          <p:nvPr userDrawn="1"/>
        </p:nvSpPr>
        <p:spPr>
          <a:xfrm>
            <a:off x="8352420" y="6492716"/>
            <a:ext cx="664689" cy="29893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3B158C8-DF07-4439-B600-9D2F59C98299}" type="slidenum">
              <a:rPr lang="de-DE" sz="1000" smtClean="0">
                <a:solidFill>
                  <a:schemeClr val="bg2"/>
                </a:solidFill>
              </a:rPr>
              <a:pPr algn="ctr"/>
              <a:t>‹Nr.›</a:t>
            </a:fld>
            <a:endParaRPr lang="de-DE" sz="1400" dirty="0">
              <a:solidFill>
                <a:schemeClr val="bg2"/>
              </a:solidFill>
            </a:endParaRPr>
          </a:p>
        </p:txBody>
      </p:sp>
      <p:sp>
        <p:nvSpPr>
          <p:cNvPr id="8" name="Fußzeilenplatzhalter 3"/>
          <p:cNvSpPr txBox="1">
            <a:spLocks/>
          </p:cNvSpPr>
          <p:nvPr userDrawn="1"/>
        </p:nvSpPr>
        <p:spPr>
          <a:xfrm>
            <a:off x="6876256" y="6531129"/>
            <a:ext cx="6624736" cy="153026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Segoe UI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C7824"/>
                </a:solidFill>
              </a:rPr>
              <a:t>Connective Cities Deep Dive</a:t>
            </a:r>
            <a:endParaRPr lang="de-DE" sz="1000" b="0" dirty="0">
              <a:solidFill>
                <a:srgbClr val="5C7824"/>
              </a:solidFill>
            </a:endParaRPr>
          </a:p>
        </p:txBody>
      </p:sp>
      <p:pic>
        <p:nvPicPr>
          <p:cNvPr id="9" name="Picture 2" descr="C:\Users\frank_chr1\Documents\Wikipedia\Connective Cities_Logo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85"/>
          <a:stretch/>
        </p:blipFill>
        <p:spPr bwMode="auto">
          <a:xfrm>
            <a:off x="5868144" y="6421057"/>
            <a:ext cx="864096" cy="32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26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2800" b="1" baseline="0" smtClean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5pPr>
      <a:lvl6pPr marL="436284"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6pPr>
      <a:lvl7pPr marL="872568"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7pPr>
      <a:lvl8pPr marL="1308852"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8pPr>
      <a:lvl9pPr marL="1745137"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263"/>
        </a:spcBef>
        <a:spcAft>
          <a:spcPts val="526"/>
        </a:spcAft>
        <a:buClr>
          <a:schemeClr val="accent6">
            <a:lumMod val="50000"/>
          </a:schemeClr>
        </a:buClr>
        <a:buFont typeface="Wingdings" pitchFamily="2" charset="2"/>
        <a:buNone/>
        <a:defRPr lang="de-DE" sz="2100" b="0" kern="0" dirty="0" smtClean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+mn-cs"/>
        </a:defRPr>
      </a:lvl1pPr>
      <a:lvl2pPr marL="257649" marR="0" indent="-257649" algn="l" defTabSz="872568" rtl="0" eaLnBrk="1" fontAlgn="base" latinLnBrk="0" hangingPunct="1">
        <a:lnSpc>
          <a:spcPct val="100000"/>
        </a:lnSpc>
        <a:spcBef>
          <a:spcPts val="263"/>
        </a:spcBef>
        <a:spcAft>
          <a:spcPts val="526"/>
        </a:spcAft>
        <a:buClr>
          <a:schemeClr val="accent6">
            <a:lumMod val="50000"/>
          </a:schemeClr>
        </a:buClr>
        <a:buSzPct val="120000"/>
        <a:buFont typeface="Arial" pitchFamily="34" charset="0"/>
        <a:buChar char="●"/>
        <a:tabLst/>
        <a:defRPr lang="de-DE" sz="2100" b="0" dirty="0" smtClean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+mn-cs"/>
        </a:defRPr>
      </a:lvl2pPr>
      <a:lvl3pPr marL="515296" indent="-257529" algn="l" rtl="0" eaLnBrk="1" fontAlgn="base" hangingPunct="1">
        <a:lnSpc>
          <a:spcPct val="100000"/>
        </a:lnSpc>
        <a:spcBef>
          <a:spcPts val="263"/>
        </a:spcBef>
        <a:spcAft>
          <a:spcPts val="526"/>
        </a:spcAft>
        <a:buClr>
          <a:schemeClr val="accent6">
            <a:lumMod val="50000"/>
          </a:schemeClr>
        </a:buClr>
        <a:buSzPct val="100000"/>
        <a:buFont typeface="Symbol" pitchFamily="18" charset="2"/>
        <a:buChar char="-"/>
        <a:defRPr lang="de-DE" sz="1600" dirty="0" smtClean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</a:defRPr>
      </a:lvl3pPr>
      <a:lvl4pPr marL="772587" indent="-257649" algn="l" rtl="0" eaLnBrk="1" fontAlgn="base" hangingPunct="1">
        <a:lnSpc>
          <a:spcPct val="100000"/>
        </a:lnSpc>
        <a:spcBef>
          <a:spcPts val="263"/>
        </a:spcBef>
        <a:spcAft>
          <a:spcPts val="526"/>
        </a:spcAft>
        <a:buClr>
          <a:schemeClr val="accent6">
            <a:lumMod val="50000"/>
          </a:schemeClr>
        </a:buClr>
        <a:buFont typeface="Arial" pitchFamily="34" charset="0"/>
        <a:buChar char="●"/>
        <a:defRPr lang="de-DE" sz="1400" dirty="0" smtClean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</a:defRPr>
      </a:lvl4pPr>
      <a:lvl5pPr marL="1963279" indent="-218142" algn="l" rtl="0" eaLnBrk="1" fontAlgn="base" hangingPunct="1">
        <a:spcBef>
          <a:spcPts val="571"/>
        </a:spcBef>
        <a:spcAft>
          <a:spcPct val="0"/>
        </a:spcAft>
        <a:buChar char="»"/>
        <a:defRPr lang="de-DE" sz="1500" dirty="0">
          <a:solidFill>
            <a:schemeClr val="tx1"/>
          </a:solidFill>
          <a:latin typeface="HelveticaNeueLT Com 55 Roman" pitchFamily="34" charset="0"/>
        </a:defRPr>
      </a:lvl5pPr>
      <a:lvl6pPr marL="2399563" indent="-218142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</a:defRPr>
      </a:lvl6pPr>
      <a:lvl7pPr marL="2835847" indent="-218142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</a:defRPr>
      </a:lvl7pPr>
      <a:lvl8pPr marL="3272131" indent="-218142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</a:defRPr>
      </a:lvl8pPr>
      <a:lvl9pPr marL="3708415" indent="-218142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</a:defRPr>
      </a:lvl9pPr>
    </p:bodyStyle>
    <p:otherStyle>
      <a:defPPr>
        <a:defRPr lang="de-DE"/>
      </a:defPPr>
      <a:lvl1pPr marL="0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284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568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8852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137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421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7705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3990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274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jpeg"/><Relationship Id="rId10" Type="http://schemas.openxmlformats.org/officeDocument/2006/relationships/image" Target="../media/image16.png"/><Relationship Id="rId4" Type="http://schemas.openxmlformats.org/officeDocument/2006/relationships/image" Target="../media/image11.jp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79771" y="165292"/>
            <a:ext cx="9064229" cy="6692708"/>
            <a:chOff x="1130121" y="-7325"/>
            <a:chExt cx="8013879" cy="6414027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3075" y="-7325"/>
              <a:ext cx="3590925" cy="6000750"/>
            </a:xfrm>
            <a:prstGeom prst="rect">
              <a:avLst/>
            </a:prstGeom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121" y="5338024"/>
              <a:ext cx="7040798" cy="1068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uppieren 1"/>
          <p:cNvGrpSpPr/>
          <p:nvPr/>
        </p:nvGrpSpPr>
        <p:grpSpPr>
          <a:xfrm>
            <a:off x="1475656" y="1484784"/>
            <a:ext cx="5832648" cy="2248673"/>
            <a:chOff x="251520" y="1988840"/>
            <a:chExt cx="5832648" cy="2248673"/>
          </a:xfrm>
        </p:grpSpPr>
        <p:sp>
          <p:nvSpPr>
            <p:cNvPr id="19" name="Ellipse 18"/>
            <p:cNvSpPr/>
            <p:nvPr/>
          </p:nvSpPr>
          <p:spPr bwMode="auto">
            <a:xfrm>
              <a:off x="4998142" y="3715606"/>
              <a:ext cx="396000" cy="396000"/>
            </a:xfrm>
            <a:prstGeom prst="ellipse">
              <a:avLst/>
            </a:prstGeom>
            <a:solidFill>
              <a:srgbClr val="5D7824"/>
            </a:solidFill>
            <a:ln w="57150">
              <a:noFill/>
            </a:ln>
          </p:spPr>
          <p:txBody>
            <a:bodyPr vert="horz" lIns="0" tIns="0" rIns="0" bIns="0" rtlCol="0" anchor="ctr">
              <a:noAutofit/>
            </a:bodyPr>
            <a:lstStyle/>
            <a:p>
              <a:pPr indent="0" algn="ctr" fontAlgn="base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6C9345"/>
                </a:buClr>
                <a:buFont typeface="Wingdings" pitchFamily="2" charset="2"/>
                <a:buNone/>
              </a:pPr>
              <a:endParaRPr lang="de-DE" sz="2000" b="0" kern="0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20" name="Ellipse 19"/>
            <p:cNvSpPr/>
            <p:nvPr/>
          </p:nvSpPr>
          <p:spPr bwMode="auto">
            <a:xfrm>
              <a:off x="5362733" y="2508317"/>
              <a:ext cx="721435" cy="704659"/>
            </a:xfrm>
            <a:prstGeom prst="ellipse">
              <a:avLst/>
            </a:prstGeom>
            <a:solidFill>
              <a:srgbClr val="5D7824"/>
            </a:solidFill>
            <a:ln w="57150">
              <a:noFill/>
            </a:ln>
          </p:spPr>
          <p:txBody>
            <a:bodyPr vert="horz" lIns="0" tIns="0" rIns="0" bIns="0" rtlCol="0" anchor="ctr">
              <a:noAutofit/>
            </a:bodyPr>
            <a:lstStyle/>
            <a:p>
              <a:pPr indent="0" algn="ctr" fontAlgn="base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6C9345"/>
                </a:buClr>
                <a:buFont typeface="Wingdings" pitchFamily="2" charset="2"/>
                <a:buNone/>
              </a:pPr>
              <a:endParaRPr lang="de-DE" sz="2000" b="0" kern="0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21" name="Ellipse 20"/>
            <p:cNvSpPr/>
            <p:nvPr/>
          </p:nvSpPr>
          <p:spPr bwMode="auto">
            <a:xfrm>
              <a:off x="4237105" y="2399120"/>
              <a:ext cx="1548000" cy="1548000"/>
            </a:xfrm>
            <a:prstGeom prst="ellipse">
              <a:avLst/>
            </a:prstGeom>
            <a:noFill/>
            <a:ln w="19050">
              <a:solidFill>
                <a:srgbClr val="002844"/>
              </a:solidFill>
            </a:ln>
          </p:spPr>
          <p:txBody>
            <a:bodyPr vert="horz" lIns="0" tIns="0" rIns="0" bIns="0" rtlCol="0" anchor="ctr">
              <a:noAutofit/>
            </a:bodyPr>
            <a:lstStyle/>
            <a:p>
              <a:pPr indent="0" algn="ctr" fontAlgn="base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6C9345"/>
                </a:buClr>
                <a:buFont typeface="Wingdings" pitchFamily="2" charset="2"/>
                <a:buNone/>
              </a:pPr>
              <a:endParaRPr lang="de-DE" sz="2000" b="0" kern="0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22" name="Ellipse 21"/>
            <p:cNvSpPr/>
            <p:nvPr/>
          </p:nvSpPr>
          <p:spPr bwMode="auto">
            <a:xfrm>
              <a:off x="4316652" y="2871035"/>
              <a:ext cx="828000" cy="828000"/>
            </a:xfrm>
            <a:prstGeom prst="ellipse">
              <a:avLst/>
            </a:prstGeom>
            <a:solidFill>
              <a:srgbClr val="002844"/>
            </a:solidFill>
            <a:ln w="57150">
              <a:noFill/>
            </a:ln>
          </p:spPr>
          <p:txBody>
            <a:bodyPr vert="horz" lIns="0" tIns="0" rIns="0" bIns="0" rtlCol="0" anchor="ctr">
              <a:noAutofit/>
            </a:bodyPr>
            <a:lstStyle/>
            <a:p>
              <a:pPr indent="0" algn="ctr" fontAlgn="base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6C9345"/>
                </a:buClr>
                <a:buFont typeface="Wingdings" pitchFamily="2" charset="2"/>
                <a:buNone/>
              </a:pPr>
              <a:endParaRPr lang="de-DE" sz="2000" b="0" kern="0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23" name="Ellipse 22"/>
            <p:cNvSpPr/>
            <p:nvPr/>
          </p:nvSpPr>
          <p:spPr bwMode="auto">
            <a:xfrm>
              <a:off x="4534496" y="2034964"/>
              <a:ext cx="837654" cy="818173"/>
            </a:xfrm>
            <a:prstGeom prst="ellipse">
              <a:avLst/>
            </a:prstGeom>
            <a:solidFill>
              <a:srgbClr val="5D7824"/>
            </a:solidFill>
            <a:ln w="57150">
              <a:noFill/>
            </a:ln>
          </p:spPr>
          <p:txBody>
            <a:bodyPr vert="horz" lIns="0" tIns="0" rIns="0" bIns="0" rtlCol="0" anchor="ctr">
              <a:noAutofit/>
            </a:bodyPr>
            <a:lstStyle/>
            <a:p>
              <a:pPr indent="0" algn="ctr" fontAlgn="base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6C9345"/>
                </a:buClr>
                <a:buFont typeface="Wingdings" pitchFamily="2" charset="2"/>
                <a:buNone/>
              </a:pPr>
              <a:endParaRPr lang="de-DE" sz="2000" b="0" kern="0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24" name="Ellipse 23"/>
            <p:cNvSpPr/>
            <p:nvPr/>
          </p:nvSpPr>
          <p:spPr bwMode="auto">
            <a:xfrm>
              <a:off x="5422902" y="3339444"/>
              <a:ext cx="486000" cy="486000"/>
            </a:xfrm>
            <a:prstGeom prst="ellipse">
              <a:avLst/>
            </a:prstGeom>
            <a:solidFill>
              <a:srgbClr val="5D7824"/>
            </a:solidFill>
            <a:ln w="57150">
              <a:noFill/>
            </a:ln>
          </p:spPr>
          <p:txBody>
            <a:bodyPr vert="horz" lIns="0" tIns="0" rIns="0" bIns="0" rtlCol="0" anchor="ctr">
              <a:noAutofit/>
            </a:bodyPr>
            <a:lstStyle/>
            <a:p>
              <a:pPr indent="0" algn="ctr" fontAlgn="base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6C9345"/>
                </a:buClr>
                <a:buFont typeface="Wingdings" pitchFamily="2" charset="2"/>
                <a:buNone/>
              </a:pPr>
              <a:endParaRPr lang="de-DE" sz="2000" b="0" kern="0">
                <a:latin typeface="Roboto" pitchFamily="2" charset="0"/>
                <a:ea typeface="Roboto" pitchFamily="2" charset="0"/>
              </a:endParaRPr>
            </a:p>
          </p:txBody>
        </p:sp>
        <p:pic>
          <p:nvPicPr>
            <p:cNvPr id="25" name="Picture 2" descr="C:\Users\frank_chr1\Documents\Wikipedia\Connective Cities_Logo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1520" y="1988840"/>
              <a:ext cx="3888432" cy="2248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Grafik 1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07" y="6002780"/>
            <a:ext cx="1313778" cy="5225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1E9040B-72B3-42FE-8301-D31A2AF9D8AC}"/>
              </a:ext>
            </a:extLst>
          </p:cNvPr>
          <p:cNvSpPr txBox="1"/>
          <p:nvPr/>
        </p:nvSpPr>
        <p:spPr>
          <a:xfrm>
            <a:off x="1751454" y="3924253"/>
            <a:ext cx="5300127" cy="150502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GB" b="1" dirty="0" smtClean="0">
                <a:latin typeface="Roboto" pitchFamily="2" charset="0"/>
              </a:rPr>
              <a:t>Heidelberg Action Plan: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Roboto" pitchFamily="2" charset="0"/>
              </a:rPr>
              <a:t>Data-Platform for “Cool Places”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Roboto" pitchFamily="2" charset="0"/>
              </a:rPr>
              <a:t>3 Best-Practice Examples of Climate Adaptation</a:t>
            </a:r>
            <a:endParaRPr lang="en-GB" b="1" dirty="0">
              <a:latin typeface="Roboto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b="1" dirty="0">
              <a:latin typeface="Roboto" pitchFamily="2" charset="0"/>
            </a:endParaRPr>
          </a:p>
          <a:p>
            <a:r>
              <a:rPr lang="en-GB" dirty="0" smtClean="0">
                <a:latin typeface="Roboto" pitchFamily="2" charset="0"/>
              </a:rPr>
              <a:t>Dr. Raino Winkler, Dr. Joachim Fallmann</a:t>
            </a:r>
            <a:endParaRPr lang="en-GB" dirty="0">
              <a:latin typeface="Roboto" pitchFamily="2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4" y="37825"/>
            <a:ext cx="2934490" cy="101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6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/>
          <a:srcRect l="7144" t="12209" r="14212" b="12194"/>
          <a:stretch/>
        </p:blipFill>
        <p:spPr>
          <a:xfrm>
            <a:off x="0" y="0"/>
            <a:ext cx="9512342" cy="685800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 bwMode="auto">
          <a:xfrm>
            <a:off x="971" y="0"/>
            <a:ext cx="9494981" cy="6858000"/>
          </a:xfrm>
          <a:prstGeom prst="rect">
            <a:avLst/>
          </a:prstGeom>
          <a:solidFill>
            <a:schemeClr val="accent6">
              <a:alpha val="73000"/>
            </a:schemeClr>
          </a:solidFill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/>
          <a:p>
            <a:pPr indent="0" algn="ctr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en-US" sz="2000" b="0" kern="0" dirty="0" smtClean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4" y="37825"/>
            <a:ext cx="2569840" cy="886669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828968" y="955901"/>
            <a:ext cx="4196158" cy="52893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de-DE" b="1" dirty="0" smtClean="0">
                <a:latin typeface="Roboto" pitchFamily="2" charset="0"/>
              </a:rPr>
              <a:t>City </a:t>
            </a:r>
            <a:r>
              <a:rPr lang="de-DE" b="1" dirty="0" err="1" smtClean="0">
                <a:latin typeface="Roboto" pitchFamily="2" charset="0"/>
              </a:rPr>
              <a:t>of</a:t>
            </a:r>
            <a:r>
              <a:rPr lang="de-DE" b="1" dirty="0" smtClean="0">
                <a:latin typeface="Roboto" pitchFamily="2" charset="0"/>
              </a:rPr>
              <a:t> Heidelberg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>
                <a:latin typeface="Roboto" pitchFamily="2" charset="0"/>
              </a:rPr>
              <a:t>Lead: Environmental </a:t>
            </a:r>
            <a:r>
              <a:rPr lang="de-DE" dirty="0" err="1" smtClean="0">
                <a:latin typeface="Roboto" pitchFamily="2" charset="0"/>
              </a:rPr>
              <a:t>Dept</a:t>
            </a:r>
            <a:r>
              <a:rPr lang="de-DE" dirty="0" smtClean="0">
                <a:latin typeface="Roboto" pitchFamily="2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>
                <a:latin typeface="Roboto" pitchFamily="2" charset="0"/>
              </a:rPr>
              <a:t>University Heidelberg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err="1" smtClean="0">
                <a:latin typeface="Roboto" pitchFamily="2" charset="0"/>
              </a:rPr>
              <a:t>Landscape</a:t>
            </a:r>
            <a:r>
              <a:rPr lang="de-DE" dirty="0" smtClean="0">
                <a:latin typeface="Roboto" pitchFamily="2" charset="0"/>
              </a:rPr>
              <a:t>/Urban </a:t>
            </a:r>
            <a:r>
              <a:rPr lang="de-DE" dirty="0" err="1" smtClean="0">
                <a:latin typeface="Roboto" pitchFamily="2" charset="0"/>
              </a:rPr>
              <a:t>Planning</a:t>
            </a:r>
            <a:r>
              <a:rPr lang="de-DE" dirty="0" smtClean="0">
                <a:latin typeface="Roboto" pitchFamily="2" charset="0"/>
              </a:rPr>
              <a:t> </a:t>
            </a:r>
            <a:r>
              <a:rPr lang="de-DE" dirty="0" err="1" smtClean="0">
                <a:latin typeface="Roboto" pitchFamily="2" charset="0"/>
              </a:rPr>
              <a:t>Dept</a:t>
            </a:r>
            <a:r>
              <a:rPr lang="de-DE" dirty="0" smtClean="0">
                <a:latin typeface="Roboto" pitchFamily="2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>
                <a:latin typeface="Roboto" pitchFamily="2" charset="0"/>
              </a:rPr>
              <a:t>GEO-NET </a:t>
            </a:r>
            <a:r>
              <a:rPr lang="de-DE" dirty="0" err="1" smtClean="0">
                <a:latin typeface="Roboto" pitchFamily="2" charset="0"/>
              </a:rPr>
              <a:t>inc.</a:t>
            </a:r>
            <a:endParaRPr lang="de-DE" dirty="0">
              <a:latin typeface="Roboto" pitchFamily="2" charset="0"/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402" y="988386"/>
            <a:ext cx="478940" cy="511798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-3060848" y="404664"/>
            <a:ext cx="1541294" cy="120691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endParaRPr lang="de-DE" dirty="0">
              <a:latin typeface="Roboto" pitchFamily="2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-4671358" y="924494"/>
            <a:ext cx="2119172" cy="68708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endParaRPr lang="de-DE" dirty="0">
              <a:latin typeface="Roboto" pitchFamily="2" charset="0"/>
            </a:endParaRPr>
          </a:p>
        </p:txBody>
      </p:sp>
      <p:grpSp>
        <p:nvGrpSpPr>
          <p:cNvPr id="41" name="Gruppieren 40"/>
          <p:cNvGrpSpPr/>
          <p:nvPr/>
        </p:nvGrpSpPr>
        <p:grpSpPr>
          <a:xfrm>
            <a:off x="6012160" y="37825"/>
            <a:ext cx="3391371" cy="2455071"/>
            <a:chOff x="689915" y="1755913"/>
            <a:chExt cx="5394253" cy="4043740"/>
          </a:xfrm>
        </p:grpSpPr>
        <p:sp>
          <p:nvSpPr>
            <p:cNvPr id="42" name="Ellipse 41"/>
            <p:cNvSpPr/>
            <p:nvPr/>
          </p:nvSpPr>
          <p:spPr bwMode="auto">
            <a:xfrm>
              <a:off x="4998142" y="3715606"/>
              <a:ext cx="396000" cy="396000"/>
            </a:xfrm>
            <a:prstGeom prst="ellipse">
              <a:avLst/>
            </a:prstGeom>
            <a:solidFill>
              <a:srgbClr val="5D7824">
                <a:alpha val="40000"/>
              </a:srgbClr>
            </a:solidFill>
            <a:ln w="57150">
              <a:noFill/>
            </a:ln>
          </p:spPr>
          <p:txBody>
            <a:bodyPr vert="horz" lIns="0" tIns="0" rIns="0" bIns="0" rtlCol="0" anchor="ctr">
              <a:noAutofit/>
            </a:bodyPr>
            <a:lstStyle/>
            <a:p>
              <a:pPr indent="0" algn="ctr" fontAlgn="base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6C9345"/>
                </a:buClr>
                <a:buFont typeface="Wingdings" pitchFamily="2" charset="2"/>
                <a:buNone/>
              </a:pPr>
              <a:endParaRPr lang="de-DE" sz="2000" b="0" kern="0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3" name="Ellipse 42"/>
            <p:cNvSpPr/>
            <p:nvPr/>
          </p:nvSpPr>
          <p:spPr bwMode="auto">
            <a:xfrm>
              <a:off x="5362733" y="2508317"/>
              <a:ext cx="721435" cy="704659"/>
            </a:xfrm>
            <a:prstGeom prst="ellipse">
              <a:avLst/>
            </a:prstGeom>
            <a:solidFill>
              <a:srgbClr val="5D7824">
                <a:alpha val="42000"/>
              </a:srgbClr>
            </a:solidFill>
            <a:ln w="57150">
              <a:noFill/>
            </a:ln>
          </p:spPr>
          <p:txBody>
            <a:bodyPr vert="horz" lIns="0" tIns="0" rIns="0" bIns="0" rtlCol="0" anchor="ctr">
              <a:noAutofit/>
            </a:bodyPr>
            <a:lstStyle/>
            <a:p>
              <a:pPr indent="0" algn="ctr" fontAlgn="base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6C9345"/>
                </a:buClr>
                <a:buFont typeface="Wingdings" pitchFamily="2" charset="2"/>
                <a:buNone/>
              </a:pPr>
              <a:endParaRPr lang="de-DE" sz="2000" b="0" kern="0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4" name="Ellipse 43"/>
            <p:cNvSpPr/>
            <p:nvPr/>
          </p:nvSpPr>
          <p:spPr bwMode="auto">
            <a:xfrm>
              <a:off x="4237105" y="2399120"/>
              <a:ext cx="1548000" cy="1548000"/>
            </a:xfrm>
            <a:prstGeom prst="ellipse">
              <a:avLst/>
            </a:prstGeom>
            <a:noFill/>
            <a:ln w="19050">
              <a:solidFill>
                <a:srgbClr val="002844"/>
              </a:solidFill>
            </a:ln>
          </p:spPr>
          <p:txBody>
            <a:bodyPr vert="horz" lIns="0" tIns="0" rIns="0" bIns="0" rtlCol="0" anchor="ctr">
              <a:noAutofit/>
            </a:bodyPr>
            <a:lstStyle/>
            <a:p>
              <a:pPr indent="0" algn="ctr" fontAlgn="base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6C9345"/>
                </a:buClr>
                <a:buFont typeface="Wingdings" pitchFamily="2" charset="2"/>
                <a:buNone/>
              </a:pPr>
              <a:endParaRPr lang="de-DE" sz="2000" b="0" kern="0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5" name="Ellipse 44"/>
            <p:cNvSpPr/>
            <p:nvPr/>
          </p:nvSpPr>
          <p:spPr bwMode="auto">
            <a:xfrm>
              <a:off x="689915" y="1755913"/>
              <a:ext cx="4086939" cy="4043740"/>
            </a:xfrm>
            <a:prstGeom prst="ellipse">
              <a:avLst/>
            </a:prstGeom>
            <a:solidFill>
              <a:srgbClr val="002844"/>
            </a:solidFill>
            <a:ln w="57150">
              <a:noFill/>
            </a:ln>
          </p:spPr>
          <p:txBody>
            <a:bodyPr vert="horz" lIns="0" tIns="0" rIns="0" bIns="0" rtlCol="0" anchor="ctr">
              <a:noAutofit/>
            </a:bodyPr>
            <a:lstStyle/>
            <a:p>
              <a:pPr indent="0" algn="ctr" fontAlgn="base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6C9345"/>
                </a:buClr>
                <a:buFont typeface="Wingdings" pitchFamily="2" charset="2"/>
                <a:buNone/>
              </a:pPr>
              <a:endParaRPr lang="de-DE" sz="2000" b="0" kern="0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6" name="Ellipse 45"/>
            <p:cNvSpPr/>
            <p:nvPr/>
          </p:nvSpPr>
          <p:spPr bwMode="auto">
            <a:xfrm>
              <a:off x="4534496" y="2034964"/>
              <a:ext cx="837654" cy="818173"/>
            </a:xfrm>
            <a:prstGeom prst="ellipse">
              <a:avLst/>
            </a:prstGeom>
            <a:solidFill>
              <a:srgbClr val="5D7824">
                <a:alpha val="62000"/>
              </a:srgbClr>
            </a:solidFill>
            <a:ln w="57150">
              <a:noFill/>
            </a:ln>
          </p:spPr>
          <p:txBody>
            <a:bodyPr vert="horz" lIns="0" tIns="0" rIns="0" bIns="0" rtlCol="0" anchor="ctr">
              <a:noAutofit/>
            </a:bodyPr>
            <a:lstStyle/>
            <a:p>
              <a:pPr indent="0" algn="ctr" fontAlgn="base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6C9345"/>
                </a:buClr>
                <a:buFont typeface="Wingdings" pitchFamily="2" charset="2"/>
                <a:buNone/>
              </a:pPr>
              <a:endParaRPr lang="de-DE" sz="2000" b="0" kern="0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7" name="Ellipse 46"/>
            <p:cNvSpPr/>
            <p:nvPr/>
          </p:nvSpPr>
          <p:spPr bwMode="auto">
            <a:xfrm>
              <a:off x="5422902" y="3339444"/>
              <a:ext cx="486000" cy="486000"/>
            </a:xfrm>
            <a:prstGeom prst="ellipse">
              <a:avLst/>
            </a:prstGeom>
            <a:solidFill>
              <a:srgbClr val="5D7824">
                <a:alpha val="47000"/>
              </a:srgbClr>
            </a:solidFill>
            <a:ln w="57150">
              <a:noFill/>
            </a:ln>
          </p:spPr>
          <p:txBody>
            <a:bodyPr vert="horz" lIns="0" tIns="0" rIns="0" bIns="0" rtlCol="0" anchor="ctr">
              <a:noAutofit/>
            </a:bodyPr>
            <a:lstStyle/>
            <a:p>
              <a:pPr indent="0" algn="ctr" fontAlgn="base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6C9345"/>
                </a:buClr>
                <a:buFont typeface="Wingdings" pitchFamily="2" charset="2"/>
                <a:buNone/>
              </a:pPr>
              <a:endParaRPr lang="de-DE" sz="2000" b="0" kern="0"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48" name="Textfeld 47"/>
          <p:cNvSpPr txBox="1"/>
          <p:nvPr/>
        </p:nvSpPr>
        <p:spPr>
          <a:xfrm>
            <a:off x="10476656" y="1491716"/>
            <a:ext cx="2592288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endParaRPr lang="de-DE" dirty="0">
              <a:latin typeface="Roboto" pitchFamily="2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10260632" y="625754"/>
            <a:ext cx="1512168" cy="10396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endParaRPr lang="de-DE" dirty="0">
              <a:latin typeface="Roboto" pitchFamily="2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5977211" y="755835"/>
            <a:ext cx="887300" cy="60943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Roboto" pitchFamily="2" charset="0"/>
              </a:rPr>
              <a:t>(1)</a:t>
            </a:r>
          </a:p>
        </p:txBody>
      </p:sp>
      <p:sp>
        <p:nvSpPr>
          <p:cNvPr id="53" name="Rechteck 52"/>
          <p:cNvSpPr/>
          <p:nvPr/>
        </p:nvSpPr>
        <p:spPr>
          <a:xfrm>
            <a:off x="6653037" y="463300"/>
            <a:ext cx="18375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  <a:latin typeface="Roboto" pitchFamily="2" charset="0"/>
              </a:rPr>
              <a:t>Urban </a:t>
            </a:r>
            <a:r>
              <a:rPr lang="de-DE" sz="1600" b="1" dirty="0" err="1">
                <a:solidFill>
                  <a:schemeClr val="bg1"/>
                </a:solidFill>
                <a:latin typeface="Roboto" pitchFamily="2" charset="0"/>
              </a:rPr>
              <a:t>Climate</a:t>
            </a:r>
            <a:r>
              <a:rPr lang="de-DE" sz="1600" b="1" dirty="0">
                <a:solidFill>
                  <a:schemeClr val="bg1"/>
                </a:solidFill>
                <a:latin typeface="Roboto" pitchFamily="2" charset="0"/>
              </a:rPr>
              <a:t> </a:t>
            </a:r>
            <a:r>
              <a:rPr lang="de-DE" sz="1600" b="1" dirty="0" err="1">
                <a:solidFill>
                  <a:schemeClr val="bg1"/>
                </a:solidFill>
                <a:latin typeface="Roboto" pitchFamily="2" charset="0"/>
              </a:rPr>
              <a:t>database</a:t>
            </a:r>
            <a:r>
              <a:rPr lang="de-DE" sz="1600" b="1" dirty="0">
                <a:solidFill>
                  <a:schemeClr val="bg1"/>
                </a:solidFill>
                <a:latin typeface="Roboto" pitchFamily="2" charset="0"/>
              </a:rPr>
              <a:t> </a:t>
            </a:r>
            <a:r>
              <a:rPr lang="de-DE" sz="1600" b="1" dirty="0" smtClean="0">
                <a:solidFill>
                  <a:schemeClr val="bg1"/>
                </a:solidFill>
                <a:latin typeface="Roboto" pitchFamily="2" charset="0"/>
              </a:rPr>
              <a:t>&amp; HD </a:t>
            </a:r>
            <a:r>
              <a:rPr lang="de-DE" sz="1600" b="1" dirty="0" err="1" smtClean="0">
                <a:solidFill>
                  <a:schemeClr val="bg1"/>
                </a:solidFill>
                <a:latin typeface="Roboto" pitchFamily="2" charset="0"/>
              </a:rPr>
              <a:t>Climate</a:t>
            </a:r>
            <a:r>
              <a:rPr lang="de-DE" sz="1600" b="1" dirty="0" smtClean="0">
                <a:solidFill>
                  <a:schemeClr val="bg1"/>
                </a:solidFill>
                <a:latin typeface="Roboto" pitchFamily="2" charset="0"/>
              </a:rPr>
              <a:t> </a:t>
            </a:r>
            <a:r>
              <a:rPr lang="de-DE" sz="1600" b="1" dirty="0">
                <a:solidFill>
                  <a:schemeClr val="bg1"/>
                </a:solidFill>
                <a:latin typeface="Roboto" pitchFamily="2" charset="0"/>
              </a:rPr>
              <a:t>Scanner</a:t>
            </a:r>
          </a:p>
        </p:txBody>
      </p:sp>
      <p:sp>
        <p:nvSpPr>
          <p:cNvPr id="54" name="Rechteck 53"/>
          <p:cNvSpPr/>
          <p:nvPr/>
        </p:nvSpPr>
        <p:spPr>
          <a:xfrm>
            <a:off x="6687577" y="1319157"/>
            <a:ext cx="260420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  <a:latin typeface="Roboto" pitchFamily="2" charset="0"/>
              </a:rPr>
              <a:t>Best Practice</a:t>
            </a:r>
          </a:p>
          <a:p>
            <a:r>
              <a:rPr lang="de-DE" sz="1600" b="1" dirty="0" err="1" smtClean="0">
                <a:solidFill>
                  <a:schemeClr val="bg1"/>
                </a:solidFill>
                <a:latin typeface="Roboto" pitchFamily="2" charset="0"/>
              </a:rPr>
              <a:t>Examples</a:t>
            </a:r>
            <a:r>
              <a:rPr lang="de-DE" sz="1600" b="1" dirty="0" smtClean="0">
                <a:solidFill>
                  <a:schemeClr val="bg1"/>
                </a:solidFill>
                <a:latin typeface="Roboto" pitchFamily="2" charset="0"/>
              </a:rPr>
              <a:t> &amp; </a:t>
            </a:r>
          </a:p>
          <a:p>
            <a:r>
              <a:rPr lang="de-DE" sz="1600" b="1" dirty="0" err="1" smtClean="0">
                <a:solidFill>
                  <a:schemeClr val="bg1"/>
                </a:solidFill>
                <a:latin typeface="Roboto" pitchFamily="2" charset="0"/>
              </a:rPr>
              <a:t>Outreach</a:t>
            </a:r>
            <a:endParaRPr lang="de-DE" sz="1600" b="1" dirty="0">
              <a:solidFill>
                <a:schemeClr val="bg1"/>
              </a:solidFill>
              <a:latin typeface="Roboto" pitchFamily="2" charset="0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5998134" y="1577457"/>
            <a:ext cx="887300" cy="60943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Roboto" pitchFamily="2" charset="0"/>
              </a:rPr>
              <a:t>(2)</a:t>
            </a:r>
          </a:p>
        </p:txBody>
      </p:sp>
      <p:sp>
        <p:nvSpPr>
          <p:cNvPr id="59" name="Freihandform 58"/>
          <p:cNvSpPr/>
          <p:nvPr/>
        </p:nvSpPr>
        <p:spPr>
          <a:xfrm>
            <a:off x="448991" y="2905403"/>
            <a:ext cx="1869023" cy="1148247"/>
          </a:xfrm>
          <a:custGeom>
            <a:avLst/>
            <a:gdLst>
              <a:gd name="connsiteX0" fmla="*/ 0 w 2961363"/>
              <a:gd name="connsiteY0" fmla="*/ 0 h 832627"/>
              <a:gd name="connsiteX1" fmla="*/ 2545050 w 2961363"/>
              <a:gd name="connsiteY1" fmla="*/ 0 h 832627"/>
              <a:gd name="connsiteX2" fmla="*/ 2961363 w 2961363"/>
              <a:gd name="connsiteY2" fmla="*/ 416314 h 832627"/>
              <a:gd name="connsiteX3" fmla="*/ 2545050 w 2961363"/>
              <a:gd name="connsiteY3" fmla="*/ 832627 h 832627"/>
              <a:gd name="connsiteX4" fmla="*/ 0 w 2961363"/>
              <a:gd name="connsiteY4" fmla="*/ 832627 h 832627"/>
              <a:gd name="connsiteX5" fmla="*/ 416314 w 2961363"/>
              <a:gd name="connsiteY5" fmla="*/ 416314 h 832627"/>
              <a:gd name="connsiteX6" fmla="*/ 0 w 2961363"/>
              <a:gd name="connsiteY6" fmla="*/ 0 h 83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1363" h="832627">
                <a:moveTo>
                  <a:pt x="0" y="0"/>
                </a:moveTo>
                <a:lnTo>
                  <a:pt x="2545050" y="0"/>
                </a:lnTo>
                <a:lnTo>
                  <a:pt x="2961363" y="416314"/>
                </a:lnTo>
                <a:lnTo>
                  <a:pt x="2545050" y="832627"/>
                </a:lnTo>
                <a:lnTo>
                  <a:pt x="0" y="832627"/>
                </a:lnTo>
                <a:lnTo>
                  <a:pt x="416314" y="4163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2321" tIns="18669" rIns="434982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>
                <a:latin typeface="Roboto"/>
              </a:rPr>
              <a:t>Identify colleagues &amp; define locations for best practice examples </a:t>
            </a:r>
            <a:endParaRPr lang="en-US" sz="1200" b="1" kern="1200" dirty="0">
              <a:latin typeface="Roboto"/>
            </a:endParaRPr>
          </a:p>
        </p:txBody>
      </p:sp>
      <p:sp>
        <p:nvSpPr>
          <p:cNvPr id="66" name="Rechteck 65"/>
          <p:cNvSpPr/>
          <p:nvPr/>
        </p:nvSpPr>
        <p:spPr>
          <a:xfrm>
            <a:off x="8728895" y="2172264"/>
            <a:ext cx="4572000" cy="3416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dirty="0">
              <a:latin typeface="Roboto"/>
            </a:endParaRPr>
          </a:p>
        </p:txBody>
      </p:sp>
      <p:sp>
        <p:nvSpPr>
          <p:cNvPr id="76" name="Freihandform 75"/>
          <p:cNvSpPr/>
          <p:nvPr/>
        </p:nvSpPr>
        <p:spPr>
          <a:xfrm>
            <a:off x="2094122" y="2905403"/>
            <a:ext cx="1869023" cy="1148247"/>
          </a:xfrm>
          <a:custGeom>
            <a:avLst/>
            <a:gdLst>
              <a:gd name="connsiteX0" fmla="*/ 0 w 2961363"/>
              <a:gd name="connsiteY0" fmla="*/ 0 h 832627"/>
              <a:gd name="connsiteX1" fmla="*/ 2545050 w 2961363"/>
              <a:gd name="connsiteY1" fmla="*/ 0 h 832627"/>
              <a:gd name="connsiteX2" fmla="*/ 2961363 w 2961363"/>
              <a:gd name="connsiteY2" fmla="*/ 416314 h 832627"/>
              <a:gd name="connsiteX3" fmla="*/ 2545050 w 2961363"/>
              <a:gd name="connsiteY3" fmla="*/ 832627 h 832627"/>
              <a:gd name="connsiteX4" fmla="*/ 0 w 2961363"/>
              <a:gd name="connsiteY4" fmla="*/ 832627 h 832627"/>
              <a:gd name="connsiteX5" fmla="*/ 416314 w 2961363"/>
              <a:gd name="connsiteY5" fmla="*/ 416314 h 832627"/>
              <a:gd name="connsiteX6" fmla="*/ 0 w 2961363"/>
              <a:gd name="connsiteY6" fmla="*/ 0 h 83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1363" h="832627">
                <a:moveTo>
                  <a:pt x="0" y="0"/>
                </a:moveTo>
                <a:lnTo>
                  <a:pt x="2545050" y="0"/>
                </a:lnTo>
                <a:lnTo>
                  <a:pt x="2961363" y="416314"/>
                </a:lnTo>
                <a:lnTo>
                  <a:pt x="2545050" y="832627"/>
                </a:lnTo>
                <a:lnTo>
                  <a:pt x="0" y="832627"/>
                </a:lnTo>
                <a:lnTo>
                  <a:pt x="416314" y="4163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2321" tIns="18669" rIns="434982" bIns="1866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>
                <a:latin typeface="Roboto"/>
              </a:rPr>
              <a:t>Collect datasets , retrieve data, hire consulting office</a:t>
            </a:r>
            <a:endParaRPr lang="en-US" sz="1200" b="1" dirty="0">
              <a:latin typeface="Roboto"/>
            </a:endParaRPr>
          </a:p>
        </p:txBody>
      </p:sp>
      <p:sp>
        <p:nvSpPr>
          <p:cNvPr id="77" name="Freihandform 76"/>
          <p:cNvSpPr/>
          <p:nvPr/>
        </p:nvSpPr>
        <p:spPr>
          <a:xfrm>
            <a:off x="3769197" y="2905403"/>
            <a:ext cx="1869023" cy="1148247"/>
          </a:xfrm>
          <a:custGeom>
            <a:avLst/>
            <a:gdLst>
              <a:gd name="connsiteX0" fmla="*/ 0 w 2961363"/>
              <a:gd name="connsiteY0" fmla="*/ 0 h 832627"/>
              <a:gd name="connsiteX1" fmla="*/ 2545050 w 2961363"/>
              <a:gd name="connsiteY1" fmla="*/ 0 h 832627"/>
              <a:gd name="connsiteX2" fmla="*/ 2961363 w 2961363"/>
              <a:gd name="connsiteY2" fmla="*/ 416314 h 832627"/>
              <a:gd name="connsiteX3" fmla="*/ 2545050 w 2961363"/>
              <a:gd name="connsiteY3" fmla="*/ 832627 h 832627"/>
              <a:gd name="connsiteX4" fmla="*/ 0 w 2961363"/>
              <a:gd name="connsiteY4" fmla="*/ 832627 h 832627"/>
              <a:gd name="connsiteX5" fmla="*/ 416314 w 2961363"/>
              <a:gd name="connsiteY5" fmla="*/ 416314 h 832627"/>
              <a:gd name="connsiteX6" fmla="*/ 0 w 2961363"/>
              <a:gd name="connsiteY6" fmla="*/ 0 h 83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1363" h="832627">
                <a:moveTo>
                  <a:pt x="0" y="0"/>
                </a:moveTo>
                <a:lnTo>
                  <a:pt x="2545050" y="0"/>
                </a:lnTo>
                <a:lnTo>
                  <a:pt x="2961363" y="416314"/>
                </a:lnTo>
                <a:lnTo>
                  <a:pt x="2545050" y="832627"/>
                </a:lnTo>
                <a:lnTo>
                  <a:pt x="0" y="832627"/>
                </a:lnTo>
                <a:lnTo>
                  <a:pt x="416314" y="4163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2321" tIns="18669" rIns="434982" bIns="1866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>
                <a:latin typeface="Roboto"/>
              </a:rPr>
              <a:t>Cross-dept. </a:t>
            </a:r>
            <a:r>
              <a:rPr lang="en-US" sz="1200" b="1" dirty="0" err="1" smtClean="0">
                <a:latin typeface="Roboto"/>
              </a:rPr>
              <a:t>Harmoni-zation</a:t>
            </a:r>
            <a:r>
              <a:rPr lang="en-US" sz="1200" b="1" dirty="0" smtClean="0">
                <a:latin typeface="Roboto"/>
              </a:rPr>
              <a:t>, publication of tool and dataset</a:t>
            </a:r>
            <a:endParaRPr lang="en-US" sz="1200" b="1" dirty="0">
              <a:latin typeface="Roboto"/>
            </a:endParaRPr>
          </a:p>
        </p:txBody>
      </p:sp>
      <p:sp>
        <p:nvSpPr>
          <p:cNvPr id="78" name="Freihandform 77"/>
          <p:cNvSpPr/>
          <p:nvPr/>
        </p:nvSpPr>
        <p:spPr>
          <a:xfrm>
            <a:off x="5474217" y="2905402"/>
            <a:ext cx="1869023" cy="1148247"/>
          </a:xfrm>
          <a:custGeom>
            <a:avLst/>
            <a:gdLst>
              <a:gd name="connsiteX0" fmla="*/ 0 w 2961363"/>
              <a:gd name="connsiteY0" fmla="*/ 0 h 832627"/>
              <a:gd name="connsiteX1" fmla="*/ 2545050 w 2961363"/>
              <a:gd name="connsiteY1" fmla="*/ 0 h 832627"/>
              <a:gd name="connsiteX2" fmla="*/ 2961363 w 2961363"/>
              <a:gd name="connsiteY2" fmla="*/ 416314 h 832627"/>
              <a:gd name="connsiteX3" fmla="*/ 2545050 w 2961363"/>
              <a:gd name="connsiteY3" fmla="*/ 832627 h 832627"/>
              <a:gd name="connsiteX4" fmla="*/ 0 w 2961363"/>
              <a:gd name="connsiteY4" fmla="*/ 832627 h 832627"/>
              <a:gd name="connsiteX5" fmla="*/ 416314 w 2961363"/>
              <a:gd name="connsiteY5" fmla="*/ 416314 h 832627"/>
              <a:gd name="connsiteX6" fmla="*/ 0 w 2961363"/>
              <a:gd name="connsiteY6" fmla="*/ 0 h 83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1363" h="832627">
                <a:moveTo>
                  <a:pt x="0" y="0"/>
                </a:moveTo>
                <a:lnTo>
                  <a:pt x="2545050" y="0"/>
                </a:lnTo>
                <a:lnTo>
                  <a:pt x="2961363" y="416314"/>
                </a:lnTo>
                <a:lnTo>
                  <a:pt x="2545050" y="832627"/>
                </a:lnTo>
                <a:lnTo>
                  <a:pt x="0" y="832627"/>
                </a:lnTo>
                <a:lnTo>
                  <a:pt x="416314" y="4163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2321" tIns="18669" rIns="434982" bIns="1866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>
                <a:latin typeface="Roboto"/>
              </a:rPr>
              <a:t>Exhibition, include tools in city planning process, info-plates</a:t>
            </a:r>
            <a:endParaRPr lang="en-US" sz="1200" b="1" dirty="0">
              <a:latin typeface="Roboto"/>
            </a:endParaRPr>
          </a:p>
        </p:txBody>
      </p:sp>
      <p:sp>
        <p:nvSpPr>
          <p:cNvPr id="79" name="Freihandform 78"/>
          <p:cNvSpPr/>
          <p:nvPr/>
        </p:nvSpPr>
        <p:spPr>
          <a:xfrm>
            <a:off x="7179237" y="2914087"/>
            <a:ext cx="1869023" cy="1148247"/>
          </a:xfrm>
          <a:custGeom>
            <a:avLst/>
            <a:gdLst>
              <a:gd name="connsiteX0" fmla="*/ 0 w 2961363"/>
              <a:gd name="connsiteY0" fmla="*/ 0 h 832627"/>
              <a:gd name="connsiteX1" fmla="*/ 2545050 w 2961363"/>
              <a:gd name="connsiteY1" fmla="*/ 0 h 832627"/>
              <a:gd name="connsiteX2" fmla="*/ 2961363 w 2961363"/>
              <a:gd name="connsiteY2" fmla="*/ 416314 h 832627"/>
              <a:gd name="connsiteX3" fmla="*/ 2545050 w 2961363"/>
              <a:gd name="connsiteY3" fmla="*/ 832627 h 832627"/>
              <a:gd name="connsiteX4" fmla="*/ 0 w 2961363"/>
              <a:gd name="connsiteY4" fmla="*/ 832627 h 832627"/>
              <a:gd name="connsiteX5" fmla="*/ 416314 w 2961363"/>
              <a:gd name="connsiteY5" fmla="*/ 416314 h 832627"/>
              <a:gd name="connsiteX6" fmla="*/ 0 w 2961363"/>
              <a:gd name="connsiteY6" fmla="*/ 0 h 83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1363" h="832627">
                <a:moveTo>
                  <a:pt x="0" y="0"/>
                </a:moveTo>
                <a:lnTo>
                  <a:pt x="2545050" y="0"/>
                </a:lnTo>
                <a:lnTo>
                  <a:pt x="2961363" y="416314"/>
                </a:lnTo>
                <a:lnTo>
                  <a:pt x="2545050" y="832627"/>
                </a:lnTo>
                <a:lnTo>
                  <a:pt x="0" y="832627"/>
                </a:lnTo>
                <a:lnTo>
                  <a:pt x="416314" y="4163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2321" tIns="18669" rIns="434982" bIns="1866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>
                <a:latin typeface="Roboto"/>
              </a:rPr>
              <a:t>Publication of outcome via press release</a:t>
            </a:r>
            <a:endParaRPr lang="en-US" sz="1200" b="1" dirty="0">
              <a:latin typeface="Roboto"/>
            </a:endParaRPr>
          </a:p>
        </p:txBody>
      </p:sp>
      <p:sp>
        <p:nvSpPr>
          <p:cNvPr id="81" name="Rechteck 80"/>
          <p:cNvSpPr/>
          <p:nvPr/>
        </p:nvSpPr>
        <p:spPr>
          <a:xfrm>
            <a:off x="246304" y="4467950"/>
            <a:ext cx="9249648" cy="374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Roboto" pitchFamily="2" charset="0"/>
              </a:rPr>
              <a:t>Approach and strategy: </a:t>
            </a:r>
            <a:r>
              <a:rPr lang="en-US" dirty="0" smtClean="0">
                <a:latin typeface="Roboto" pitchFamily="2" charset="0"/>
              </a:rPr>
              <a:t>Try to involve all part. from an early stage, constant feedback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latin typeface="Roboto" pitchFamily="2" charset="0"/>
              </a:rPr>
              <a:t>Challenges: </a:t>
            </a:r>
            <a:r>
              <a:rPr lang="en-US" dirty="0">
                <a:latin typeface="Roboto" pitchFamily="2" charset="0"/>
              </a:rPr>
              <a:t>technical issues, council approval needed, financial </a:t>
            </a:r>
            <a:r>
              <a:rPr lang="en-US" dirty="0" smtClean="0">
                <a:latin typeface="Roboto" pitchFamily="2" charset="0"/>
              </a:rPr>
              <a:t>issues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latin typeface="Roboto" pitchFamily="2" charset="0"/>
              </a:rPr>
              <a:t>Solutions: </a:t>
            </a:r>
            <a:r>
              <a:rPr lang="en-US" dirty="0">
                <a:latin typeface="Roboto" pitchFamily="2" charset="0"/>
              </a:rPr>
              <a:t>allow perspectives of all participants, communication, feedback, funding </a:t>
            </a:r>
            <a:endParaRPr lang="en-US" dirty="0" smtClean="0">
              <a:latin typeface="Roboto" pitchFamily="2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latin typeface="Roboto" pitchFamily="2" charset="0"/>
              </a:rPr>
              <a:t>Success factors: </a:t>
            </a:r>
            <a:r>
              <a:rPr lang="en-US" dirty="0">
                <a:latin typeface="Roboto" pitchFamily="2" charset="0"/>
              </a:rPr>
              <a:t>cross dept. communication, press release, exhibition, </a:t>
            </a:r>
            <a:r>
              <a:rPr lang="en-US" dirty="0" smtClean="0">
                <a:latin typeface="Roboto" pitchFamily="2" charset="0"/>
              </a:rPr>
              <a:t>innovation </a:t>
            </a:r>
            <a:endParaRPr lang="en-US" dirty="0" smtClean="0">
              <a:latin typeface="Roboto" pitchFamily="2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Roboto" pitchFamily="2" charset="0"/>
              </a:rPr>
              <a:t>Upscaling and vision: </a:t>
            </a:r>
            <a:r>
              <a:rPr lang="en-US" dirty="0" smtClean="0">
                <a:latin typeface="Roboto" pitchFamily="2" charset="0"/>
              </a:rPr>
              <a:t>redefine urban space according to best-practice examples, </a:t>
            </a:r>
            <a:endParaRPr lang="en-US" dirty="0" smtClean="0">
              <a:latin typeface="Roboto" pitchFamily="2" charset="0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latin typeface="Roboto" pitchFamily="2" charset="0"/>
              </a:rPr>
              <a:t>     official </a:t>
            </a:r>
            <a:r>
              <a:rPr lang="en-US" dirty="0" smtClean="0">
                <a:latin typeface="Roboto" pitchFamily="2" charset="0"/>
              </a:rPr>
              <a:t>HD green building standard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dirty="0">
              <a:latin typeface="Roboto" pitchFamily="2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dirty="0">
              <a:latin typeface="Roboto" pitchFamily="2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dirty="0">
              <a:latin typeface="Roboto" pitchFamily="2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dirty="0" smtClean="0">
              <a:latin typeface="Roboto" pitchFamily="2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b="1" dirty="0">
              <a:latin typeface="Roboto" pitchFamily="2" charset="0"/>
            </a:endParaRPr>
          </a:p>
        </p:txBody>
      </p:sp>
      <p:sp>
        <p:nvSpPr>
          <p:cNvPr id="91" name="Rechteck 90"/>
          <p:cNvSpPr/>
          <p:nvPr/>
        </p:nvSpPr>
        <p:spPr>
          <a:xfrm>
            <a:off x="448991" y="2504072"/>
            <a:ext cx="1117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latin typeface="Roboto" pitchFamily="2" charset="0"/>
              </a:rPr>
              <a:t>Timeline</a:t>
            </a:r>
            <a:endParaRPr lang="de-DE" b="1" dirty="0">
              <a:latin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43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t="15556" r="9439"/>
          <a:stretch/>
        </p:blipFill>
        <p:spPr>
          <a:xfrm>
            <a:off x="136129" y="687923"/>
            <a:ext cx="3307077" cy="259228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05" y="697622"/>
            <a:ext cx="3279584" cy="256978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13"/>
          <a:stretch/>
        </p:blipFill>
        <p:spPr>
          <a:xfrm rot="5400000">
            <a:off x="6666408" y="1002362"/>
            <a:ext cx="2582591" cy="197311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172226"/>
            <a:ext cx="360040" cy="384741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484113" y="187635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latin typeface="Roboto" pitchFamily="2" charset="0"/>
              </a:rPr>
              <a:t>Best Practice</a:t>
            </a:r>
            <a:endParaRPr lang="de-DE" b="1" dirty="0">
              <a:latin typeface="Roboto" pitchFamily="2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1335" y="156817"/>
            <a:ext cx="360040" cy="384741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4067944" y="172226"/>
            <a:ext cx="1693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latin typeface="Roboto" pitchFamily="2" charset="0"/>
              </a:rPr>
              <a:t>Art Exhibition</a:t>
            </a:r>
            <a:endParaRPr lang="de-DE" b="1" dirty="0">
              <a:latin typeface="Roboto" pitchFamily="2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9606" y="185392"/>
            <a:ext cx="360040" cy="384741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7548244" y="187635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latin typeface="Roboto" pitchFamily="2" charset="0"/>
              </a:rPr>
              <a:t>Info Plate</a:t>
            </a:r>
            <a:endParaRPr lang="de-DE" b="1" dirty="0">
              <a:latin typeface="Roboto" pitchFamily="2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375" y="3577642"/>
            <a:ext cx="360040" cy="384741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723741" y="3585174"/>
            <a:ext cx="163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latin typeface="Roboto" pitchFamily="2" charset="0"/>
              </a:rPr>
              <a:t>„Cool Places“</a:t>
            </a:r>
            <a:endParaRPr lang="de-DE" b="1" dirty="0">
              <a:latin typeface="Roboto" pitchFamily="2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4919" y="3599332"/>
            <a:ext cx="360040" cy="384741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>
            <a:off x="4381612" y="3593051"/>
            <a:ext cx="1933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err="1" smtClean="0">
                <a:latin typeface="Roboto" pitchFamily="2" charset="0"/>
              </a:rPr>
              <a:t>Climate</a:t>
            </a:r>
            <a:r>
              <a:rPr lang="de-DE" b="1" dirty="0" smtClean="0">
                <a:latin typeface="Roboto" pitchFamily="2" charset="0"/>
              </a:rPr>
              <a:t> Scanner</a:t>
            </a:r>
            <a:endParaRPr lang="de-DE" b="1" dirty="0">
              <a:latin typeface="Roboto" pitchFamily="2" charset="0"/>
            </a:endParaRP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676" y="4677792"/>
            <a:ext cx="2180385" cy="1541876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032" y="4677792"/>
            <a:ext cx="2124239" cy="1541876"/>
          </a:xfrm>
          <a:prstGeom prst="rect">
            <a:avLst/>
          </a:prstGeom>
        </p:spPr>
      </p:pic>
      <p:pic>
        <p:nvPicPr>
          <p:cNvPr id="26" name="Grafik 25"/>
          <p:cNvPicPr/>
          <p:nvPr/>
        </p:nvPicPr>
        <p:blipFill rotWithShape="1">
          <a:blip r:embed="rId9"/>
          <a:srcRect l="35699" t="56608" r="55851" b="28819"/>
          <a:stretch/>
        </p:blipFill>
        <p:spPr bwMode="auto">
          <a:xfrm>
            <a:off x="4238846" y="4183584"/>
            <a:ext cx="599172" cy="572198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Textfeld 26"/>
          <p:cNvSpPr txBox="1"/>
          <p:nvPr/>
        </p:nvSpPr>
        <p:spPr>
          <a:xfrm>
            <a:off x="4836405" y="4288027"/>
            <a:ext cx="3779594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de-DE" sz="1600" b="1" dirty="0" err="1" smtClean="0">
                <a:latin typeface="Roboto" pitchFamily="2" charset="0"/>
              </a:rPr>
              <a:t>Example</a:t>
            </a:r>
            <a:r>
              <a:rPr lang="de-DE" sz="1600" b="1" dirty="0" smtClean="0">
                <a:latin typeface="Roboto" pitchFamily="2" charset="0"/>
              </a:rPr>
              <a:t>: </a:t>
            </a:r>
            <a:r>
              <a:rPr lang="de-DE" sz="1600" b="1" dirty="0" err="1" smtClean="0">
                <a:latin typeface="Roboto" pitchFamily="2" charset="0"/>
              </a:rPr>
              <a:t>Tree</a:t>
            </a:r>
            <a:r>
              <a:rPr lang="de-DE" sz="1600" b="1" dirty="0" smtClean="0">
                <a:latin typeface="Roboto" pitchFamily="2" charset="0"/>
              </a:rPr>
              <a:t> </a:t>
            </a:r>
            <a:r>
              <a:rPr lang="de-DE" sz="1600" b="1" dirty="0" err="1" smtClean="0">
                <a:latin typeface="Roboto" pitchFamily="2" charset="0"/>
              </a:rPr>
              <a:t>planting</a:t>
            </a:r>
            <a:r>
              <a:rPr lang="de-DE" sz="1600" b="1" dirty="0" smtClean="0">
                <a:latin typeface="Roboto" pitchFamily="2" charset="0"/>
              </a:rPr>
              <a:t> on </a:t>
            </a:r>
            <a:r>
              <a:rPr lang="de-DE" sz="1600" b="1" dirty="0" err="1" smtClean="0">
                <a:latin typeface="Roboto" pitchFamily="2" charset="0"/>
              </a:rPr>
              <a:t>courtyard</a:t>
            </a:r>
            <a:endParaRPr lang="de-DE" sz="1600" b="1" dirty="0">
              <a:latin typeface="Roboto" pitchFamily="2" charset="0"/>
            </a:endParaRPr>
          </a:p>
        </p:txBody>
      </p:sp>
      <p:sp>
        <p:nvSpPr>
          <p:cNvPr id="28" name="Rechteck 27"/>
          <p:cNvSpPr/>
          <p:nvPr/>
        </p:nvSpPr>
        <p:spPr bwMode="auto">
          <a:xfrm>
            <a:off x="152841" y="4157065"/>
            <a:ext cx="3893966" cy="22164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/>
          <a:p>
            <a:pPr indent="0" algn="ctr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b="0" kern="0" dirty="0" smtClean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4229392" y="4148530"/>
            <a:ext cx="4591080" cy="22164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/>
          <a:p>
            <a:pPr indent="0" algn="ctr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b="0" kern="0" dirty="0" smtClean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794" y="4182146"/>
            <a:ext cx="3804741" cy="216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4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Vorlage_Connective_Cities">
  <a:themeElements>
    <a:clrScheme name="Conective Cities Hausfarben">
      <a:dk1>
        <a:srgbClr val="3C3C3C"/>
      </a:dk1>
      <a:lt1>
        <a:srgbClr val="F1F1EC"/>
      </a:lt1>
      <a:dk2>
        <a:srgbClr val="E63728"/>
      </a:dk2>
      <a:lt2>
        <a:srgbClr val="FFFFFF"/>
      </a:lt2>
      <a:accent1>
        <a:srgbClr val="5C7824"/>
      </a:accent1>
      <a:accent2>
        <a:srgbClr val="002945"/>
      </a:accent2>
      <a:accent3>
        <a:srgbClr val="8A8A8A"/>
      </a:accent3>
      <a:accent4>
        <a:srgbClr val="B1B1B1"/>
      </a:accent4>
      <a:accent5>
        <a:srgbClr val="D8D8D8"/>
      </a:accent5>
      <a:accent6>
        <a:srgbClr val="FFFFFF"/>
      </a:accent6>
      <a:hlink>
        <a:srgbClr val="00378C"/>
      </a:hlink>
      <a:folHlink>
        <a:srgbClr val="AF007D"/>
      </a:folHlink>
    </a:clrScheme>
    <a:fontScheme name="K12_Sego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solidFill>
            <a:schemeClr val="accent1"/>
          </a:solidFill>
        </a:ln>
      </a:spPr>
      <a:bodyPr vert="horz" lIns="0" tIns="0" rIns="0" bIns="0" rtlCol="0" anchor="ctr">
        <a:noAutofit/>
      </a:bodyPr>
      <a:lstStyle>
        <a:defPPr indent="0" algn="ctr" fontAlgn="base">
          <a:lnSpc>
            <a:spcPct val="100000"/>
          </a:lnSpc>
          <a:spcBef>
            <a:spcPts val="300"/>
          </a:spcBef>
          <a:spcAft>
            <a:spcPts val="300"/>
          </a:spcAft>
          <a:buClr>
            <a:srgbClr val="6C9345"/>
          </a:buClr>
          <a:buFont typeface="Wingdings" pitchFamily="2" charset="2"/>
          <a:buNone/>
          <a:defRPr sz="2000" b="0" kern="0" dirty="0" smtClean="0">
            <a:latin typeface="Roboto" pitchFamily="2" charset="0"/>
            <a:ea typeface="Roboto" pitchFamily="2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/>
      <a:bodyPr vert="horz" lIns="0" tIns="0" rIns="0" bIns="0" rtlCol="0">
        <a:noAutofit/>
      </a:bodyPr>
      <a:lstStyle>
        <a:defPPr>
          <a:defRPr dirty="0">
            <a:latin typeface="Roboto" pitchFamily="2" charset="0"/>
          </a:defRPr>
        </a:defPPr>
      </a:lstStyle>
    </a:txDef>
  </a:objectDefaults>
  <a:extraClrSchemeLst>
    <a:extraClrScheme>
      <a:clrScheme name="pressrelation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ation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ation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ation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09ae711-e737-4771-a733-dae4026d30ca">
      <Terms xmlns="http://schemas.microsoft.com/office/infopath/2007/PartnerControls"/>
    </lcf76f155ced4ddcb4097134ff3c332f>
    <TaxCatchAll xmlns="5024892e-3bde-4320-aa0f-2027630caaa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FFD807A2DFE3B49916A64BE02B1BC80" ma:contentTypeVersion="18" ma:contentTypeDescription="Ein neues Dokument erstellen." ma:contentTypeScope="" ma:versionID="26837c27286e73cd02d8888dcee8d34b">
  <xsd:schema xmlns:xsd="http://www.w3.org/2001/XMLSchema" xmlns:xs="http://www.w3.org/2001/XMLSchema" xmlns:p="http://schemas.microsoft.com/office/2006/metadata/properties" xmlns:ns2="d09ae711-e737-4771-a733-dae4026d30ca" xmlns:ns3="5024892e-3bde-4320-aa0f-2027630caaa8" targetNamespace="http://schemas.microsoft.com/office/2006/metadata/properties" ma:root="true" ma:fieldsID="29756acfb7a5dba23e946f80c8f722e0" ns2:_="" ns3:_="">
    <xsd:import namespace="d09ae711-e737-4771-a733-dae4026d30ca"/>
    <xsd:import namespace="5024892e-3bde-4320-aa0f-2027630caa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9ae711-e737-4771-a733-dae4026d30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24892e-3bde-4320-aa0f-2027630caaa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1b2dc1c-7bf6-47c6-b7db-29991f92a7bc}" ma:internalName="TaxCatchAll" ma:showField="CatchAllData" ma:web="5024892e-3bde-4320-aa0f-2027630caa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C4C972-B8A8-41CB-8B65-18F32D0431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74D71A-239B-4E78-8B9F-BA3F8C1B1143}">
  <ds:schemaRefs>
    <ds:schemaRef ds:uri="http://purl.org/dc/elements/1.1/"/>
    <ds:schemaRef ds:uri="http://schemas.microsoft.com/office/2006/metadata/properties"/>
    <ds:schemaRef ds:uri="3de871ae-de5b-40c2-9ca5-20e0d2057609"/>
    <ds:schemaRef ds:uri="http://schemas.microsoft.com/office/2006/documentManagement/types"/>
    <ds:schemaRef ds:uri="http://purl.org/dc/terms/"/>
    <ds:schemaRef ds:uri="4c166680-6f57-4f3e-80f4-edaa2ba0e699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65BF0FC-1086-4CC1-BDEB-3771FAE5698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244</Words>
  <Application>Microsoft Office PowerPoint</Application>
  <PresentationFormat>Bildschirmpräsentation (4:3)</PresentationFormat>
  <Paragraphs>47</Paragraphs>
  <Slides>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3" baseType="lpstr">
      <vt:lpstr>Arial</vt:lpstr>
      <vt:lpstr>Calibri</vt:lpstr>
      <vt:lpstr>Calibri Light</vt:lpstr>
      <vt:lpstr>HelveticaNeueLT Com 55 Roman</vt:lpstr>
      <vt:lpstr>Roboto</vt:lpstr>
      <vt:lpstr>Segoe UI</vt:lpstr>
      <vt:lpstr>Segoe UI Light</vt:lpstr>
      <vt:lpstr>Symbol</vt:lpstr>
      <vt:lpstr>Wingdings</vt:lpstr>
      <vt:lpstr>PPT_Vorlage_Connective_Cities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Connective Cities</dc:title>
  <dc:creator>Manfred Poppe</dc:creator>
  <cp:lastModifiedBy>Fallmann, Joachim Dr.</cp:lastModifiedBy>
  <cp:revision>223</cp:revision>
  <cp:lastPrinted>2019-05-02T10:56:07Z</cp:lastPrinted>
  <dcterms:created xsi:type="dcterms:W3CDTF">2014-10-13T14:18:11Z</dcterms:created>
  <dcterms:modified xsi:type="dcterms:W3CDTF">2025-06-06T12:51:32Z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0x0101008FFD807A2DFE3B49916A64BE02B1BC80</vt:lpwstr>
  </property>
</Properties>
</file>