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 id="2147483717" r:id="rId3"/>
    <p:sldMasterId id="2147483730" r:id="rId4"/>
    <p:sldMasterId id="2147483758" r:id="rId5"/>
    <p:sldMasterId id="2147483773" r:id="rId6"/>
    <p:sldMasterId id="2147483788" r:id="rId7"/>
    <p:sldMasterId id="2147483803" r:id="rId8"/>
    <p:sldMasterId id="2147483815" r:id="rId9"/>
    <p:sldMasterId id="2147483827" r:id="rId10"/>
    <p:sldMasterId id="2147483839" r:id="rId11"/>
    <p:sldMasterId id="2147483851" r:id="rId12"/>
  </p:sldMasterIdLst>
  <p:notesMasterIdLst>
    <p:notesMasterId r:id="rId72"/>
  </p:notesMasterIdLst>
  <p:sldIdLst>
    <p:sldId id="367" r:id="rId13"/>
    <p:sldId id="1136" r:id="rId14"/>
    <p:sldId id="1138" r:id="rId15"/>
    <p:sldId id="1137" r:id="rId16"/>
    <p:sldId id="344" r:id="rId17"/>
    <p:sldId id="330" r:id="rId18"/>
    <p:sldId id="358" r:id="rId19"/>
    <p:sldId id="378" r:id="rId20"/>
    <p:sldId id="369" r:id="rId21"/>
    <p:sldId id="310" r:id="rId22"/>
    <p:sldId id="360" r:id="rId23"/>
    <p:sldId id="289" r:id="rId24"/>
    <p:sldId id="290" r:id="rId25"/>
    <p:sldId id="303" r:id="rId26"/>
    <p:sldId id="302" r:id="rId27"/>
    <p:sldId id="296" r:id="rId28"/>
    <p:sldId id="342" r:id="rId29"/>
    <p:sldId id="297" r:id="rId30"/>
    <p:sldId id="295" r:id="rId31"/>
    <p:sldId id="305" r:id="rId32"/>
    <p:sldId id="343" r:id="rId33"/>
    <p:sldId id="307" r:id="rId34"/>
    <p:sldId id="339" r:id="rId35"/>
    <p:sldId id="317" r:id="rId36"/>
    <p:sldId id="321" r:id="rId37"/>
    <p:sldId id="320" r:id="rId38"/>
    <p:sldId id="324" r:id="rId39"/>
    <p:sldId id="335" r:id="rId40"/>
    <p:sldId id="338" r:id="rId41"/>
    <p:sldId id="326" r:id="rId42"/>
    <p:sldId id="327" r:id="rId43"/>
    <p:sldId id="328" r:id="rId44"/>
    <p:sldId id="309" r:id="rId45"/>
    <p:sldId id="341" r:id="rId46"/>
    <p:sldId id="311" r:id="rId47"/>
    <p:sldId id="370" r:id="rId48"/>
    <p:sldId id="316" r:id="rId49"/>
    <p:sldId id="301" r:id="rId50"/>
    <p:sldId id="361" r:id="rId51"/>
    <p:sldId id="373" r:id="rId52"/>
    <p:sldId id="300" r:id="rId53"/>
    <p:sldId id="372" r:id="rId54"/>
    <p:sldId id="298" r:id="rId55"/>
    <p:sldId id="374" r:id="rId56"/>
    <p:sldId id="371" r:id="rId57"/>
    <p:sldId id="375" r:id="rId58"/>
    <p:sldId id="376" r:id="rId59"/>
    <p:sldId id="366" r:id="rId60"/>
    <p:sldId id="365" r:id="rId61"/>
    <p:sldId id="1139" r:id="rId62"/>
    <p:sldId id="1140" r:id="rId63"/>
    <p:sldId id="1142" r:id="rId64"/>
    <p:sldId id="1146" r:id="rId65"/>
    <p:sldId id="1145" r:id="rId66"/>
    <p:sldId id="1143" r:id="rId67"/>
    <p:sldId id="1147" r:id="rId68"/>
    <p:sldId id="1141" r:id="rId69"/>
    <p:sldId id="1144" r:id="rId70"/>
    <p:sldId id="37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4949"/>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8" autoAdjust="0"/>
    <p:restoredTop sz="94660"/>
  </p:normalViewPr>
  <p:slideViewPr>
    <p:cSldViewPr snapToGrid="0">
      <p:cViewPr varScale="1">
        <p:scale>
          <a:sx n="77" d="100"/>
          <a:sy n="77" d="100"/>
        </p:scale>
        <p:origin x="189" y="48"/>
      </p:cViewPr>
      <p:guideLst>
        <p:guide orient="horz" pos="2184"/>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02:30:18.129"/>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17E44-38B5-48E5-BB03-A3860F69924A}"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78B2C-0D4A-4AB1-857C-92A77E0FA5FF}" type="slidenum">
              <a:rPr lang="en-US" smtClean="0"/>
              <a:t>‹#›</a:t>
            </a:fld>
            <a:endParaRPr lang="en-US"/>
          </a:p>
        </p:txBody>
      </p:sp>
    </p:spTree>
    <p:extLst>
      <p:ext uri="{BB962C8B-B14F-4D97-AF65-F5344CB8AC3E}">
        <p14:creationId xmlns:p14="http://schemas.microsoft.com/office/powerpoint/2010/main" val="250647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t>LEED Core Concepts and Strategies</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2022</a:t>
            </a:r>
          </a:p>
        </p:txBody>
      </p:sp>
      <p:sp>
        <p:nvSpPr>
          <p:cNvPr id="6" name="Footer Placeholder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Jordan Green Building Council</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F66283-6717-4ABD-A3C0-BC9F6DDBE51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14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t>Thank you for your time today in allowing me to introduce EDGE.</a:t>
            </a:r>
          </a:p>
          <a:p>
            <a:pPr marL="0" indent="0">
              <a:buNone/>
            </a:pPr>
            <a:r>
              <a:rPr lang="en-US" sz="1800" dirty="0"/>
              <a:t>EDGE is a fast, easy, and affordable way to build green</a:t>
            </a:r>
            <a:r>
              <a:rPr lang="en-US" sz="1800" baseline="0" dirty="0"/>
              <a:t> in more than 140 countries.</a:t>
            </a: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t>Today I’ll share with you how EDGE can help you to attract more loyal customers.</a:t>
            </a:r>
          </a:p>
          <a:p>
            <a:pPr marL="0" indent="0">
              <a:buNone/>
            </a:pPr>
            <a:r>
              <a:rPr lang="en-US" sz="1800" baseline="0" dirty="0"/>
              <a:t>You’ll see that by adopting EDGE, your company can become more competitive and demonstrate leadership in the green building space.</a:t>
            </a:r>
          </a:p>
          <a:p>
            <a:pPr marL="0" indent="0">
              <a:buNone/>
            </a:pPr>
            <a:r>
              <a:rPr lang="en-US" sz="1800" baseline="0" dirty="0"/>
              <a:t>EDGE is an innovation of IFC, a member of the World Bank Group.</a:t>
            </a:r>
          </a:p>
        </p:txBody>
      </p:sp>
      <p:sp>
        <p:nvSpPr>
          <p:cNvPr id="4" name="Slide Number Placeholder 3"/>
          <p:cNvSpPr>
            <a:spLocks noGrp="1"/>
          </p:cNvSpPr>
          <p:nvPr>
            <p:ph type="sldNum" sz="quarter" idx="10"/>
          </p:nvPr>
        </p:nvSpPr>
        <p:spPr/>
        <p:txBody>
          <a:bodyPr/>
          <a:lstStyle/>
          <a:p>
            <a:fld id="{30D3C735-603E-480E-8E83-72BE28CD684C}" type="slidenum">
              <a:rPr lang="en-US" smtClean="0"/>
              <a:pPr/>
              <a:t>9</a:t>
            </a:fld>
            <a:endParaRPr lang="en-US" dirty="0"/>
          </a:p>
        </p:txBody>
      </p:sp>
    </p:spTree>
    <p:extLst>
      <p:ext uri="{BB962C8B-B14F-4D97-AF65-F5344CB8AC3E}">
        <p14:creationId xmlns:p14="http://schemas.microsoft.com/office/powerpoint/2010/main" val="4687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The solution is EDGE: a software, a standard, and a green building certification system</a:t>
            </a:r>
            <a:r>
              <a:rPr lang="en-US" sz="1800" baseline="0" dirty="0"/>
              <a:t>.</a:t>
            </a: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EDGE recognizes the need for a measurable solution, with</a:t>
            </a:r>
            <a:r>
              <a:rPr lang="en-US" sz="1800" kern="1200" dirty="0">
                <a:solidFill>
                  <a:schemeClr val="tx1"/>
                </a:solidFill>
                <a:latin typeface="+mn-lt"/>
                <a:ea typeface="+mn-ea"/>
                <a:cs typeface="+mn-cs"/>
              </a:rPr>
              <a:t>:</a:t>
            </a:r>
          </a:p>
          <a:p>
            <a:pPr marL="171450" marR="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latin typeface="+mn-lt"/>
                <a:ea typeface="+mn-ea"/>
                <a:cs typeface="+mn-cs"/>
              </a:rPr>
              <a:t>Free software for choosing the most cost-effective ways</a:t>
            </a:r>
            <a:r>
              <a:rPr lang="en-US" sz="1800" kern="1200" baseline="0" dirty="0">
                <a:solidFill>
                  <a:schemeClr val="tx1"/>
                </a:solidFill>
                <a:latin typeface="+mn-lt"/>
                <a:ea typeface="+mn-ea"/>
                <a:cs typeface="+mn-cs"/>
              </a:rPr>
              <a:t> to build green.</a:t>
            </a:r>
            <a:endParaRPr lang="en-US" sz="1800" kern="1200" dirty="0">
              <a:solidFill>
                <a:schemeClr val="tx1"/>
              </a:solidFill>
              <a:latin typeface="+mn-lt"/>
              <a:ea typeface="+mn-ea"/>
              <a:cs typeface="+mn-cs"/>
            </a:endParaRPr>
          </a:p>
          <a:p>
            <a:pPr marL="171450" marR="0" indent="-1714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latin typeface="+mn-lt"/>
                <a:ea typeface="+mn-ea"/>
                <a:cs typeface="+mn-cs"/>
              </a:rPr>
              <a:t>A green building standard</a:t>
            </a:r>
            <a:r>
              <a:rPr lang="en-US" sz="1800" kern="1200" baseline="0" dirty="0">
                <a:solidFill>
                  <a:schemeClr val="tx1"/>
                </a:solidFill>
                <a:latin typeface="+mn-lt"/>
                <a:ea typeface="+mn-ea"/>
                <a:cs typeface="+mn-cs"/>
              </a:rPr>
              <a:t> of 20%.</a:t>
            </a:r>
            <a:endParaRPr lang="en-US" sz="1800" kern="1200" dirty="0">
              <a:solidFill>
                <a:schemeClr val="tx1"/>
              </a:solidFill>
              <a:latin typeface="+mn-lt"/>
              <a:ea typeface="+mn-ea"/>
              <a:cs typeface="+mn-cs"/>
            </a:endParaRPr>
          </a:p>
          <a:p>
            <a:pPr marL="171450" indent="-171450" hangingPunct="0">
              <a:buFont typeface="Arial" panose="020B0604020202020204" pitchFamily="34" charset="0"/>
              <a:buChar char="•"/>
            </a:pPr>
            <a:r>
              <a:rPr lang="en-US" sz="1800" kern="1200" dirty="0">
                <a:solidFill>
                  <a:schemeClr val="tx1"/>
                </a:solidFill>
                <a:latin typeface="+mn-lt"/>
                <a:ea typeface="+mn-ea"/>
                <a:cs typeface="+mn-cs"/>
              </a:rPr>
              <a:t>And a certification system to reward green building projects.</a:t>
            </a:r>
            <a:endParaRPr lang="en-US" sz="180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10</a:t>
            </a:fld>
            <a:endParaRPr lang="en-US" dirty="0"/>
          </a:p>
        </p:txBody>
      </p:sp>
    </p:spTree>
    <p:extLst>
      <p:ext uri="{BB962C8B-B14F-4D97-AF65-F5344CB8AC3E}">
        <p14:creationId xmlns:p14="http://schemas.microsoft.com/office/powerpoint/2010/main" val="210746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3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199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8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4661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4343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1865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31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283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647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2150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263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85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3675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8001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4730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2800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9022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8790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4728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6705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8839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8048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27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00138"/>
            <a:ext cx="12192000" cy="176212"/>
          </a:xfrm>
          <a:prstGeom prst="rect">
            <a:avLst/>
          </a:prstGeom>
          <a:solidFill>
            <a:srgbClr val="2791E0"/>
          </a:solidFill>
          <a:ln>
            <a:noFill/>
          </a:ln>
        </p:spPr>
        <p:txBody>
          <a:bodyPr/>
          <a:lstStyle/>
          <a:p>
            <a:pPr marL="115888" indent="-115888">
              <a:spcBef>
                <a:spcPct val="50000"/>
              </a:spcBef>
              <a:buFontTx/>
              <a:buChar char="•"/>
            </a:pPr>
            <a:endParaRPr lang="en-US" sz="1300" dirty="0">
              <a:solidFill>
                <a:prstClr val="white"/>
              </a:solidFill>
            </a:endParaRPr>
          </a:p>
        </p:txBody>
      </p:sp>
      <p:sp>
        <p:nvSpPr>
          <p:cNvPr id="2" name="Title 1"/>
          <p:cNvSpPr>
            <a:spLocks noGrp="1"/>
          </p:cNvSpPr>
          <p:nvPr>
            <p:ph type="title"/>
          </p:nvPr>
        </p:nvSpPr>
        <p:spPr>
          <a:xfrm>
            <a:off x="475913" y="301627"/>
            <a:ext cx="11282705"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hasCustomPrompt="1"/>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dirty="0"/>
              <a:t>Type the section/topic then press the tab button	Slide #</a:t>
            </a:r>
          </a:p>
        </p:txBody>
      </p:sp>
      <p:sp>
        <p:nvSpPr>
          <p:cNvPr id="5" name="Footer Placeholder 5"/>
          <p:cNvSpPr>
            <a:spLocks noGrp="1"/>
          </p:cNvSpPr>
          <p:nvPr>
            <p:ph type="ftr" sz="quarter" idx="14"/>
          </p:nvPr>
        </p:nvSpPr>
        <p:spPr>
          <a:xfrm>
            <a:off x="988484" y="6361114"/>
            <a:ext cx="5348816" cy="365125"/>
          </a:xfrm>
          <a:prstGeom prst="rect">
            <a:avLst/>
          </a:prstGeom>
        </p:spPr>
        <p:txBody>
          <a:bodyPr/>
          <a:lstStyle>
            <a:lvl1pPr>
              <a:defRPr/>
            </a:lvl1pPr>
          </a:lstStyle>
          <a:p>
            <a:pPr>
              <a:defRPr/>
            </a:pPr>
            <a:r>
              <a:rPr lang="en-US" dirty="0">
                <a:solidFill>
                  <a:prstClr val="black">
                    <a:tint val="75000"/>
                  </a:prstClr>
                </a:solidFill>
              </a:rPr>
              <a:t>Module 1: Why EDGE?</a:t>
            </a:r>
          </a:p>
        </p:txBody>
      </p:sp>
      <p:sp>
        <p:nvSpPr>
          <p:cNvPr id="6" name="Slide Number Placeholder 7"/>
          <p:cNvSpPr>
            <a:spLocks noGrp="1"/>
          </p:cNvSpPr>
          <p:nvPr>
            <p:ph type="sldNum" sz="quarter" idx="15"/>
          </p:nvPr>
        </p:nvSpPr>
        <p:spPr>
          <a:xfrm>
            <a:off x="480484" y="6361114"/>
            <a:ext cx="423333" cy="365125"/>
          </a:xfrm>
          <a:prstGeom prst="rect">
            <a:avLst/>
          </a:prstGeom>
        </p:spPr>
        <p:txBody>
          <a:bodyPr/>
          <a:lstStyle>
            <a:lvl1pPr>
              <a:defRPr/>
            </a:lvl1pPr>
          </a:lstStyle>
          <a:p>
            <a:pPr>
              <a:defRPr/>
            </a:pPr>
            <a:fld id="{5F140DA0-A674-6B41-B934-83C754E001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11290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073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5239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8106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984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7573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2141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EDD0A-4F5F-BCAB-66B1-508C48663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1BD75-139D-4758-97BC-79AEA50BB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076F1-83B8-60DA-8791-AB5C926D9179}"/>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5" name="Footer Placeholder 4">
            <a:extLst>
              <a:ext uri="{FF2B5EF4-FFF2-40B4-BE49-F238E27FC236}">
                <a16:creationId xmlns:a16="http://schemas.microsoft.com/office/drawing/2014/main" id="{641AE493-00D1-F7B3-0570-9E7EB95F1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1F74B-3864-FF35-D3FA-31E0AB491EDB}"/>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816725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BA3D-4296-824D-DF9E-F60B11842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BA0DD-3823-D6CB-3D69-EC3EA8D9F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E47AA-BE79-1BB5-4719-8990D1991DE2}"/>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5" name="Footer Placeholder 4">
            <a:extLst>
              <a:ext uri="{FF2B5EF4-FFF2-40B4-BE49-F238E27FC236}">
                <a16:creationId xmlns:a16="http://schemas.microsoft.com/office/drawing/2014/main" id="{01F7982A-5AD2-6F0A-AEBB-CEB846ACF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ADBAA-020D-CC72-56D0-3199F4DD036F}"/>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3329051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23F9E-5560-2F55-399C-1ED2F4608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B46F5F-8825-7AFA-9600-221CACED05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F118D5-E7FC-C8E8-2EBB-E68DF8715612}"/>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5" name="Footer Placeholder 4">
            <a:extLst>
              <a:ext uri="{FF2B5EF4-FFF2-40B4-BE49-F238E27FC236}">
                <a16:creationId xmlns:a16="http://schemas.microsoft.com/office/drawing/2014/main" id="{C07FB355-8AC9-6330-8149-DFD95B37A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51CCF-2B4E-3525-5B12-3A52BC94BD5A}"/>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2490835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78AF-3655-EA56-9F0F-A67C1D2D5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AED7AB-A6B8-6E86-BB4A-D00A962BE9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5BC04C-BCE2-A2F6-EF57-732A479778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3042A-B32A-0679-2B66-1AD287D42F73}"/>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6" name="Footer Placeholder 5">
            <a:extLst>
              <a:ext uri="{FF2B5EF4-FFF2-40B4-BE49-F238E27FC236}">
                <a16:creationId xmlns:a16="http://schemas.microsoft.com/office/drawing/2014/main" id="{F851D338-9A8D-5D9E-253A-D30A9DB02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F8FE3-7061-DD00-9FFD-9EEBE938DCB3}"/>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3686701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63851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ADBC7-1D2D-8658-D263-EB16843456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C6FC52-F6A0-C61E-A0F0-5DBDC2DF4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FF8353-9D29-E823-A800-7C5EE88ECB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82A7E3-1175-49DD-21BA-B6071104C8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98DBF9-C303-74B2-1AE4-25120D29BD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354E9B-5665-9846-3881-6F37ABA50FEE}"/>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8" name="Footer Placeholder 7">
            <a:extLst>
              <a:ext uri="{FF2B5EF4-FFF2-40B4-BE49-F238E27FC236}">
                <a16:creationId xmlns:a16="http://schemas.microsoft.com/office/drawing/2014/main" id="{D3B19142-E373-AF2F-295A-0D5051B9B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4E00CF-4802-07D7-36C9-A3CAC6AF633F}"/>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193605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A0BE-0BD4-C2E7-AD91-1609B8F3FB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78EA14-CA5E-4B5A-DBAC-00C111A6B8C4}"/>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4" name="Footer Placeholder 3">
            <a:extLst>
              <a:ext uri="{FF2B5EF4-FFF2-40B4-BE49-F238E27FC236}">
                <a16:creationId xmlns:a16="http://schemas.microsoft.com/office/drawing/2014/main" id="{D1FE4E3F-448D-4360-0CA7-9BF76D14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4CD98F-A962-33AE-09DD-D11322058B85}"/>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1691597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69D289-C089-D6F8-DCE5-CD376AEF8ABD}"/>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3" name="Footer Placeholder 2">
            <a:extLst>
              <a:ext uri="{FF2B5EF4-FFF2-40B4-BE49-F238E27FC236}">
                <a16:creationId xmlns:a16="http://schemas.microsoft.com/office/drawing/2014/main" id="{C4009B96-352C-32AE-5ADC-36CD024D3E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EC2A5-DB1B-5921-A12F-B5FFE07485AD}"/>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69697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2269-4163-DF54-2EF9-04EB95A9C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7CD9DF-BD3B-5F1C-6390-4C04B48EEA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675BF8-D0BA-D998-6D2E-B656A560B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11B6D-7362-8B88-2CD0-9F4FC01CABF9}"/>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6" name="Footer Placeholder 5">
            <a:extLst>
              <a:ext uri="{FF2B5EF4-FFF2-40B4-BE49-F238E27FC236}">
                <a16:creationId xmlns:a16="http://schemas.microsoft.com/office/drawing/2014/main" id="{B73DF7D6-041E-DBB6-C80F-6CEDE2127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71792-4568-4D7F-CC1C-A80B6B334FC2}"/>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169739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BEB6-2C88-F7A5-B710-9E7AC7E2F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15199B-15AB-04C1-CAE4-971DECA60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3C6C2E-867C-FAFA-F773-21583FFB9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88F5C-355B-7594-7264-CAC0930C35DB}"/>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6" name="Footer Placeholder 5">
            <a:extLst>
              <a:ext uri="{FF2B5EF4-FFF2-40B4-BE49-F238E27FC236}">
                <a16:creationId xmlns:a16="http://schemas.microsoft.com/office/drawing/2014/main" id="{578AE2AC-C0AC-5AC0-E0BF-36027998A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E5D12-D89B-A8B3-F429-DCE2F4A1D411}"/>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2059859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F863-461C-55D4-A042-98EF3E0CF4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9444C1-9D50-C254-5113-47D8343648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7350-71D3-4303-FC85-54D5BFE8D05D}"/>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5" name="Footer Placeholder 4">
            <a:extLst>
              <a:ext uri="{FF2B5EF4-FFF2-40B4-BE49-F238E27FC236}">
                <a16:creationId xmlns:a16="http://schemas.microsoft.com/office/drawing/2014/main" id="{670DD597-19FA-19A8-2924-ED60CF7D0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E81A8-B136-B3F3-CB98-C8337432BACF}"/>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371046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26AAC-495B-31B7-DE0B-C75B0D96C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16123D-6584-3D2A-6D28-EB8A984313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ECC4C-1687-FFC2-6C96-959E24601625}"/>
              </a:ext>
            </a:extLst>
          </p:cNvPr>
          <p:cNvSpPr>
            <a:spLocks noGrp="1"/>
          </p:cNvSpPr>
          <p:nvPr>
            <p:ph type="dt" sz="half" idx="10"/>
          </p:nvPr>
        </p:nvSpPr>
        <p:spPr/>
        <p:txBody>
          <a:bodyPr/>
          <a:lstStyle/>
          <a:p>
            <a:fld id="{F949E862-4387-4DCD-B4FE-6F6E9954F01D}" type="datetimeFigureOut">
              <a:rPr lang="en-US" smtClean="0"/>
              <a:t>3/8/2023</a:t>
            </a:fld>
            <a:endParaRPr lang="en-US"/>
          </a:p>
        </p:txBody>
      </p:sp>
      <p:sp>
        <p:nvSpPr>
          <p:cNvPr id="5" name="Footer Placeholder 4">
            <a:extLst>
              <a:ext uri="{FF2B5EF4-FFF2-40B4-BE49-F238E27FC236}">
                <a16:creationId xmlns:a16="http://schemas.microsoft.com/office/drawing/2014/main" id="{A8457745-D8A5-81EA-5CFB-FE9F3F12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6E9C3-4B7E-4129-1040-FBD6D3AC19C5}"/>
              </a:ext>
            </a:extLst>
          </p:cNvPr>
          <p:cNvSpPr>
            <a:spLocks noGrp="1"/>
          </p:cNvSpPr>
          <p:nvPr>
            <p:ph type="sldNum" sz="quarter" idx="12"/>
          </p:nvPr>
        </p:nvSpPr>
        <p:spPr/>
        <p:txBody>
          <a:bodyPr/>
          <a:lstStyle/>
          <a:p>
            <a:fld id="{A6079038-998D-4970-AAAA-45D511DDC3BF}" type="slidenum">
              <a:rPr lang="en-US" smtClean="0"/>
              <a:t>‹#›</a:t>
            </a:fld>
            <a:endParaRPr lang="en-US"/>
          </a:p>
        </p:txBody>
      </p:sp>
    </p:spTree>
    <p:extLst>
      <p:ext uri="{BB962C8B-B14F-4D97-AF65-F5344CB8AC3E}">
        <p14:creationId xmlns:p14="http://schemas.microsoft.com/office/powerpoint/2010/main" val="1164408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32399617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13910058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1814245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9626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18238991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2220512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41022966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37833406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15998507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8412581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8214977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C4CE1E-CD7E-435D-BB50-F990478B8EB4}" type="slidenum">
              <a:rPr lang="en-US" smtClean="0"/>
              <a:t>‹#›</a:t>
            </a:fld>
            <a:endParaRPr lang="en-US"/>
          </a:p>
        </p:txBody>
      </p:sp>
    </p:spTree>
    <p:extLst>
      <p:ext uri="{BB962C8B-B14F-4D97-AF65-F5344CB8AC3E}">
        <p14:creationId xmlns:p14="http://schemas.microsoft.com/office/powerpoint/2010/main" val="4577247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Slide Title-Intro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79146"/>
                </a:solidFill>
              </a:defRPr>
            </a:lvl1pPr>
          </a:lstStyle>
          <a:p>
            <a:r>
              <a:rPr lang="en-US"/>
              <a:t>Click to edit Master title style</a:t>
            </a:r>
          </a:p>
        </p:txBody>
      </p:sp>
    </p:spTree>
    <p:extLst>
      <p:ext uri="{BB962C8B-B14F-4D97-AF65-F5344CB8AC3E}">
        <p14:creationId xmlns:p14="http://schemas.microsoft.com/office/powerpoint/2010/main" val="85669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201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553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101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744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54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092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369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43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40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675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424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283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00138"/>
            <a:ext cx="12192000" cy="176212"/>
          </a:xfrm>
          <a:prstGeom prst="rect">
            <a:avLst/>
          </a:prstGeom>
          <a:solidFill>
            <a:srgbClr val="2791E0"/>
          </a:solidFill>
          <a:ln>
            <a:noFill/>
          </a:ln>
        </p:spPr>
        <p:txBody>
          <a:bodyPr/>
          <a:lstStyle/>
          <a:p>
            <a:pPr marL="115888" indent="-115888">
              <a:spcBef>
                <a:spcPct val="50000"/>
              </a:spcBef>
              <a:buFontTx/>
              <a:buChar char="•"/>
            </a:pPr>
            <a:endParaRPr lang="en-US" sz="1300" dirty="0">
              <a:solidFill>
                <a:prstClr val="white"/>
              </a:solidFill>
            </a:endParaRPr>
          </a:p>
        </p:txBody>
      </p:sp>
      <p:sp>
        <p:nvSpPr>
          <p:cNvPr id="2" name="Title 1"/>
          <p:cNvSpPr>
            <a:spLocks noGrp="1"/>
          </p:cNvSpPr>
          <p:nvPr>
            <p:ph type="title"/>
          </p:nvPr>
        </p:nvSpPr>
        <p:spPr>
          <a:xfrm>
            <a:off x="475913" y="301627"/>
            <a:ext cx="11282705"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hasCustomPrompt="1"/>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dirty="0"/>
              <a:t>Type the section/topic then press the tab button	Slide #</a:t>
            </a:r>
          </a:p>
        </p:txBody>
      </p:sp>
      <p:sp>
        <p:nvSpPr>
          <p:cNvPr id="5" name="Footer Placeholder 5"/>
          <p:cNvSpPr>
            <a:spLocks noGrp="1"/>
          </p:cNvSpPr>
          <p:nvPr>
            <p:ph type="ftr" sz="quarter" idx="14"/>
          </p:nvPr>
        </p:nvSpPr>
        <p:spPr>
          <a:xfrm>
            <a:off x="988484" y="6361114"/>
            <a:ext cx="5348816" cy="365125"/>
          </a:xfrm>
          <a:prstGeom prst="rect">
            <a:avLst/>
          </a:prstGeom>
        </p:spPr>
        <p:txBody>
          <a:bodyPr/>
          <a:lstStyle>
            <a:lvl1pPr>
              <a:defRPr/>
            </a:lvl1pPr>
          </a:lstStyle>
          <a:p>
            <a:pPr>
              <a:defRPr/>
            </a:pPr>
            <a:r>
              <a:rPr lang="en-US" dirty="0">
                <a:solidFill>
                  <a:prstClr val="black">
                    <a:tint val="75000"/>
                  </a:prstClr>
                </a:solidFill>
              </a:rPr>
              <a:t>Module 1: Why EDGE?</a:t>
            </a:r>
          </a:p>
        </p:txBody>
      </p:sp>
      <p:sp>
        <p:nvSpPr>
          <p:cNvPr id="6" name="Slide Number Placeholder 7"/>
          <p:cNvSpPr>
            <a:spLocks noGrp="1"/>
          </p:cNvSpPr>
          <p:nvPr>
            <p:ph type="sldNum" sz="quarter" idx="15"/>
          </p:nvPr>
        </p:nvSpPr>
        <p:spPr>
          <a:xfrm>
            <a:off x="480484" y="6361114"/>
            <a:ext cx="423333" cy="365125"/>
          </a:xfrm>
          <a:prstGeom prst="rect">
            <a:avLst/>
          </a:prstGeom>
        </p:spPr>
        <p:txBody>
          <a:bodyPr/>
          <a:lstStyle>
            <a:lvl1pPr>
              <a:defRPr/>
            </a:lvl1pPr>
          </a:lstStyle>
          <a:p>
            <a:pPr>
              <a:defRPr/>
            </a:pPr>
            <a:fld id="{5F140DA0-A674-6B41-B934-83C754E001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02870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93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659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6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885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380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435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410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028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447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222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105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488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281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00138"/>
            <a:ext cx="12192000" cy="176212"/>
          </a:xfrm>
          <a:prstGeom prst="rect">
            <a:avLst/>
          </a:prstGeom>
          <a:solidFill>
            <a:srgbClr val="2791E0"/>
          </a:solidFill>
          <a:ln>
            <a:noFill/>
          </a:ln>
        </p:spPr>
        <p:txBody>
          <a:bodyPr/>
          <a:lstStyle/>
          <a:p>
            <a:pPr marL="115888" indent="-115888">
              <a:spcBef>
                <a:spcPct val="50000"/>
              </a:spcBef>
              <a:buFontTx/>
              <a:buChar char="•"/>
            </a:pPr>
            <a:endParaRPr lang="en-US" sz="1300" dirty="0">
              <a:solidFill>
                <a:prstClr val="white"/>
              </a:solidFill>
            </a:endParaRPr>
          </a:p>
        </p:txBody>
      </p:sp>
      <p:sp>
        <p:nvSpPr>
          <p:cNvPr id="2" name="Title 1"/>
          <p:cNvSpPr>
            <a:spLocks noGrp="1"/>
          </p:cNvSpPr>
          <p:nvPr>
            <p:ph type="title"/>
          </p:nvPr>
        </p:nvSpPr>
        <p:spPr>
          <a:xfrm>
            <a:off x="475913" y="301627"/>
            <a:ext cx="11282705"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hasCustomPrompt="1"/>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dirty="0"/>
              <a:t>Type the section/topic then press the tab button	Slide #</a:t>
            </a:r>
          </a:p>
        </p:txBody>
      </p:sp>
      <p:sp>
        <p:nvSpPr>
          <p:cNvPr id="5" name="Footer Placeholder 5"/>
          <p:cNvSpPr>
            <a:spLocks noGrp="1"/>
          </p:cNvSpPr>
          <p:nvPr>
            <p:ph type="ftr" sz="quarter" idx="14"/>
          </p:nvPr>
        </p:nvSpPr>
        <p:spPr>
          <a:xfrm>
            <a:off x="988484" y="6361114"/>
            <a:ext cx="5348816" cy="365125"/>
          </a:xfrm>
          <a:prstGeom prst="rect">
            <a:avLst/>
          </a:prstGeom>
        </p:spPr>
        <p:txBody>
          <a:bodyPr/>
          <a:lstStyle>
            <a:lvl1pPr>
              <a:defRPr/>
            </a:lvl1pPr>
          </a:lstStyle>
          <a:p>
            <a:pPr>
              <a:defRPr/>
            </a:pPr>
            <a:r>
              <a:rPr lang="en-US" dirty="0">
                <a:solidFill>
                  <a:prstClr val="black">
                    <a:tint val="75000"/>
                  </a:prstClr>
                </a:solidFill>
              </a:rPr>
              <a:t>Module 1: Why EDGE?</a:t>
            </a:r>
          </a:p>
        </p:txBody>
      </p:sp>
      <p:sp>
        <p:nvSpPr>
          <p:cNvPr id="6" name="Slide Number Placeholder 7"/>
          <p:cNvSpPr>
            <a:spLocks noGrp="1"/>
          </p:cNvSpPr>
          <p:nvPr>
            <p:ph type="sldNum" sz="quarter" idx="15"/>
          </p:nvPr>
        </p:nvSpPr>
        <p:spPr>
          <a:xfrm>
            <a:off x="480484" y="6361114"/>
            <a:ext cx="423333" cy="365125"/>
          </a:xfrm>
          <a:prstGeom prst="rect">
            <a:avLst/>
          </a:prstGeom>
        </p:spPr>
        <p:txBody>
          <a:bodyPr/>
          <a:lstStyle>
            <a:lvl1pPr>
              <a:defRPr/>
            </a:lvl1pPr>
          </a:lstStyle>
          <a:p>
            <a:pPr>
              <a:defRPr/>
            </a:pPr>
            <a:fld id="{5F140DA0-A674-6B41-B934-83C754E001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871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438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35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706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82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55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959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993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635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236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2962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6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14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184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00138"/>
            <a:ext cx="12192000" cy="176212"/>
          </a:xfrm>
          <a:prstGeom prst="rect">
            <a:avLst/>
          </a:prstGeom>
          <a:solidFill>
            <a:srgbClr val="2791E0"/>
          </a:solidFill>
          <a:ln>
            <a:noFill/>
          </a:ln>
        </p:spPr>
        <p:txBody>
          <a:bodyPr/>
          <a:lstStyle/>
          <a:p>
            <a:pPr marL="115888" indent="-115888">
              <a:spcBef>
                <a:spcPct val="50000"/>
              </a:spcBef>
              <a:buFontTx/>
              <a:buChar char="•"/>
            </a:pPr>
            <a:endParaRPr lang="en-US" sz="1300" dirty="0">
              <a:solidFill>
                <a:prstClr val="white"/>
              </a:solidFill>
            </a:endParaRPr>
          </a:p>
        </p:txBody>
      </p:sp>
      <p:sp>
        <p:nvSpPr>
          <p:cNvPr id="2" name="Title 1"/>
          <p:cNvSpPr>
            <a:spLocks noGrp="1"/>
          </p:cNvSpPr>
          <p:nvPr>
            <p:ph type="title"/>
          </p:nvPr>
        </p:nvSpPr>
        <p:spPr>
          <a:xfrm>
            <a:off x="475913" y="301627"/>
            <a:ext cx="11282705"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hasCustomPrompt="1"/>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dirty="0"/>
              <a:t>Type the section/topic then press the tab button	Slide #</a:t>
            </a:r>
          </a:p>
        </p:txBody>
      </p:sp>
      <p:sp>
        <p:nvSpPr>
          <p:cNvPr id="5" name="Footer Placeholder 5"/>
          <p:cNvSpPr>
            <a:spLocks noGrp="1"/>
          </p:cNvSpPr>
          <p:nvPr>
            <p:ph type="ftr" sz="quarter" idx="14"/>
          </p:nvPr>
        </p:nvSpPr>
        <p:spPr>
          <a:xfrm>
            <a:off x="988484" y="6361114"/>
            <a:ext cx="5348816" cy="365125"/>
          </a:xfrm>
          <a:prstGeom prst="rect">
            <a:avLst/>
          </a:prstGeom>
        </p:spPr>
        <p:txBody>
          <a:bodyPr/>
          <a:lstStyle>
            <a:lvl1pPr>
              <a:defRPr/>
            </a:lvl1pPr>
          </a:lstStyle>
          <a:p>
            <a:pPr>
              <a:defRPr/>
            </a:pPr>
            <a:r>
              <a:rPr lang="en-US" dirty="0">
                <a:solidFill>
                  <a:prstClr val="black">
                    <a:tint val="75000"/>
                  </a:prstClr>
                </a:solidFill>
              </a:rPr>
              <a:t>Module 1: Why EDGE?</a:t>
            </a:r>
          </a:p>
        </p:txBody>
      </p:sp>
      <p:sp>
        <p:nvSpPr>
          <p:cNvPr id="6" name="Slide Number Placeholder 7"/>
          <p:cNvSpPr>
            <a:spLocks noGrp="1"/>
          </p:cNvSpPr>
          <p:nvPr>
            <p:ph type="sldNum" sz="quarter" idx="15"/>
          </p:nvPr>
        </p:nvSpPr>
        <p:spPr>
          <a:xfrm>
            <a:off x="480484" y="6361114"/>
            <a:ext cx="423333" cy="365125"/>
          </a:xfrm>
          <a:prstGeom prst="rect">
            <a:avLst/>
          </a:prstGeom>
        </p:spPr>
        <p:txBody>
          <a:bodyPr/>
          <a:lstStyle>
            <a:lvl1pPr>
              <a:defRPr/>
            </a:lvl1pPr>
          </a:lstStyle>
          <a:p>
            <a:pPr>
              <a:defRPr/>
            </a:pPr>
            <a:fld id="{5F140DA0-A674-6B41-B934-83C754E001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01402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87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199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9026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024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03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813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818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32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64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97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3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099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008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00138"/>
            <a:ext cx="12192000" cy="176212"/>
          </a:xfrm>
          <a:prstGeom prst="rect">
            <a:avLst/>
          </a:prstGeom>
          <a:solidFill>
            <a:srgbClr val="2791E0"/>
          </a:solidFill>
          <a:ln>
            <a:noFill/>
          </a:ln>
        </p:spPr>
        <p:txBody>
          <a:bodyPr/>
          <a:lstStyle/>
          <a:p>
            <a:pPr marL="115888" indent="-115888">
              <a:spcBef>
                <a:spcPct val="50000"/>
              </a:spcBef>
              <a:buFontTx/>
              <a:buChar char="•"/>
            </a:pPr>
            <a:endParaRPr lang="en-US" sz="1300" dirty="0">
              <a:solidFill>
                <a:prstClr val="white"/>
              </a:solidFill>
            </a:endParaRPr>
          </a:p>
        </p:txBody>
      </p:sp>
      <p:sp>
        <p:nvSpPr>
          <p:cNvPr id="2" name="Title 1"/>
          <p:cNvSpPr>
            <a:spLocks noGrp="1"/>
          </p:cNvSpPr>
          <p:nvPr>
            <p:ph type="title"/>
          </p:nvPr>
        </p:nvSpPr>
        <p:spPr>
          <a:xfrm>
            <a:off x="475913" y="301627"/>
            <a:ext cx="11282705"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hasCustomPrompt="1"/>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dirty="0"/>
              <a:t>Type the section/topic then press the tab button	Slide #</a:t>
            </a:r>
          </a:p>
        </p:txBody>
      </p:sp>
      <p:sp>
        <p:nvSpPr>
          <p:cNvPr id="5" name="Footer Placeholder 5"/>
          <p:cNvSpPr>
            <a:spLocks noGrp="1"/>
          </p:cNvSpPr>
          <p:nvPr>
            <p:ph type="ftr" sz="quarter" idx="14"/>
          </p:nvPr>
        </p:nvSpPr>
        <p:spPr>
          <a:xfrm>
            <a:off x="988484" y="6361114"/>
            <a:ext cx="5348816" cy="365125"/>
          </a:xfrm>
          <a:prstGeom prst="rect">
            <a:avLst/>
          </a:prstGeom>
        </p:spPr>
        <p:txBody>
          <a:bodyPr/>
          <a:lstStyle>
            <a:lvl1pPr>
              <a:defRPr/>
            </a:lvl1pPr>
          </a:lstStyle>
          <a:p>
            <a:pPr>
              <a:defRPr/>
            </a:pPr>
            <a:r>
              <a:rPr lang="en-US" dirty="0">
                <a:solidFill>
                  <a:prstClr val="black">
                    <a:tint val="75000"/>
                  </a:prstClr>
                </a:solidFill>
              </a:rPr>
              <a:t>Module 1: Why EDGE?</a:t>
            </a:r>
          </a:p>
        </p:txBody>
      </p:sp>
      <p:sp>
        <p:nvSpPr>
          <p:cNvPr id="6" name="Slide Number Placeholder 7"/>
          <p:cNvSpPr>
            <a:spLocks noGrp="1"/>
          </p:cNvSpPr>
          <p:nvPr>
            <p:ph type="sldNum" sz="quarter" idx="15"/>
          </p:nvPr>
        </p:nvSpPr>
        <p:spPr>
          <a:xfrm>
            <a:off x="480484" y="6361114"/>
            <a:ext cx="423333" cy="365125"/>
          </a:xfrm>
          <a:prstGeom prst="rect">
            <a:avLst/>
          </a:prstGeom>
        </p:spPr>
        <p:txBody>
          <a:bodyPr/>
          <a:lstStyle>
            <a:lvl1pPr>
              <a:defRPr/>
            </a:lvl1pPr>
          </a:lstStyle>
          <a:p>
            <a:pPr>
              <a:defRPr/>
            </a:pPr>
            <a:fld id="{5F140DA0-A674-6B41-B934-83C754E001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8155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686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69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5593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671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57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925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289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4738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370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032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3079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2428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702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3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00138"/>
            <a:ext cx="12192000" cy="176212"/>
          </a:xfrm>
          <a:prstGeom prst="rect">
            <a:avLst/>
          </a:prstGeom>
          <a:solidFill>
            <a:srgbClr val="2791E0"/>
          </a:solidFill>
          <a:ln>
            <a:noFill/>
          </a:ln>
        </p:spPr>
        <p:txBody>
          <a:bodyPr/>
          <a:lstStyle/>
          <a:p>
            <a:pPr marL="115888" indent="-115888">
              <a:spcBef>
                <a:spcPct val="50000"/>
              </a:spcBef>
              <a:buFontTx/>
              <a:buChar char="•"/>
            </a:pPr>
            <a:endParaRPr lang="en-US" sz="1300" dirty="0">
              <a:solidFill>
                <a:prstClr val="white"/>
              </a:solidFill>
            </a:endParaRPr>
          </a:p>
        </p:txBody>
      </p:sp>
      <p:sp>
        <p:nvSpPr>
          <p:cNvPr id="2" name="Title 1"/>
          <p:cNvSpPr>
            <a:spLocks noGrp="1"/>
          </p:cNvSpPr>
          <p:nvPr>
            <p:ph type="title"/>
          </p:nvPr>
        </p:nvSpPr>
        <p:spPr>
          <a:xfrm>
            <a:off x="475913" y="301627"/>
            <a:ext cx="11282705"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hasCustomPrompt="1"/>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dirty="0"/>
              <a:t>Type the section/topic then press the tab button	Slide #</a:t>
            </a:r>
          </a:p>
        </p:txBody>
      </p:sp>
      <p:sp>
        <p:nvSpPr>
          <p:cNvPr id="5" name="Footer Placeholder 5"/>
          <p:cNvSpPr>
            <a:spLocks noGrp="1"/>
          </p:cNvSpPr>
          <p:nvPr>
            <p:ph type="ftr" sz="quarter" idx="14"/>
          </p:nvPr>
        </p:nvSpPr>
        <p:spPr>
          <a:xfrm>
            <a:off x="988484" y="6361114"/>
            <a:ext cx="5348816" cy="365125"/>
          </a:xfrm>
          <a:prstGeom prst="rect">
            <a:avLst/>
          </a:prstGeom>
        </p:spPr>
        <p:txBody>
          <a:bodyPr/>
          <a:lstStyle>
            <a:lvl1pPr>
              <a:defRPr/>
            </a:lvl1pPr>
          </a:lstStyle>
          <a:p>
            <a:pPr>
              <a:defRPr/>
            </a:pPr>
            <a:r>
              <a:rPr lang="en-US" dirty="0">
                <a:solidFill>
                  <a:prstClr val="black">
                    <a:tint val="75000"/>
                  </a:prstClr>
                </a:solidFill>
              </a:rPr>
              <a:t>Module 1: Why EDGE?</a:t>
            </a:r>
          </a:p>
        </p:txBody>
      </p:sp>
      <p:sp>
        <p:nvSpPr>
          <p:cNvPr id="6" name="Slide Number Placeholder 7"/>
          <p:cNvSpPr>
            <a:spLocks noGrp="1"/>
          </p:cNvSpPr>
          <p:nvPr>
            <p:ph type="sldNum" sz="quarter" idx="15"/>
          </p:nvPr>
        </p:nvSpPr>
        <p:spPr>
          <a:xfrm>
            <a:off x="480484" y="6361114"/>
            <a:ext cx="423333" cy="365125"/>
          </a:xfrm>
          <a:prstGeom prst="rect">
            <a:avLst/>
          </a:prstGeom>
        </p:spPr>
        <p:txBody>
          <a:bodyPr/>
          <a:lstStyle>
            <a:lvl1pPr>
              <a:defRPr/>
            </a:lvl1pPr>
          </a:lstStyle>
          <a:p>
            <a:pPr>
              <a:defRPr/>
            </a:pPr>
            <a:fld id="{5F140DA0-A674-6B41-B934-83C754E001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0900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5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550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6034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275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73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6526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906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668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186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9064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9824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2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187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306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ark Table of Contents">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1100138"/>
            <a:ext cx="12192000" cy="176212"/>
          </a:xfrm>
          <a:prstGeom prst="rect">
            <a:avLst/>
          </a:prstGeom>
          <a:solidFill>
            <a:srgbClr val="2791E0"/>
          </a:solidFill>
          <a:ln>
            <a:noFill/>
          </a:ln>
        </p:spPr>
        <p:txBody>
          <a:bodyPr/>
          <a:lstStyle/>
          <a:p>
            <a:pPr marL="115888" indent="-115888">
              <a:spcBef>
                <a:spcPct val="50000"/>
              </a:spcBef>
              <a:buFontTx/>
              <a:buChar char="•"/>
            </a:pPr>
            <a:endParaRPr lang="en-US" sz="1300" dirty="0">
              <a:solidFill>
                <a:prstClr val="white"/>
              </a:solidFill>
            </a:endParaRPr>
          </a:p>
        </p:txBody>
      </p:sp>
      <p:sp>
        <p:nvSpPr>
          <p:cNvPr id="2" name="Title 1"/>
          <p:cNvSpPr>
            <a:spLocks noGrp="1"/>
          </p:cNvSpPr>
          <p:nvPr>
            <p:ph type="title"/>
          </p:nvPr>
        </p:nvSpPr>
        <p:spPr>
          <a:xfrm>
            <a:off x="475913" y="301627"/>
            <a:ext cx="11282705"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hasCustomPrompt="1"/>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dirty="0"/>
              <a:t>Type the section/topic then press the tab button	Slide #</a:t>
            </a:r>
          </a:p>
        </p:txBody>
      </p:sp>
      <p:sp>
        <p:nvSpPr>
          <p:cNvPr id="5" name="Footer Placeholder 5"/>
          <p:cNvSpPr>
            <a:spLocks noGrp="1"/>
          </p:cNvSpPr>
          <p:nvPr>
            <p:ph type="ftr" sz="quarter" idx="14"/>
          </p:nvPr>
        </p:nvSpPr>
        <p:spPr>
          <a:xfrm>
            <a:off x="988484" y="6361114"/>
            <a:ext cx="5348816" cy="365125"/>
          </a:xfrm>
          <a:prstGeom prst="rect">
            <a:avLst/>
          </a:prstGeom>
        </p:spPr>
        <p:txBody>
          <a:bodyPr/>
          <a:lstStyle>
            <a:lvl1pPr>
              <a:defRPr/>
            </a:lvl1pPr>
          </a:lstStyle>
          <a:p>
            <a:pPr>
              <a:defRPr/>
            </a:pPr>
            <a:r>
              <a:rPr lang="en-US" dirty="0">
                <a:solidFill>
                  <a:prstClr val="black">
                    <a:tint val="75000"/>
                  </a:prstClr>
                </a:solidFill>
              </a:rPr>
              <a:t>Module 1: Why EDGE?</a:t>
            </a:r>
          </a:p>
        </p:txBody>
      </p:sp>
      <p:sp>
        <p:nvSpPr>
          <p:cNvPr id="6" name="Slide Number Placeholder 7"/>
          <p:cNvSpPr>
            <a:spLocks noGrp="1"/>
          </p:cNvSpPr>
          <p:nvPr>
            <p:ph type="sldNum" sz="quarter" idx="15"/>
          </p:nvPr>
        </p:nvSpPr>
        <p:spPr>
          <a:xfrm>
            <a:off x="480484" y="6361114"/>
            <a:ext cx="423333" cy="365125"/>
          </a:xfrm>
          <a:prstGeom prst="rect">
            <a:avLst/>
          </a:prstGeom>
        </p:spPr>
        <p:txBody>
          <a:bodyPr/>
          <a:lstStyle>
            <a:lvl1pPr>
              <a:defRPr/>
            </a:lvl1pPr>
          </a:lstStyle>
          <a:p>
            <a:pPr>
              <a:defRPr/>
            </a:pPr>
            <a:fld id="{5F140DA0-A674-6B41-B934-83C754E001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27783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6267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8256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5262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571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812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701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486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6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2.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2866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B211D-CD39-4FDF-8B5A-71ADC8867D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14958-8894-468E-898D-C68B2F6E2B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29180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3951C1-657D-EC0C-AE8F-F090590A5E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67BBD-98A3-59E9-D6CE-2C89075C8B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80517-88F0-5F95-9866-ECFC315A8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9E862-4387-4DCD-B4FE-6F6E9954F01D}" type="datetimeFigureOut">
              <a:rPr lang="en-US" smtClean="0"/>
              <a:t>3/8/2023</a:t>
            </a:fld>
            <a:endParaRPr lang="en-US"/>
          </a:p>
        </p:txBody>
      </p:sp>
      <p:sp>
        <p:nvSpPr>
          <p:cNvPr id="5" name="Footer Placeholder 4">
            <a:extLst>
              <a:ext uri="{FF2B5EF4-FFF2-40B4-BE49-F238E27FC236}">
                <a16:creationId xmlns:a16="http://schemas.microsoft.com/office/drawing/2014/main" id="{49E41106-4283-C5A4-7E7E-5FA634F232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505384-80FB-84BE-4E94-2CDB1C4549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79038-998D-4970-AAAA-45D511DDC3BF}" type="slidenum">
              <a:rPr lang="en-US" smtClean="0"/>
              <a:t>‹#›</a:t>
            </a:fld>
            <a:endParaRPr lang="en-US"/>
          </a:p>
        </p:txBody>
      </p:sp>
    </p:spTree>
    <p:extLst>
      <p:ext uri="{BB962C8B-B14F-4D97-AF65-F5344CB8AC3E}">
        <p14:creationId xmlns:p14="http://schemas.microsoft.com/office/powerpoint/2010/main" val="203202425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4CE1E-CD7E-435D-BB50-F990478B8EB4}" type="slidenum">
              <a:rPr lang="en-US" smtClean="0"/>
              <a:t>‹#›</a:t>
            </a:fld>
            <a:endParaRPr lang="en-US"/>
          </a:p>
        </p:txBody>
      </p:sp>
    </p:spTree>
    <p:extLst>
      <p:ext uri="{BB962C8B-B14F-4D97-AF65-F5344CB8AC3E}">
        <p14:creationId xmlns:p14="http://schemas.microsoft.com/office/powerpoint/2010/main" val="416342955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3790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1978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33143-C04F-4438-AAC6-68A7597F92F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37807-1DF0-47F4-AEDF-C52CE4AC5C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6480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5250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03574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1A158-9264-4342-B38C-3770738DC442}"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F2B1-11CF-4321-8A48-5682FFD896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22361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1" r:id="rId12"/>
    <p:sldLayoutId id="21474838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7A89D-90D5-4910-9419-522118A23F2C}"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4C857-ED39-4C32-8A41-C79B62A343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19737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CF17C-B389-4012-A673-90F0C6A6D578}"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080D2-5A86-4B60-A6BC-C6B7CEF476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19251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0.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52.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4.png"/><Relationship Id="rId1" Type="http://schemas.openxmlformats.org/officeDocument/2006/relationships/slideLayout" Target="../slideLayouts/slideLayout116.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4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9.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1.xml"/><Relationship Id="rId5" Type="http://schemas.openxmlformats.org/officeDocument/2006/relationships/image" Target="../media/image4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86.xml"/><Relationship Id="rId5" Type="http://schemas.openxmlformats.org/officeDocument/2006/relationships/image" Target="../media/image30.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5.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6.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9.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worldgbc.org/" TargetMode="External"/><Relationship Id="rId7"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2.jpeg"/><Relationship Id="rId4" Type="http://schemas.openxmlformats.org/officeDocument/2006/relationships/image" Target="../media/image9.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99.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99.xml"/><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1.jpeg"/><Relationship Id="rId1" Type="http://schemas.openxmlformats.org/officeDocument/2006/relationships/slideLayout" Target="../slideLayouts/slideLayout86.xml"/><Relationship Id="rId5" Type="http://schemas.openxmlformats.org/officeDocument/2006/relationships/image" Target="../media/image30.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8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6.xml"/><Relationship Id="rId6" Type="http://schemas.openxmlformats.org/officeDocument/2006/relationships/image" Target="../media/image30.png"/><Relationship Id="rId5" Type="http://schemas.openxmlformats.org/officeDocument/2006/relationships/image" Target="../media/image94.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1.jfif"/><Relationship Id="rId2" Type="http://schemas.openxmlformats.org/officeDocument/2006/relationships/image" Target="../media/image100.jp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4.png"/><Relationship Id="rId2" Type="http://schemas.openxmlformats.org/officeDocument/2006/relationships/image" Target="../media/image105.png"/><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media/image108.pn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113.jpe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3.jpeg"/><Relationship Id="rId1" Type="http://schemas.openxmlformats.org/officeDocument/2006/relationships/slideLayout" Target="../slideLayouts/slideLayout132.xml"/><Relationship Id="rId5" Type="http://schemas.openxmlformats.org/officeDocument/2006/relationships/image" Target="../media/image121.jpeg"/><Relationship Id="rId4" Type="http://schemas.openxmlformats.org/officeDocument/2006/relationships/image" Target="../media/image12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0.xml"/><Relationship Id="rId5" Type="http://schemas.openxmlformats.org/officeDocument/2006/relationships/image" Target="../media/image124.jpeg"/><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0.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com/maps/place/King+Hussein+Business+Park/@31.9714291,35.8333901,940m/data=!3m1!1e3!4m6!3m5!1s0x151ca17ed1965e8d:0xd93a3913affa5945!8m2!3d31.9717977!4d35.8338515!16s%2Fg%2F1hc36xpqk" TargetMode="External"/><Relationship Id="rId2" Type="http://schemas.openxmlformats.org/officeDocument/2006/relationships/hyperlink" Target="https://businesspark-jo.com/photo-gallery/" TargetMode="Externa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4.png"/><Relationship Id="rId1" Type="http://schemas.openxmlformats.org/officeDocument/2006/relationships/slideLayout" Target="../slideLayouts/slideLayout2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7.xml"/><Relationship Id="rId4" Type="http://schemas.openxmlformats.org/officeDocument/2006/relationships/image" Target="../media/image146.png"/></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4.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3.xml"/><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9E086-05C1-29ED-0FB4-B1855AC8EEC4}"/>
              </a:ext>
            </a:extLst>
          </p:cNvPr>
          <p:cNvSpPr txBox="1">
            <a:spLocks/>
          </p:cNvSpPr>
          <p:nvPr/>
        </p:nvSpPr>
        <p:spPr>
          <a:xfrm>
            <a:off x="4006983" y="5332504"/>
            <a:ext cx="3702423" cy="9263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1400"/>
              </a:lnSpc>
            </a:pPr>
            <a:r>
              <a:rPr lang="en-US" sz="2000" b="1" dirty="0">
                <a:solidFill>
                  <a:schemeClr val="tx1">
                    <a:lumMod val="75000"/>
                    <a:lumOff val="25000"/>
                  </a:schemeClr>
                </a:solidFill>
                <a:latin typeface="Candara" panose="020E0502030303020204" pitchFamily="34" charset="0"/>
                <a:ea typeface="Adobe Gothic Std B" panose="020B0800000000000000" pitchFamily="34" charset="-128"/>
                <a:cs typeface="+mn-cs"/>
              </a:rPr>
              <a:t>Arch. Maysoon Al-Khuraissat</a:t>
            </a:r>
            <a:endParaRPr lang="en-US" sz="1600" b="1" dirty="0">
              <a:solidFill>
                <a:schemeClr val="tx1">
                  <a:lumMod val="75000"/>
                  <a:lumOff val="25000"/>
                </a:schemeClr>
              </a:solidFill>
              <a:latin typeface="Candara" panose="020E0502030303020204" pitchFamily="34" charset="0"/>
              <a:ea typeface="Adobe Gothic Std B" panose="020B0800000000000000" pitchFamily="34" charset="-128"/>
              <a:cs typeface="+mn-cs"/>
            </a:endParaRPr>
          </a:p>
          <a:p>
            <a:pPr>
              <a:lnSpc>
                <a:spcPts val="1400"/>
              </a:lnSpc>
            </a:pPr>
            <a:r>
              <a:rPr lang="en-GB" sz="2400" dirty="0">
                <a:solidFill>
                  <a:schemeClr val="tx1">
                    <a:lumMod val="75000"/>
                    <a:lumOff val="25000"/>
                  </a:schemeClr>
                </a:solidFill>
              </a:rPr>
              <a:t>​</a:t>
            </a:r>
            <a:r>
              <a:rPr lang="en-GB" sz="1100" dirty="0">
                <a:solidFill>
                  <a:schemeClr val="tx1">
                    <a:lumMod val="75000"/>
                    <a:lumOff val="25000"/>
                  </a:schemeClr>
                </a:solidFill>
              </a:rPr>
              <a:t>M.Arch, LEED AP, USGBC Faculty,</a:t>
            </a:r>
          </a:p>
          <a:p>
            <a:pPr>
              <a:lnSpc>
                <a:spcPts val="1400"/>
              </a:lnSpc>
            </a:pPr>
            <a:r>
              <a:rPr lang="en-GB" sz="1100" dirty="0">
                <a:solidFill>
                  <a:schemeClr val="tx1">
                    <a:lumMod val="75000"/>
                    <a:lumOff val="25000"/>
                  </a:schemeClr>
                </a:solidFill>
              </a:rPr>
              <a:t>IFC EDGE Expert, Auditor &amp; EDGE Faculty</a:t>
            </a:r>
          </a:p>
          <a:p>
            <a:pPr>
              <a:lnSpc>
                <a:spcPts val="1400"/>
              </a:lnSpc>
            </a:pPr>
            <a:r>
              <a:rPr lang="en-GB" sz="1100" dirty="0">
                <a:solidFill>
                  <a:schemeClr val="tx1">
                    <a:lumMod val="75000"/>
                    <a:lumOff val="25000"/>
                  </a:schemeClr>
                </a:solidFill>
              </a:rPr>
              <a:t>PA- Professional Architect- Sustainability and Green Building</a:t>
            </a:r>
          </a:p>
          <a:p>
            <a:pPr>
              <a:lnSpc>
                <a:spcPts val="1400"/>
              </a:lnSpc>
            </a:pPr>
            <a:r>
              <a:rPr lang="en-GB" sz="1100" dirty="0">
                <a:solidFill>
                  <a:schemeClr val="tx1">
                    <a:lumMod val="75000"/>
                    <a:lumOff val="25000"/>
                  </a:schemeClr>
                </a:solidFill>
              </a:rPr>
              <a:t>HTU Industry Fellow</a:t>
            </a:r>
          </a:p>
        </p:txBody>
      </p:sp>
      <p:sp>
        <p:nvSpPr>
          <p:cNvPr id="5" name="Rectangle 4">
            <a:extLst>
              <a:ext uri="{FF2B5EF4-FFF2-40B4-BE49-F238E27FC236}">
                <a16:creationId xmlns:a16="http://schemas.microsoft.com/office/drawing/2014/main" id="{45412D1C-A012-10F9-0B2B-EC2158782A93}"/>
              </a:ext>
            </a:extLst>
          </p:cNvPr>
          <p:cNvSpPr/>
          <p:nvPr/>
        </p:nvSpPr>
        <p:spPr>
          <a:xfrm>
            <a:off x="438751" y="937803"/>
            <a:ext cx="8449055" cy="830997"/>
          </a:xfrm>
          <a:prstGeom prst="rect">
            <a:avLst/>
          </a:prstGeom>
        </p:spPr>
        <p:txBody>
          <a:bodyPr wrap="square">
            <a:spAutoFit/>
          </a:bodyPr>
          <a:lstStyle/>
          <a:p>
            <a:r>
              <a:rPr lang="en-US" sz="4800" b="1" dirty="0">
                <a:solidFill>
                  <a:srgbClr val="404040"/>
                </a:solidFill>
                <a:latin typeface="Abadi" panose="020B0604020104020204" pitchFamily="34" charset="0"/>
                <a:ea typeface="GE SS Two Light" panose="020A0503020102020204" pitchFamily="18" charset="-78"/>
                <a:cs typeface="GE SS Two Light" panose="020A0503020102020204" pitchFamily="18" charset="-78"/>
              </a:rPr>
              <a:t>WELCOME TO</a:t>
            </a:r>
          </a:p>
        </p:txBody>
      </p:sp>
      <p:pic>
        <p:nvPicPr>
          <p:cNvPr id="6" name="Picture 5">
            <a:extLst>
              <a:ext uri="{FF2B5EF4-FFF2-40B4-BE49-F238E27FC236}">
                <a16:creationId xmlns:a16="http://schemas.microsoft.com/office/drawing/2014/main" id="{3E935162-92D8-2429-B31F-9FC17F0DBA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944" y="5166428"/>
            <a:ext cx="2211092" cy="969826"/>
          </a:xfrm>
          <a:prstGeom prst="rect">
            <a:avLst/>
          </a:prstGeom>
        </p:spPr>
      </p:pic>
      <p:pic>
        <p:nvPicPr>
          <p:cNvPr id="7" name="Picture 6">
            <a:extLst>
              <a:ext uri="{FF2B5EF4-FFF2-40B4-BE49-F238E27FC236}">
                <a16:creationId xmlns:a16="http://schemas.microsoft.com/office/drawing/2014/main" id="{3BCE300A-69A7-1E9A-9451-A2618F84D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56" r="3233" b="11380"/>
          <a:stretch/>
        </p:blipFill>
        <p:spPr>
          <a:xfrm>
            <a:off x="4538408" y="3565096"/>
            <a:ext cx="2926545" cy="821746"/>
          </a:xfrm>
          <a:prstGeom prst="rect">
            <a:avLst/>
          </a:prstGeom>
        </p:spPr>
      </p:pic>
      <p:pic>
        <p:nvPicPr>
          <p:cNvPr id="2050" name="Picture 2" descr="Al Hussein Technical University">
            <a:extLst>
              <a:ext uri="{FF2B5EF4-FFF2-40B4-BE49-F238E27FC236}">
                <a16:creationId xmlns:a16="http://schemas.microsoft.com/office/drawing/2014/main" id="{EB03B0C7-690B-6990-6777-31BCF671BB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017" b="33060"/>
          <a:stretch/>
        </p:blipFill>
        <p:spPr bwMode="auto">
          <a:xfrm>
            <a:off x="8719791" y="3253677"/>
            <a:ext cx="2556145" cy="13016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53B057-0D45-3DAB-55E0-9CEC56A0CC30}"/>
              </a:ext>
            </a:extLst>
          </p:cNvPr>
          <p:cNvPicPr>
            <a:picLocks noChangeAspect="1"/>
          </p:cNvPicPr>
          <p:nvPr/>
        </p:nvPicPr>
        <p:blipFill>
          <a:blip r:embed="rId5"/>
          <a:stretch>
            <a:fillRect/>
          </a:stretch>
        </p:blipFill>
        <p:spPr>
          <a:xfrm>
            <a:off x="8467324" y="5314508"/>
            <a:ext cx="3094451" cy="821746"/>
          </a:xfrm>
          <a:prstGeom prst="rect">
            <a:avLst/>
          </a:prstGeom>
        </p:spPr>
      </p:pic>
      <p:pic>
        <p:nvPicPr>
          <p:cNvPr id="2054" name="Picture 6" descr="German Corporation for International Cooperation (GIZ) – Jordan Climate  Action Portal">
            <a:extLst>
              <a:ext uri="{FF2B5EF4-FFF2-40B4-BE49-F238E27FC236}">
                <a16:creationId xmlns:a16="http://schemas.microsoft.com/office/drawing/2014/main" id="{BC561764-933E-FC69-1F75-A5C33BA97F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712" b="37533"/>
          <a:stretch/>
        </p:blipFill>
        <p:spPr bwMode="auto">
          <a:xfrm>
            <a:off x="768364" y="3585150"/>
            <a:ext cx="3238619" cy="86649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alestine - Free flags icons">
            <a:extLst>
              <a:ext uri="{FF2B5EF4-FFF2-40B4-BE49-F238E27FC236}">
                <a16:creationId xmlns:a16="http://schemas.microsoft.com/office/drawing/2014/main" id="{27A03E09-AA71-2326-5D46-5FD0D8648D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0670" y="666108"/>
            <a:ext cx="1374385" cy="137438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01928A8E-E6FF-7684-61CC-162EC14A84F0}"/>
              </a:ext>
            </a:extLst>
          </p:cNvPr>
          <p:cNvCxnSpPr/>
          <p:nvPr/>
        </p:nvCxnSpPr>
        <p:spPr>
          <a:xfrm>
            <a:off x="291830" y="2704289"/>
            <a:ext cx="11587125"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27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73451" y="3474667"/>
            <a:ext cx="1676400" cy="1676400"/>
            <a:chOff x="3597442" y="3810000"/>
            <a:chExt cx="1676400" cy="1676400"/>
          </a:xfrm>
        </p:grpSpPr>
        <p:sp>
          <p:nvSpPr>
            <p:cNvPr id="8" name="Oval 7"/>
            <p:cNvSpPr/>
            <p:nvPr/>
          </p:nvSpPr>
          <p:spPr>
            <a:xfrm>
              <a:off x="3597442" y="3810000"/>
              <a:ext cx="1676400" cy="1676400"/>
            </a:xfrm>
            <a:prstGeom prst="ellipse">
              <a:avLst/>
            </a:prstGeom>
            <a:solidFill>
              <a:srgbClr val="92D05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9" name="TextBox 8"/>
            <p:cNvSpPr txBox="1"/>
            <p:nvPr/>
          </p:nvSpPr>
          <p:spPr>
            <a:xfrm>
              <a:off x="3849214" y="4105781"/>
              <a:ext cx="1330814" cy="1015663"/>
            </a:xfrm>
            <a:prstGeom prst="rect">
              <a:avLst/>
            </a:prstGeom>
            <a:noFill/>
          </p:spPr>
          <p:txBody>
            <a:bodyPr wrap="none" rtlCol="0">
              <a:spAutoFit/>
            </a:bodyPr>
            <a:lstStyle/>
            <a:p>
              <a:r>
                <a:rPr lang="en-US" sz="6000" b="1" dirty="0">
                  <a:solidFill>
                    <a:schemeClr val="bg1"/>
                  </a:solidFill>
                </a:rPr>
                <a:t>20</a:t>
              </a:r>
              <a:r>
                <a:rPr lang="en-US" sz="4000" b="1" dirty="0">
                  <a:solidFill>
                    <a:schemeClr val="bg1"/>
                  </a:solidFill>
                </a:rPr>
                <a:t>%</a:t>
              </a:r>
            </a:p>
          </p:txBody>
        </p:sp>
      </p:grpSp>
      <p:sp>
        <p:nvSpPr>
          <p:cNvPr id="16" name="Content Placeholder 2"/>
          <p:cNvSpPr>
            <a:spLocks noGrp="1"/>
          </p:cNvSpPr>
          <p:nvPr>
            <p:ph idx="1"/>
          </p:nvPr>
        </p:nvSpPr>
        <p:spPr>
          <a:xfrm>
            <a:off x="1543663" y="485898"/>
            <a:ext cx="9144000" cy="2143210"/>
          </a:xfrm>
        </p:spPr>
        <p:txBody>
          <a:bodyPr>
            <a:normAutofit/>
          </a:bodyPr>
          <a:lstStyle/>
          <a:p>
            <a:pPr marL="0" indent="0" algn="ctr" fontAlgn="base">
              <a:spcBef>
                <a:spcPts val="0"/>
              </a:spcBef>
              <a:buNone/>
            </a:pPr>
            <a:r>
              <a:rPr lang="en-US" b="1" cap="all" dirty="0">
                <a:solidFill>
                  <a:schemeClr val="bg1">
                    <a:lumMod val="50000"/>
                  </a:schemeClr>
                </a:solidFill>
              </a:rPr>
              <a:t>The SOLUTION IS EDGE:</a:t>
            </a:r>
            <a:r>
              <a:rPr lang="en-US" cap="all" dirty="0">
                <a:solidFill>
                  <a:schemeClr val="bg1">
                    <a:lumMod val="50000"/>
                  </a:schemeClr>
                </a:solidFill>
              </a:rPr>
              <a:t> </a:t>
            </a:r>
          </a:p>
          <a:p>
            <a:pPr marL="0" indent="0" algn="ctr" fontAlgn="base">
              <a:spcBef>
                <a:spcPts val="0"/>
              </a:spcBef>
              <a:buNone/>
            </a:pPr>
            <a:r>
              <a:rPr lang="en-US" cap="all" dirty="0">
                <a:solidFill>
                  <a:schemeClr val="bg1">
                    <a:lumMod val="50000"/>
                  </a:schemeClr>
                </a:solidFill>
              </a:rPr>
              <a:t>A SOFTWARE,</a:t>
            </a:r>
          </a:p>
          <a:p>
            <a:pPr marL="0" indent="0" algn="ctr" fontAlgn="base">
              <a:spcBef>
                <a:spcPts val="0"/>
              </a:spcBef>
              <a:buNone/>
            </a:pPr>
            <a:r>
              <a:rPr lang="en-US" cap="all" dirty="0">
                <a:solidFill>
                  <a:schemeClr val="bg1">
                    <a:lumMod val="50000"/>
                  </a:schemeClr>
                </a:solidFill>
              </a:rPr>
              <a:t>A STANDARD,</a:t>
            </a:r>
          </a:p>
          <a:p>
            <a:pPr marL="0" indent="0" algn="ctr" fontAlgn="base">
              <a:spcBef>
                <a:spcPts val="0"/>
              </a:spcBef>
              <a:buNone/>
            </a:pPr>
            <a:r>
              <a:rPr lang="en-US" cap="all" dirty="0">
                <a:solidFill>
                  <a:schemeClr val="bg1">
                    <a:lumMod val="50000"/>
                  </a:schemeClr>
                </a:solidFill>
              </a:rPr>
              <a:t>&amp; A GREEN BUILDING CERTIFICATION SYSTEM.</a:t>
            </a:r>
          </a:p>
          <a:p>
            <a:pPr marL="0" indent="0" algn="ctr" fontAlgn="base">
              <a:spcBef>
                <a:spcPts val="0"/>
              </a:spcBef>
              <a:buNone/>
            </a:pPr>
            <a:r>
              <a:rPr lang="en-US" b="1" cap="all" dirty="0">
                <a:solidFill>
                  <a:schemeClr val="bg1">
                    <a:lumMod val="50000"/>
                  </a:schemeClr>
                </a:solidFill>
              </a:rPr>
              <a:t>________</a:t>
            </a:r>
          </a:p>
        </p:txBody>
      </p:sp>
      <p:sp>
        <p:nvSpPr>
          <p:cNvPr id="12" name="Rectangle 11"/>
          <p:cNvSpPr/>
          <p:nvPr/>
        </p:nvSpPr>
        <p:spPr>
          <a:xfrm>
            <a:off x="1894592" y="2703578"/>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724218" y="270357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553136" y="270357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D40F99C-59DC-4F7E-A9C4-DDE8FFD9972F}"/>
              </a:ext>
            </a:extLst>
          </p:cNvPr>
          <p:cNvPicPr>
            <a:picLocks noChangeAspect="1"/>
          </p:cNvPicPr>
          <p:nvPr/>
        </p:nvPicPr>
        <p:blipFill>
          <a:blip r:embed="rId3"/>
          <a:stretch>
            <a:fillRect/>
          </a:stretch>
        </p:blipFill>
        <p:spPr>
          <a:xfrm>
            <a:off x="8073187" y="3098965"/>
            <a:ext cx="1733575" cy="2452119"/>
          </a:xfrm>
          <a:prstGeom prst="rect">
            <a:avLst/>
          </a:prstGeom>
        </p:spPr>
      </p:pic>
      <p:pic>
        <p:nvPicPr>
          <p:cNvPr id="15" name="Picture 14">
            <a:extLst>
              <a:ext uri="{FF2B5EF4-FFF2-40B4-BE49-F238E27FC236}">
                <a16:creationId xmlns:a16="http://schemas.microsoft.com/office/drawing/2014/main" id="{D67029B0-40F7-4C26-8E53-B74D7379AA69}"/>
              </a:ext>
            </a:extLst>
          </p:cNvPr>
          <p:cNvPicPr>
            <a:picLocks noChangeAspect="1"/>
          </p:cNvPicPr>
          <p:nvPr/>
        </p:nvPicPr>
        <p:blipFill>
          <a:blip r:embed="rId4"/>
          <a:stretch>
            <a:fillRect/>
          </a:stretch>
        </p:blipFill>
        <p:spPr>
          <a:xfrm>
            <a:off x="2056593" y="3362842"/>
            <a:ext cx="2489301" cy="1915435"/>
          </a:xfrm>
          <a:prstGeom prst="rect">
            <a:avLst/>
          </a:prstGeom>
        </p:spPr>
      </p:pic>
    </p:spTree>
    <p:extLst>
      <p:ext uri="{BB962C8B-B14F-4D97-AF65-F5344CB8AC3E}">
        <p14:creationId xmlns:p14="http://schemas.microsoft.com/office/powerpoint/2010/main" val="121627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7882" y="853601"/>
            <a:ext cx="7886700" cy="994172"/>
          </a:xfrm>
        </p:spPr>
        <p:txBody>
          <a:bodyPr>
            <a:normAutofit/>
          </a:bodyPr>
          <a:lstStyle/>
          <a:p>
            <a:r>
              <a:rPr lang="en-US" b="1" dirty="0">
                <a:latin typeface="+mn-lt"/>
              </a:rPr>
              <a:t>KHBP Green Campus- Phase 1</a:t>
            </a:r>
          </a:p>
        </p:txBody>
      </p:sp>
      <p:pic>
        <p:nvPicPr>
          <p:cNvPr id="11" name="Picture 10"/>
          <p:cNvPicPr>
            <a:picLocks noChangeAspect="1"/>
          </p:cNvPicPr>
          <p:nvPr/>
        </p:nvPicPr>
        <p:blipFill rotWithShape="1">
          <a:blip r:embed="rId2"/>
          <a:srcRect t="10743" b="18341"/>
          <a:stretch/>
        </p:blipFill>
        <p:spPr>
          <a:xfrm>
            <a:off x="525177" y="1634728"/>
            <a:ext cx="2744526" cy="674273"/>
          </a:xfrm>
          <a:prstGeom prst="rect">
            <a:avLst/>
          </a:prstGeom>
        </p:spPr>
      </p:pic>
      <p:pic>
        <p:nvPicPr>
          <p:cNvPr id="1028" name="Picture 4" descr="The King Hussein Business Park (KHB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6347"/>
            <a:ext cx="5815584" cy="38789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7803" t="24472" r="7803" b="24471"/>
          <a:stretch/>
        </p:blipFill>
        <p:spPr>
          <a:xfrm>
            <a:off x="9251580" y="1191146"/>
            <a:ext cx="2352428" cy="457200"/>
          </a:xfrm>
          <a:prstGeom prst="rect">
            <a:avLst/>
          </a:prstGeom>
        </p:spPr>
      </p:pic>
      <p:pic>
        <p:nvPicPr>
          <p:cNvPr id="21" name="Picture 20"/>
          <p:cNvPicPr>
            <a:picLocks noChangeAspect="1"/>
          </p:cNvPicPr>
          <p:nvPr/>
        </p:nvPicPr>
        <p:blipFill>
          <a:blip r:embed="rId5"/>
          <a:stretch>
            <a:fillRect/>
          </a:stretch>
        </p:blipFill>
        <p:spPr>
          <a:xfrm>
            <a:off x="6280417" y="2771489"/>
            <a:ext cx="5911583" cy="3878949"/>
          </a:xfrm>
          <a:prstGeom prst="rect">
            <a:avLst/>
          </a:prstGeom>
        </p:spPr>
      </p:pic>
      <p:sp>
        <p:nvSpPr>
          <p:cNvPr id="2" name="TextBox 1">
            <a:extLst>
              <a:ext uri="{FF2B5EF4-FFF2-40B4-BE49-F238E27FC236}">
                <a16:creationId xmlns:a16="http://schemas.microsoft.com/office/drawing/2014/main" id="{C614E272-5289-CDE1-93AC-5E88669793B2}"/>
              </a:ext>
            </a:extLst>
          </p:cNvPr>
          <p:cNvSpPr txBox="1"/>
          <p:nvPr/>
        </p:nvSpPr>
        <p:spPr>
          <a:xfrm>
            <a:off x="8161506" y="0"/>
            <a:ext cx="4030494" cy="584775"/>
          </a:xfrm>
          <a:prstGeom prst="rect">
            <a:avLst/>
          </a:prstGeom>
          <a:noFill/>
          <a:ln>
            <a:solidFill>
              <a:srgbClr val="92D050"/>
            </a:solidFill>
          </a:ln>
        </p:spPr>
        <p:txBody>
          <a:bodyPr wrap="square" rtlCol="0">
            <a:spAutoFit/>
          </a:bodyPr>
          <a:lstStyle/>
          <a:p>
            <a:pPr algn="ctr"/>
            <a:r>
              <a:rPr lang="en-US" sz="3200" b="1" dirty="0">
                <a:solidFill>
                  <a:prstClr val="black"/>
                </a:solidFill>
              </a:rPr>
              <a:t>May -2018</a:t>
            </a:r>
          </a:p>
        </p:txBody>
      </p:sp>
      <p:sp>
        <p:nvSpPr>
          <p:cNvPr id="3" name="Rectangle 2">
            <a:extLst>
              <a:ext uri="{FF2B5EF4-FFF2-40B4-BE49-F238E27FC236}">
                <a16:creationId xmlns:a16="http://schemas.microsoft.com/office/drawing/2014/main" id="{75EDE09A-8B6F-220C-E552-F014159355E5}"/>
              </a:ext>
            </a:extLst>
          </p:cNvPr>
          <p:cNvSpPr/>
          <p:nvPr/>
        </p:nvSpPr>
        <p:spPr>
          <a:xfrm rot="20180103">
            <a:off x="7873012" y="4532614"/>
            <a:ext cx="413937" cy="46111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2DE291E-CED6-A626-382F-09E32E322E7A}"/>
              </a:ext>
            </a:extLst>
          </p:cNvPr>
          <p:cNvSpPr/>
          <p:nvPr/>
        </p:nvSpPr>
        <p:spPr>
          <a:xfrm rot="20180103">
            <a:off x="7620294" y="5449006"/>
            <a:ext cx="386572" cy="36569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1DCE4FE-70F1-8EA2-3A44-E634CD399EFC}"/>
              </a:ext>
            </a:extLst>
          </p:cNvPr>
          <p:cNvSpPr/>
          <p:nvPr/>
        </p:nvSpPr>
        <p:spPr>
          <a:xfrm rot="20180103">
            <a:off x="8308578" y="5637350"/>
            <a:ext cx="487539" cy="45674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7985D36-E31D-0968-EEE3-0BF33FF28C60}"/>
              </a:ext>
            </a:extLst>
          </p:cNvPr>
          <p:cNvSpPr/>
          <p:nvPr/>
        </p:nvSpPr>
        <p:spPr>
          <a:xfrm rot="20180103">
            <a:off x="7802267" y="5857850"/>
            <a:ext cx="447362" cy="45674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2D6976-5B47-4312-DCDB-5D0B74AC1911}"/>
              </a:ext>
            </a:extLst>
          </p:cNvPr>
          <p:cNvSpPr/>
          <p:nvPr/>
        </p:nvSpPr>
        <p:spPr>
          <a:xfrm rot="4086548">
            <a:off x="10578623" y="4190264"/>
            <a:ext cx="320435" cy="431221"/>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FC8A289-9EC6-3016-48AB-3FA1F17FC9F2}"/>
              </a:ext>
            </a:extLst>
          </p:cNvPr>
          <p:cNvSpPr/>
          <p:nvPr/>
        </p:nvSpPr>
        <p:spPr>
          <a:xfrm rot="20171060">
            <a:off x="10351606" y="4052026"/>
            <a:ext cx="354530" cy="173235"/>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599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95009" y="6110604"/>
            <a:ext cx="1318926"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47%</a:t>
            </a:r>
            <a:endParaRPr lang="en-US" sz="2800" dirty="0">
              <a:solidFill>
                <a:prstClr val="black">
                  <a:lumMod val="75000"/>
                  <a:lumOff val="25000"/>
                </a:prstClr>
              </a:solidFill>
            </a:endParaRPr>
          </a:p>
        </p:txBody>
      </p:sp>
      <p:sp>
        <p:nvSpPr>
          <p:cNvPr id="23" name="Rectangle 22"/>
          <p:cNvSpPr/>
          <p:nvPr/>
        </p:nvSpPr>
        <p:spPr>
          <a:xfrm>
            <a:off x="2791188" y="6111906"/>
            <a:ext cx="1377690"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44%</a:t>
            </a:r>
            <a:endParaRPr lang="en-US" sz="2800" dirty="0">
              <a:solidFill>
                <a:prstClr val="black">
                  <a:lumMod val="75000"/>
                  <a:lumOff val="25000"/>
                </a:prstClr>
              </a:solidFill>
            </a:endParaRPr>
          </a:p>
        </p:txBody>
      </p:sp>
      <p:sp>
        <p:nvSpPr>
          <p:cNvPr id="29" name="Title 1"/>
          <p:cNvSpPr txBox="1">
            <a:spLocks/>
          </p:cNvSpPr>
          <p:nvPr/>
        </p:nvSpPr>
        <p:spPr>
          <a:xfrm>
            <a:off x="613160" y="2278487"/>
            <a:ext cx="2359859" cy="171180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dirty="0">
                <a:solidFill>
                  <a:prstClr val="black"/>
                </a:solidFill>
                <a:latin typeface="Calibri" panose="020F0502020204030204"/>
              </a:rPr>
              <a:t>King Hussein Business Park</a:t>
            </a:r>
          </a:p>
          <a:p>
            <a:r>
              <a:rPr lang="en-US" sz="4000" dirty="0">
                <a:solidFill>
                  <a:prstClr val="black"/>
                </a:solidFill>
                <a:latin typeface="Calibri" panose="020F0502020204030204"/>
              </a:rPr>
              <a:t>Building 4</a:t>
            </a:r>
          </a:p>
        </p:txBody>
      </p:sp>
      <p:pic>
        <p:nvPicPr>
          <p:cNvPr id="30" name="Picture 29"/>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675" b="14274"/>
          <a:stretch/>
        </p:blipFill>
        <p:spPr>
          <a:xfrm>
            <a:off x="3141740" y="771404"/>
            <a:ext cx="3673820" cy="3687097"/>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7803" t="24472" r="7803" b="24471"/>
          <a:stretch/>
        </p:blipFill>
        <p:spPr>
          <a:xfrm>
            <a:off x="815024" y="771883"/>
            <a:ext cx="2130874" cy="414140"/>
          </a:xfrm>
          <a:prstGeom prst="rect">
            <a:avLst/>
          </a:prstGeom>
        </p:spPr>
      </p:pic>
      <p:pic>
        <p:nvPicPr>
          <p:cNvPr id="34" name="Picture 33"/>
          <p:cNvPicPr>
            <a:picLocks noChangeAspect="1"/>
          </p:cNvPicPr>
          <p:nvPr/>
        </p:nvPicPr>
        <p:blipFill rotWithShape="1">
          <a:blip r:embed="rId5"/>
          <a:srcRect t="10743" b="18341"/>
          <a:stretch/>
        </p:blipFill>
        <p:spPr>
          <a:xfrm>
            <a:off x="9960078" y="6304709"/>
            <a:ext cx="1676072" cy="411776"/>
          </a:xfrm>
          <a:prstGeom prst="rect">
            <a:avLst/>
          </a:prstGeom>
        </p:spPr>
      </p:pic>
      <p:sp>
        <p:nvSpPr>
          <p:cNvPr id="38" name="Rectangle 37"/>
          <p:cNvSpPr/>
          <p:nvPr/>
        </p:nvSpPr>
        <p:spPr>
          <a:xfrm>
            <a:off x="4991419" y="6108393"/>
            <a:ext cx="1350387"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91%</a:t>
            </a:r>
            <a:endParaRPr lang="en-US" sz="2800" dirty="0">
              <a:solidFill>
                <a:prstClr val="black">
                  <a:lumMod val="75000"/>
                  <a:lumOff val="25000"/>
                </a:prstClr>
              </a:solidFill>
            </a:endParaRPr>
          </a:p>
        </p:txBody>
      </p:sp>
      <p:pic>
        <p:nvPicPr>
          <p:cNvPr id="2" name="Picture 1"/>
          <p:cNvPicPr>
            <a:picLocks noChangeAspect="1"/>
          </p:cNvPicPr>
          <p:nvPr/>
        </p:nvPicPr>
        <p:blipFill>
          <a:blip r:embed="rId6"/>
          <a:stretch>
            <a:fillRect/>
          </a:stretch>
        </p:blipFill>
        <p:spPr>
          <a:xfrm>
            <a:off x="6922971" y="771404"/>
            <a:ext cx="2620794" cy="3687097"/>
          </a:xfrm>
          <a:prstGeom prst="rect">
            <a:avLst/>
          </a:prstGeom>
        </p:spPr>
      </p:pic>
      <p:pic>
        <p:nvPicPr>
          <p:cNvPr id="3" name="Picture 2"/>
          <p:cNvPicPr>
            <a:picLocks noChangeAspect="1"/>
          </p:cNvPicPr>
          <p:nvPr/>
        </p:nvPicPr>
        <p:blipFill rotWithShape="1">
          <a:blip r:embed="rId7"/>
          <a:srcRect l="1154" r="1751"/>
          <a:stretch/>
        </p:blipFill>
        <p:spPr>
          <a:xfrm>
            <a:off x="9645446" y="771403"/>
            <a:ext cx="2546554" cy="3687098"/>
          </a:xfrm>
          <a:prstGeom prst="rect">
            <a:avLst/>
          </a:prstGeom>
        </p:spPr>
      </p:pic>
      <p:pic>
        <p:nvPicPr>
          <p:cNvPr id="5" name="Picture 4"/>
          <p:cNvPicPr>
            <a:picLocks noChangeAspect="1"/>
          </p:cNvPicPr>
          <p:nvPr/>
        </p:nvPicPr>
        <p:blipFill rotWithShape="1">
          <a:blip r:embed="rId8"/>
          <a:srcRect r="77829"/>
          <a:stretch/>
        </p:blipFill>
        <p:spPr>
          <a:xfrm>
            <a:off x="963036" y="4579513"/>
            <a:ext cx="1131235" cy="1458358"/>
          </a:xfrm>
          <a:prstGeom prst="rect">
            <a:avLst/>
          </a:prstGeom>
        </p:spPr>
      </p:pic>
      <p:pic>
        <p:nvPicPr>
          <p:cNvPr id="39" name="Picture 38"/>
          <p:cNvPicPr>
            <a:picLocks noChangeAspect="1"/>
          </p:cNvPicPr>
          <p:nvPr/>
        </p:nvPicPr>
        <p:blipFill rotWithShape="1">
          <a:blip r:embed="rId8"/>
          <a:srcRect l="52560" r="21173"/>
          <a:stretch/>
        </p:blipFill>
        <p:spPr>
          <a:xfrm>
            <a:off x="5043948" y="4579513"/>
            <a:ext cx="1340172" cy="1458358"/>
          </a:xfrm>
          <a:prstGeom prst="rect">
            <a:avLst/>
          </a:prstGeom>
        </p:spPr>
      </p:pic>
      <p:pic>
        <p:nvPicPr>
          <p:cNvPr id="40" name="Picture 39"/>
          <p:cNvPicPr>
            <a:picLocks noChangeAspect="1"/>
          </p:cNvPicPr>
          <p:nvPr/>
        </p:nvPicPr>
        <p:blipFill rotWithShape="1">
          <a:blip r:embed="rId8"/>
          <a:srcRect l="25821" r="52008"/>
          <a:stretch/>
        </p:blipFill>
        <p:spPr>
          <a:xfrm>
            <a:off x="2895600" y="4579513"/>
            <a:ext cx="1131235" cy="1458358"/>
          </a:xfrm>
          <a:prstGeom prst="rect">
            <a:avLst/>
          </a:prstGeom>
        </p:spPr>
      </p:pic>
      <p:pic>
        <p:nvPicPr>
          <p:cNvPr id="41" name="Picture 40"/>
          <p:cNvPicPr>
            <a:picLocks noChangeAspect="1"/>
          </p:cNvPicPr>
          <p:nvPr/>
        </p:nvPicPr>
        <p:blipFill rotWithShape="1">
          <a:blip r:embed="rId9"/>
          <a:srcRect l="83889" t="9186" r="7920" b="49028"/>
          <a:stretch/>
        </p:blipFill>
        <p:spPr>
          <a:xfrm>
            <a:off x="5094515" y="4445772"/>
            <a:ext cx="872626" cy="925284"/>
          </a:xfrm>
          <a:prstGeom prst="rect">
            <a:avLst/>
          </a:prstGeom>
        </p:spPr>
      </p:pic>
      <p:pic>
        <p:nvPicPr>
          <p:cNvPr id="42" name="Picture 41"/>
          <p:cNvPicPr>
            <a:picLocks noChangeAspect="1"/>
          </p:cNvPicPr>
          <p:nvPr/>
        </p:nvPicPr>
        <p:blipFill rotWithShape="1">
          <a:blip r:embed="rId9"/>
          <a:srcRect l="44419" t="9186" r="47178" b="49028"/>
          <a:stretch/>
        </p:blipFill>
        <p:spPr>
          <a:xfrm>
            <a:off x="2944805" y="4459269"/>
            <a:ext cx="895193" cy="925284"/>
          </a:xfrm>
          <a:prstGeom prst="rect">
            <a:avLst/>
          </a:prstGeom>
        </p:spPr>
      </p:pic>
      <p:pic>
        <p:nvPicPr>
          <p:cNvPr id="43" name="Picture 42"/>
          <p:cNvPicPr>
            <a:picLocks noChangeAspect="1"/>
          </p:cNvPicPr>
          <p:nvPr/>
        </p:nvPicPr>
        <p:blipFill rotWithShape="1">
          <a:blip r:embed="rId9"/>
          <a:srcRect l="5373" t="9186" r="86295" b="49028"/>
          <a:stretch/>
        </p:blipFill>
        <p:spPr>
          <a:xfrm>
            <a:off x="914401" y="4456657"/>
            <a:ext cx="887672" cy="925284"/>
          </a:xfrm>
          <a:prstGeom prst="rect">
            <a:avLst/>
          </a:prstGeom>
        </p:spPr>
      </p:pic>
      <p:sp>
        <p:nvSpPr>
          <p:cNvPr id="18" name="Rectangle 17"/>
          <p:cNvSpPr/>
          <p:nvPr/>
        </p:nvSpPr>
        <p:spPr>
          <a:xfrm>
            <a:off x="7141303" y="4879522"/>
            <a:ext cx="4500751" cy="1077218"/>
          </a:xfrm>
          <a:prstGeom prst="rect">
            <a:avLst/>
          </a:prstGeom>
        </p:spPr>
        <p:txBody>
          <a:bodyPr wrap="square">
            <a:spAutoFit/>
          </a:bodyPr>
          <a:lstStyle/>
          <a:p>
            <a:r>
              <a:rPr lang="en-US" sz="2000" b="1" u="sng" spc="600" dirty="0">
                <a:solidFill>
                  <a:prstClr val="black">
                    <a:lumMod val="65000"/>
                    <a:lumOff val="35000"/>
                  </a:prstClr>
                </a:solidFill>
                <a:latin typeface="Century Gothic" panose="020B0502020202020204" pitchFamily="34" charset="0"/>
                <a:ea typeface="Adobe Gothic Std B" panose="020B0800000000000000" pitchFamily="34" charset="-128"/>
              </a:rPr>
              <a:t>Achieved</a:t>
            </a:r>
          </a:p>
          <a:p>
            <a:r>
              <a:rPr lang="en-US" sz="3000" b="1" u="sng" spc="600" dirty="0">
                <a:solidFill>
                  <a:prstClr val="black">
                    <a:lumMod val="65000"/>
                    <a:lumOff val="35000"/>
                  </a:prstClr>
                </a:solidFill>
                <a:latin typeface="Century Gothic" panose="020B0502020202020204" pitchFamily="34" charset="0"/>
                <a:ea typeface="Adobe Gothic Std B" panose="020B0800000000000000" pitchFamily="34" charset="-128"/>
              </a:rPr>
              <a:t>EDGE Advanced </a:t>
            </a:r>
            <a:r>
              <a:rPr lang="en-US" sz="1400" b="1" u="sng" spc="600" dirty="0">
                <a:solidFill>
                  <a:prstClr val="black">
                    <a:lumMod val="65000"/>
                    <a:lumOff val="35000"/>
                  </a:prstClr>
                </a:solidFill>
                <a:latin typeface="Century Gothic" panose="020B0502020202020204" pitchFamily="34" charset="0"/>
                <a:ea typeface="Adobe Gothic Std B" panose="020B0800000000000000" pitchFamily="34" charset="-128"/>
              </a:rPr>
              <a:t>Certification</a:t>
            </a:r>
            <a:endParaRPr lang="en-US" sz="1400" u="sng" spc="600" dirty="0">
              <a:solidFill>
                <a:prstClr val="black"/>
              </a:solidFill>
            </a:endParaRPr>
          </a:p>
        </p:txBody>
      </p:sp>
      <p:sp>
        <p:nvSpPr>
          <p:cNvPr id="19" name="TextBox 18"/>
          <p:cNvSpPr txBox="1"/>
          <p:nvPr/>
        </p:nvSpPr>
        <p:spPr>
          <a:xfrm>
            <a:off x="8161506" y="0"/>
            <a:ext cx="4030494" cy="584775"/>
          </a:xfrm>
          <a:prstGeom prst="rect">
            <a:avLst/>
          </a:prstGeom>
          <a:noFill/>
          <a:ln>
            <a:solidFill>
              <a:srgbClr val="92D050"/>
            </a:solidFill>
          </a:ln>
        </p:spPr>
        <p:txBody>
          <a:bodyPr wrap="square" rtlCol="0">
            <a:spAutoFit/>
          </a:bodyPr>
          <a:lstStyle/>
          <a:p>
            <a:pPr algn="ctr"/>
            <a:r>
              <a:rPr lang="en-US" sz="3200" b="1" dirty="0">
                <a:solidFill>
                  <a:prstClr val="black"/>
                </a:solidFill>
              </a:rPr>
              <a:t>February -2019</a:t>
            </a:r>
          </a:p>
        </p:txBody>
      </p:sp>
      <p:sp>
        <p:nvSpPr>
          <p:cNvPr id="4" name="Rectangle 3"/>
          <p:cNvSpPr/>
          <p:nvPr/>
        </p:nvSpPr>
        <p:spPr>
          <a:xfrm>
            <a:off x="687701" y="1777217"/>
            <a:ext cx="1109984" cy="369332"/>
          </a:xfrm>
          <a:prstGeom prst="rect">
            <a:avLst/>
          </a:prstGeom>
        </p:spPr>
        <p:txBody>
          <a:bodyPr wrap="none">
            <a:spAutoFit/>
          </a:bodyPr>
          <a:lstStyle/>
          <a:p>
            <a:r>
              <a:rPr lang="en-US" dirty="0">
                <a:solidFill>
                  <a:prstClr val="black"/>
                </a:solidFill>
              </a:rPr>
              <a:t>The Start!</a:t>
            </a:r>
            <a:endParaRPr lang="en-US" dirty="0"/>
          </a:p>
        </p:txBody>
      </p:sp>
    </p:spTree>
    <p:extLst>
      <p:ext uri="{BB962C8B-B14F-4D97-AF65-F5344CB8AC3E}">
        <p14:creationId xmlns:p14="http://schemas.microsoft.com/office/powerpoint/2010/main" val="144641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0" y="331696"/>
            <a:ext cx="9144000" cy="148813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23305" y="1019616"/>
            <a:ext cx="8219361" cy="861774"/>
          </a:xfrm>
          <a:prstGeom prst="rect">
            <a:avLst/>
          </a:prstGeom>
        </p:spPr>
        <p:txBody>
          <a:bodyPr wrap="square">
            <a:spAutoFit/>
          </a:bodyPr>
          <a:lstStyle/>
          <a:p>
            <a:r>
              <a:rPr lang="en-US" sz="2700" b="1" dirty="0">
                <a:solidFill>
                  <a:prstClr val="black"/>
                </a:solidFill>
              </a:rPr>
              <a:t>KHBP Building 4 </a:t>
            </a:r>
            <a:r>
              <a:rPr lang="en-US" sz="2800" b="1" dirty="0">
                <a:solidFill>
                  <a:prstClr val="black"/>
                </a:solidFill>
              </a:rPr>
              <a:t>-</a:t>
            </a:r>
            <a:r>
              <a:rPr lang="en-US" sz="2000" b="1" dirty="0">
                <a:solidFill>
                  <a:prstClr val="black"/>
                </a:solidFill>
              </a:rPr>
              <a:t> </a:t>
            </a:r>
            <a:r>
              <a:rPr lang="en-US" sz="2700" b="1" dirty="0">
                <a:solidFill>
                  <a:prstClr val="black"/>
                </a:solidFill>
              </a:rPr>
              <a:t>Positive </a:t>
            </a:r>
            <a:r>
              <a:rPr lang="en-US" sz="3200" b="1" dirty="0">
                <a:solidFill>
                  <a:prstClr val="black"/>
                </a:solidFill>
              </a:rPr>
              <a:t>ECONOMICAL</a:t>
            </a:r>
            <a:r>
              <a:rPr lang="en-US" sz="2700" b="1" dirty="0">
                <a:solidFill>
                  <a:prstClr val="black"/>
                </a:solidFill>
              </a:rPr>
              <a:t> Impact</a:t>
            </a:r>
          </a:p>
          <a:p>
            <a:r>
              <a:rPr lang="en-US" dirty="0">
                <a:solidFill>
                  <a:prstClr val="black"/>
                </a:solidFill>
              </a:rPr>
              <a:t>(3,630m2)</a:t>
            </a:r>
          </a:p>
        </p:txBody>
      </p:sp>
      <p:pic>
        <p:nvPicPr>
          <p:cNvPr id="26" name="Picture 25"/>
          <p:cNvPicPr>
            <a:picLocks noChangeAspect="1"/>
          </p:cNvPicPr>
          <p:nvPr/>
        </p:nvPicPr>
        <p:blipFill rotWithShape="1">
          <a:blip r:embed="rId2"/>
          <a:srcRect t="10743" b="18341"/>
          <a:stretch/>
        </p:blipFill>
        <p:spPr>
          <a:xfrm>
            <a:off x="10254343" y="6304709"/>
            <a:ext cx="1676072" cy="411776"/>
          </a:xfrm>
          <a:prstGeom prst="rect">
            <a:avLst/>
          </a:prstGeom>
        </p:spPr>
      </p:pic>
      <p:pic>
        <p:nvPicPr>
          <p:cNvPr id="2" name="Picture 1"/>
          <p:cNvPicPr>
            <a:picLocks noChangeAspect="1"/>
          </p:cNvPicPr>
          <p:nvPr/>
        </p:nvPicPr>
        <p:blipFill rotWithShape="1">
          <a:blip r:embed="rId3"/>
          <a:srcRect t="18030"/>
          <a:stretch/>
        </p:blipFill>
        <p:spPr>
          <a:xfrm>
            <a:off x="440812" y="2296884"/>
            <a:ext cx="8047558" cy="3824157"/>
          </a:xfrm>
          <a:prstGeom prst="rect">
            <a:avLst/>
          </a:prstGeom>
        </p:spPr>
      </p:pic>
      <p:pic>
        <p:nvPicPr>
          <p:cNvPr id="3" name="Picture 2">
            <a:extLst>
              <a:ext uri="{FF2B5EF4-FFF2-40B4-BE49-F238E27FC236}">
                <a16:creationId xmlns:a16="http://schemas.microsoft.com/office/drawing/2014/main" id="{B3F55141-EE31-7E4B-A509-310A8177D729}"/>
              </a:ext>
            </a:extLst>
          </p:cNvPr>
          <p:cNvPicPr>
            <a:picLocks noChangeAspect="1"/>
          </p:cNvPicPr>
          <p:nvPr/>
        </p:nvPicPr>
        <p:blipFill rotWithShape="1">
          <a:blip r:embed="rId4"/>
          <a:srcRect t="29987"/>
          <a:stretch/>
        </p:blipFill>
        <p:spPr>
          <a:xfrm>
            <a:off x="8488369" y="2378092"/>
            <a:ext cx="3703631" cy="3661739"/>
          </a:xfrm>
          <a:prstGeom prst="rect">
            <a:avLst/>
          </a:prstGeom>
        </p:spPr>
      </p:pic>
    </p:spTree>
    <p:extLst>
      <p:ext uri="{BB962C8B-B14F-4D97-AF65-F5344CB8AC3E}">
        <p14:creationId xmlns:p14="http://schemas.microsoft.com/office/powerpoint/2010/main" val="1857680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0324" y="2516694"/>
            <a:ext cx="6517533" cy="892552"/>
          </a:xfrm>
          <a:prstGeom prst="rect">
            <a:avLst/>
          </a:prstGeom>
          <a:noFill/>
        </p:spPr>
        <p:txBody>
          <a:bodyPr wrap="square" rtlCol="0">
            <a:spAutoFit/>
          </a:bodyPr>
          <a:lstStyle/>
          <a:p>
            <a:r>
              <a:rPr lang="en-US" sz="1600" dirty="0">
                <a:solidFill>
                  <a:prstClr val="black"/>
                </a:solidFill>
              </a:rPr>
              <a:t>Our Green Building’s Reduction of the </a:t>
            </a:r>
            <a:r>
              <a:rPr lang="en-US" sz="1600" b="1" dirty="0">
                <a:solidFill>
                  <a:prstClr val="black"/>
                </a:solidFill>
              </a:rPr>
              <a:t>GHG Emissions</a:t>
            </a:r>
            <a:r>
              <a:rPr lang="en-US" sz="1600" dirty="0">
                <a:solidFill>
                  <a:prstClr val="black"/>
                </a:solidFill>
              </a:rPr>
              <a:t> equivalence to taking </a:t>
            </a:r>
            <a:r>
              <a:rPr lang="en-US" sz="3600" b="1" dirty="0">
                <a:solidFill>
                  <a:prstClr val="black"/>
                </a:solidFill>
              </a:rPr>
              <a:t>23</a:t>
            </a:r>
            <a:r>
              <a:rPr lang="en-US" sz="2400" b="1" dirty="0">
                <a:solidFill>
                  <a:prstClr val="black"/>
                </a:solidFill>
              </a:rPr>
              <a:t> Passenger vehicles driven</a:t>
            </a:r>
            <a:r>
              <a:rPr lang="en-US" b="1" dirty="0">
                <a:solidFill>
                  <a:prstClr val="black"/>
                </a:solidFill>
              </a:rPr>
              <a:t> </a:t>
            </a:r>
            <a:r>
              <a:rPr lang="en-US" sz="1600" dirty="0">
                <a:solidFill>
                  <a:prstClr val="black"/>
                </a:solidFill>
              </a:rPr>
              <a:t>off-road for one year.</a:t>
            </a:r>
            <a:endParaRPr lang="en-US" sz="2400" dirty="0">
              <a:solidFill>
                <a:prstClr val="black"/>
              </a:solidFill>
              <a:ea typeface="Calibri" panose="020F0502020204030204" pitchFamily="34" charset="0"/>
              <a:cs typeface="Arial" panose="020B0604020202020204" pitchFamily="34" charset="0"/>
            </a:endParaRPr>
          </a:p>
        </p:txBody>
      </p:sp>
      <p:sp>
        <p:nvSpPr>
          <p:cNvPr id="7" name="TextBox 6"/>
          <p:cNvSpPr txBox="1"/>
          <p:nvPr/>
        </p:nvSpPr>
        <p:spPr>
          <a:xfrm>
            <a:off x="630325" y="4111819"/>
            <a:ext cx="6517532" cy="892552"/>
          </a:xfrm>
          <a:prstGeom prst="rect">
            <a:avLst/>
          </a:prstGeom>
          <a:noFill/>
        </p:spPr>
        <p:txBody>
          <a:bodyPr wrap="square" rtlCol="0">
            <a:spAutoFit/>
          </a:bodyPr>
          <a:lstStyle/>
          <a:p>
            <a:r>
              <a:rPr lang="en-US" sz="1600" dirty="0">
                <a:solidFill>
                  <a:prstClr val="black"/>
                </a:solidFill>
              </a:rPr>
              <a:t>Our Green Building’s Reduction of the </a:t>
            </a:r>
            <a:r>
              <a:rPr lang="en-US" sz="1600" b="1" dirty="0">
                <a:solidFill>
                  <a:prstClr val="black"/>
                </a:solidFill>
              </a:rPr>
              <a:t>GHG Emissions</a:t>
            </a:r>
            <a:r>
              <a:rPr lang="en-US" sz="1600" dirty="0">
                <a:solidFill>
                  <a:prstClr val="black"/>
                </a:solidFill>
              </a:rPr>
              <a:t> equivalence to the </a:t>
            </a:r>
            <a:r>
              <a:rPr lang="en-US" b="1" dirty="0">
                <a:solidFill>
                  <a:prstClr val="black"/>
                </a:solidFill>
              </a:rPr>
              <a:t>CO2</a:t>
            </a:r>
            <a:r>
              <a:rPr lang="en-US" dirty="0">
                <a:solidFill>
                  <a:prstClr val="black"/>
                </a:solidFill>
              </a:rPr>
              <a:t> emissions from energy use for </a:t>
            </a:r>
            <a:r>
              <a:rPr lang="en-US" sz="3600" b="1" dirty="0">
                <a:solidFill>
                  <a:prstClr val="black"/>
                </a:solidFill>
              </a:rPr>
              <a:t>13</a:t>
            </a:r>
            <a:r>
              <a:rPr lang="en-US" sz="3200" b="1" dirty="0">
                <a:solidFill>
                  <a:prstClr val="black"/>
                </a:solidFill>
              </a:rPr>
              <a:t> homes </a:t>
            </a:r>
            <a:r>
              <a:rPr lang="en-US" dirty="0">
                <a:solidFill>
                  <a:prstClr val="black"/>
                </a:solidFill>
              </a:rPr>
              <a:t>for one year.</a:t>
            </a:r>
            <a:endParaRPr lang="en-US" sz="2800" dirty="0">
              <a:solidFill>
                <a:prstClr val="black"/>
              </a:solidFill>
              <a:ea typeface="Calibri" panose="020F0502020204030204" pitchFamily="34" charset="0"/>
              <a:cs typeface="Arial" panose="020B0604020202020204" pitchFamily="34" charset="0"/>
            </a:endParaRPr>
          </a:p>
        </p:txBody>
      </p:sp>
      <p:sp>
        <p:nvSpPr>
          <p:cNvPr id="8" name="TextBox 7"/>
          <p:cNvSpPr txBox="1"/>
          <p:nvPr/>
        </p:nvSpPr>
        <p:spPr>
          <a:xfrm>
            <a:off x="630325" y="5611190"/>
            <a:ext cx="6517532" cy="892552"/>
          </a:xfrm>
          <a:prstGeom prst="rect">
            <a:avLst/>
          </a:prstGeom>
          <a:noFill/>
        </p:spPr>
        <p:txBody>
          <a:bodyPr wrap="square" rtlCol="0">
            <a:spAutoFit/>
          </a:bodyPr>
          <a:lstStyle/>
          <a:p>
            <a:pPr>
              <a:spcBef>
                <a:spcPts val="900"/>
              </a:spcBef>
              <a:spcAft>
                <a:spcPts val="900"/>
              </a:spcAft>
            </a:pPr>
            <a:r>
              <a:rPr lang="en-US" sz="1600" dirty="0">
                <a:solidFill>
                  <a:prstClr val="black"/>
                </a:solidFill>
              </a:rPr>
              <a:t>Our Green Building’s Reduction of the </a:t>
            </a:r>
            <a:r>
              <a:rPr lang="en-US" sz="1600" b="1" dirty="0">
                <a:solidFill>
                  <a:prstClr val="black"/>
                </a:solidFill>
              </a:rPr>
              <a:t>GHG Emissions</a:t>
            </a:r>
            <a:r>
              <a:rPr lang="en-US" sz="1600" dirty="0">
                <a:solidFill>
                  <a:prstClr val="black"/>
                </a:solidFill>
              </a:rPr>
              <a:t> to Carbon Sequestered by </a:t>
            </a:r>
            <a:r>
              <a:rPr lang="en-US" sz="2400" b="1" dirty="0">
                <a:solidFill>
                  <a:prstClr val="black"/>
                </a:solidFill>
              </a:rPr>
              <a:t>Planting </a:t>
            </a:r>
            <a:r>
              <a:rPr lang="en-US" sz="3600" b="1" dirty="0">
                <a:solidFill>
                  <a:prstClr val="black"/>
                </a:solidFill>
              </a:rPr>
              <a:t>1,790</a:t>
            </a:r>
            <a:r>
              <a:rPr lang="en-US" sz="2400" b="1" dirty="0">
                <a:solidFill>
                  <a:prstClr val="black"/>
                </a:solidFill>
              </a:rPr>
              <a:t> seedling for 10 years</a:t>
            </a:r>
            <a:endParaRPr lang="en-US" sz="3200" b="1" dirty="0">
              <a:solidFill>
                <a:prstClr val="black"/>
              </a:solidFill>
              <a:ea typeface="Calibri" panose="020F0502020204030204" pitchFamily="34" charset="0"/>
              <a:cs typeface="Arial" panose="020B0604020202020204" pitchFamily="34" charset="0"/>
            </a:endParaRPr>
          </a:p>
        </p:txBody>
      </p:sp>
      <p:pic>
        <p:nvPicPr>
          <p:cNvPr id="1026" name="Picture 2" descr="https://www.epa.gov/sites/production/files/widgets/ghg-calc/calculator_resources/vehicl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2310" y="2386144"/>
            <a:ext cx="1174876" cy="1098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epa.gov/sites/production/files/widgets/ghg-calc/calculator_resources/houseenerg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269" y="3929170"/>
            <a:ext cx="922333" cy="1108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epa.gov/sites/production/files/widgets/ghg-calc/calculator_resources/seedling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989" y="5611190"/>
            <a:ext cx="867432" cy="11089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0817" y="1600314"/>
            <a:ext cx="6256545" cy="584775"/>
          </a:xfrm>
          <a:prstGeom prst="rect">
            <a:avLst/>
          </a:prstGeom>
          <a:solidFill>
            <a:schemeClr val="bg1">
              <a:lumMod val="95000"/>
            </a:schemeClr>
          </a:solidFill>
        </p:spPr>
        <p:txBody>
          <a:bodyPr wrap="square">
            <a:spAutoFit/>
          </a:bodyPr>
          <a:lstStyle/>
          <a:p>
            <a:pPr fontAlgn="base"/>
            <a:r>
              <a:rPr lang="en-GB" sz="2400" b="1" dirty="0">
                <a:solidFill>
                  <a:srgbClr val="4D83C9"/>
                </a:solidFill>
                <a:latin typeface="inherit"/>
              </a:rPr>
              <a:t>Operational CO₂ </a:t>
            </a:r>
            <a:r>
              <a:rPr lang="en-GB" sz="3200" b="1" dirty="0">
                <a:solidFill>
                  <a:srgbClr val="4D83C9"/>
                </a:solidFill>
                <a:latin typeface="inherit"/>
              </a:rPr>
              <a:t>Savings</a:t>
            </a:r>
            <a:r>
              <a:rPr lang="en-GB" sz="2400" b="1" dirty="0">
                <a:solidFill>
                  <a:srgbClr val="4D83C9"/>
                </a:solidFill>
                <a:latin typeface="inherit"/>
              </a:rPr>
              <a:t>= 108 </a:t>
            </a:r>
            <a:r>
              <a:rPr lang="en-GB" sz="2400" b="1" dirty="0" err="1">
                <a:solidFill>
                  <a:srgbClr val="4D83C9"/>
                </a:solidFill>
                <a:latin typeface="inherit"/>
              </a:rPr>
              <a:t>tCO</a:t>
            </a:r>
            <a:r>
              <a:rPr lang="en-GB" sz="2400" b="1" dirty="0">
                <a:solidFill>
                  <a:srgbClr val="4D83C9"/>
                </a:solidFill>
                <a:latin typeface="inherit"/>
              </a:rPr>
              <a:t>₂/Year</a:t>
            </a:r>
          </a:p>
        </p:txBody>
      </p:sp>
      <p:sp>
        <p:nvSpPr>
          <p:cNvPr id="16" name="Rectangle 15"/>
          <p:cNvSpPr/>
          <p:nvPr/>
        </p:nvSpPr>
        <p:spPr>
          <a:xfrm>
            <a:off x="933856" y="548365"/>
            <a:ext cx="9590710" cy="861774"/>
          </a:xfrm>
          <a:prstGeom prst="rect">
            <a:avLst/>
          </a:prstGeom>
        </p:spPr>
        <p:txBody>
          <a:bodyPr wrap="square">
            <a:spAutoFit/>
          </a:bodyPr>
          <a:lstStyle/>
          <a:p>
            <a:r>
              <a:rPr lang="en-US" sz="2700" b="1" dirty="0">
                <a:solidFill>
                  <a:prstClr val="black"/>
                </a:solidFill>
              </a:rPr>
              <a:t>KHBP Building 4 </a:t>
            </a:r>
            <a:r>
              <a:rPr lang="en-US" sz="2800" b="1" dirty="0">
                <a:solidFill>
                  <a:prstClr val="black"/>
                </a:solidFill>
              </a:rPr>
              <a:t>-</a:t>
            </a:r>
            <a:r>
              <a:rPr lang="en-US" sz="2000" b="1" dirty="0">
                <a:solidFill>
                  <a:prstClr val="black"/>
                </a:solidFill>
              </a:rPr>
              <a:t> </a:t>
            </a:r>
            <a:r>
              <a:rPr lang="en-US" sz="2700" b="1" dirty="0">
                <a:solidFill>
                  <a:prstClr val="black"/>
                </a:solidFill>
              </a:rPr>
              <a:t>Positive </a:t>
            </a:r>
            <a:r>
              <a:rPr lang="en-US" sz="3200" b="1" dirty="0">
                <a:solidFill>
                  <a:prstClr val="black"/>
                </a:solidFill>
              </a:rPr>
              <a:t>Environmental</a:t>
            </a:r>
            <a:r>
              <a:rPr lang="en-US" sz="2700" b="1" dirty="0">
                <a:solidFill>
                  <a:prstClr val="black"/>
                </a:solidFill>
              </a:rPr>
              <a:t> Impact</a:t>
            </a:r>
          </a:p>
          <a:p>
            <a:r>
              <a:rPr lang="en-US" dirty="0">
                <a:solidFill>
                  <a:prstClr val="black"/>
                </a:solidFill>
              </a:rPr>
              <a:t>(3,630m2)</a:t>
            </a:r>
          </a:p>
        </p:txBody>
      </p:sp>
      <p:cxnSp>
        <p:nvCxnSpPr>
          <p:cNvPr id="18" name="Straight Connector 17"/>
          <p:cNvCxnSpPr/>
          <p:nvPr/>
        </p:nvCxnSpPr>
        <p:spPr>
          <a:xfrm>
            <a:off x="2456327" y="3612471"/>
            <a:ext cx="3953435" cy="0"/>
          </a:xfrm>
          <a:prstGeom prst="line">
            <a:avLst/>
          </a:prstGeom>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2456327" y="5412776"/>
            <a:ext cx="3953435" cy="0"/>
          </a:xfrm>
          <a:prstGeom prst="line">
            <a:avLst/>
          </a:prstGeom>
          <a:ln/>
        </p:spPr>
        <p:style>
          <a:lnRef idx="3">
            <a:schemeClr val="dk1"/>
          </a:lnRef>
          <a:fillRef idx="0">
            <a:schemeClr val="dk1"/>
          </a:fillRef>
          <a:effectRef idx="2">
            <a:schemeClr val="dk1"/>
          </a:effectRef>
          <a:fontRef idx="minor">
            <a:schemeClr val="tx1"/>
          </a:fontRef>
        </p:style>
      </p:cxnSp>
      <p:pic>
        <p:nvPicPr>
          <p:cNvPr id="20" name="Picture 19"/>
          <p:cNvPicPr>
            <a:picLocks noChangeAspect="1"/>
          </p:cNvPicPr>
          <p:nvPr/>
        </p:nvPicPr>
        <p:blipFill rotWithShape="1">
          <a:blip r:embed="rId5"/>
          <a:srcRect t="10743" b="18341"/>
          <a:stretch/>
        </p:blipFill>
        <p:spPr>
          <a:xfrm>
            <a:off x="9940413" y="6285045"/>
            <a:ext cx="1676072" cy="411776"/>
          </a:xfrm>
          <a:prstGeom prst="rect">
            <a:avLst/>
          </a:prstGeom>
        </p:spPr>
      </p:pic>
      <p:pic>
        <p:nvPicPr>
          <p:cNvPr id="3" name="Picture 2" descr="CO2 Gas - Free interface icons">
            <a:extLst>
              <a:ext uri="{FF2B5EF4-FFF2-40B4-BE49-F238E27FC236}">
                <a16:creationId xmlns:a16="http://schemas.microsoft.com/office/drawing/2014/main" id="{3E8724D1-2479-CF1A-641D-97B668C3D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6092" y="2733060"/>
            <a:ext cx="2453424" cy="2453424"/>
          </a:xfrm>
          <a:prstGeom prst="rect">
            <a:avLst/>
          </a:prstGeom>
          <a:noFill/>
          <a:extLst>
            <a:ext uri="{909E8E84-426E-40DD-AFC4-6F175D3DCCD1}">
              <a14:hiddenFill xmlns:a14="http://schemas.microsoft.com/office/drawing/2010/main">
                <a:solidFill>
                  <a:srgbClr val="FFFFFF"/>
                </a:solidFill>
              </a14:hiddenFill>
            </a:ext>
          </a:extLst>
        </p:spPr>
      </p:pic>
      <p:sp>
        <p:nvSpPr>
          <p:cNvPr id="9" name="Arrow: Down 8">
            <a:extLst>
              <a:ext uri="{FF2B5EF4-FFF2-40B4-BE49-F238E27FC236}">
                <a16:creationId xmlns:a16="http://schemas.microsoft.com/office/drawing/2014/main" id="{7537573F-2C96-EBEE-3263-2958A1498FDC}"/>
              </a:ext>
            </a:extLst>
          </p:cNvPr>
          <p:cNvSpPr/>
          <p:nvPr/>
        </p:nvSpPr>
        <p:spPr>
          <a:xfrm>
            <a:off x="10090850" y="4840685"/>
            <a:ext cx="867432" cy="6429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52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51588" y="2298171"/>
            <a:ext cx="9144000" cy="4201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6" name="Rectangle 5"/>
          <p:cNvSpPr/>
          <p:nvPr/>
        </p:nvSpPr>
        <p:spPr>
          <a:xfrm>
            <a:off x="396834" y="483370"/>
            <a:ext cx="9523278" cy="584775"/>
          </a:xfrm>
          <a:prstGeom prst="rect">
            <a:avLst/>
          </a:prstGeom>
        </p:spPr>
        <p:txBody>
          <a:bodyPr wrap="square">
            <a:spAutoFit/>
          </a:bodyPr>
          <a:lstStyle/>
          <a:p>
            <a:r>
              <a:rPr lang="en-US" sz="2700" b="1" dirty="0">
                <a:solidFill>
                  <a:prstClr val="black"/>
                </a:solidFill>
              </a:rPr>
              <a:t>KHBP Green Achievements </a:t>
            </a:r>
            <a:r>
              <a:rPr lang="en-GB" sz="2700" b="1" dirty="0">
                <a:solidFill>
                  <a:prstClr val="black"/>
                </a:solidFill>
              </a:rPr>
              <a:t>Featured in </a:t>
            </a:r>
            <a:r>
              <a:rPr lang="en-GB" sz="3200" b="1" dirty="0">
                <a:solidFill>
                  <a:prstClr val="black"/>
                </a:solidFill>
              </a:rPr>
              <a:t>Media</a:t>
            </a:r>
            <a:endParaRPr lang="en-US" sz="2700" b="1" dirty="0">
              <a:solidFill>
                <a:prstClr val="black"/>
              </a:solidFill>
            </a:endParaRPr>
          </a:p>
        </p:txBody>
      </p:sp>
      <p:sp>
        <p:nvSpPr>
          <p:cNvPr id="7" name="Rectangle 6"/>
          <p:cNvSpPr/>
          <p:nvPr/>
        </p:nvSpPr>
        <p:spPr>
          <a:xfrm>
            <a:off x="392731" y="902518"/>
            <a:ext cx="4358148" cy="323165"/>
          </a:xfrm>
          <a:prstGeom prst="rect">
            <a:avLst/>
          </a:prstGeom>
        </p:spPr>
        <p:txBody>
          <a:bodyPr wrap="square">
            <a:spAutoFit/>
          </a:bodyPr>
          <a:lstStyle/>
          <a:p>
            <a:r>
              <a:rPr lang="en-GB" sz="1500" dirty="0">
                <a:solidFill>
                  <a:srgbClr val="E7E6E6">
                    <a:lumMod val="50000"/>
                  </a:srgbClr>
                </a:solidFill>
              </a:rPr>
              <a:t>Websites, Magazines, Social Media, Newspapers</a:t>
            </a:r>
            <a:endParaRPr lang="en-US" sz="1500" dirty="0">
              <a:solidFill>
                <a:srgbClr val="E7E6E6">
                  <a:lumMod val="50000"/>
                </a:srgbClr>
              </a:solidFill>
            </a:endParaRPr>
          </a:p>
        </p:txBody>
      </p:sp>
      <p:pic>
        <p:nvPicPr>
          <p:cNvPr id="12" name="Picture 2" descr="Image result for GBCI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291" y="2060396"/>
            <a:ext cx="662016" cy="11728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a:srcRect r="52192" b="85021"/>
          <a:stretch/>
        </p:blipFill>
        <p:spPr>
          <a:xfrm>
            <a:off x="601923" y="4513907"/>
            <a:ext cx="1462100" cy="435195"/>
          </a:xfrm>
          <a:prstGeom prst="rect">
            <a:avLst/>
          </a:prstGeom>
        </p:spPr>
      </p:pic>
      <p:pic>
        <p:nvPicPr>
          <p:cNvPr id="4" name="Picture 3"/>
          <p:cNvPicPr>
            <a:picLocks noChangeAspect="1"/>
          </p:cNvPicPr>
          <p:nvPr/>
        </p:nvPicPr>
        <p:blipFill rotWithShape="1">
          <a:blip r:embed="rId4"/>
          <a:srcRect t="3861"/>
          <a:stretch/>
        </p:blipFill>
        <p:spPr>
          <a:xfrm>
            <a:off x="2271888" y="1910134"/>
            <a:ext cx="2914141" cy="2836772"/>
          </a:xfrm>
          <a:prstGeom prst="rect">
            <a:avLst/>
          </a:prstGeom>
        </p:spPr>
      </p:pic>
      <p:sp>
        <p:nvSpPr>
          <p:cNvPr id="15" name="Rectangle 14"/>
          <p:cNvSpPr/>
          <p:nvPr/>
        </p:nvSpPr>
        <p:spPr>
          <a:xfrm>
            <a:off x="593812" y="3380800"/>
            <a:ext cx="1712382" cy="553998"/>
          </a:xfrm>
          <a:prstGeom prst="rect">
            <a:avLst/>
          </a:prstGeom>
        </p:spPr>
        <p:txBody>
          <a:bodyPr wrap="square">
            <a:spAutoFit/>
          </a:bodyPr>
          <a:lstStyle/>
          <a:p>
            <a:r>
              <a:rPr lang="en-GB" sz="1500" dirty="0">
                <a:solidFill>
                  <a:prstClr val="black"/>
                </a:solidFill>
              </a:rPr>
              <a:t>Featured in GBCI Project Study</a:t>
            </a:r>
            <a:endParaRPr lang="en-US" sz="1500" dirty="0">
              <a:solidFill>
                <a:prstClr val="black"/>
              </a:solidFill>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50215" t="53595" r="2733" b="654"/>
          <a:stretch/>
        </p:blipFill>
        <p:spPr>
          <a:xfrm>
            <a:off x="5330652" y="1926537"/>
            <a:ext cx="2704822" cy="432276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9171" y="1942307"/>
            <a:ext cx="1330145" cy="583426"/>
          </a:xfrm>
          <a:prstGeom prst="rect">
            <a:avLst/>
          </a:prstGeom>
        </p:spPr>
      </p:pic>
      <p:sp>
        <p:nvSpPr>
          <p:cNvPr id="18" name="Rectangle 17"/>
          <p:cNvSpPr/>
          <p:nvPr/>
        </p:nvSpPr>
        <p:spPr>
          <a:xfrm>
            <a:off x="8024402" y="2720962"/>
            <a:ext cx="1030929" cy="1477328"/>
          </a:xfrm>
          <a:prstGeom prst="rect">
            <a:avLst/>
          </a:prstGeom>
        </p:spPr>
        <p:txBody>
          <a:bodyPr wrap="square">
            <a:spAutoFit/>
          </a:bodyPr>
          <a:lstStyle/>
          <a:p>
            <a:r>
              <a:rPr lang="en-GB" sz="1500" dirty="0">
                <a:solidFill>
                  <a:prstClr val="black"/>
                </a:solidFill>
              </a:rPr>
              <a:t>Featured on </a:t>
            </a:r>
            <a:r>
              <a:rPr lang="en-GB" sz="1500" b="1" dirty="0">
                <a:solidFill>
                  <a:prstClr val="black"/>
                </a:solidFill>
              </a:rPr>
              <a:t>IFC EDGE </a:t>
            </a:r>
            <a:r>
              <a:rPr lang="en-GB" sz="1500" dirty="0">
                <a:solidFill>
                  <a:prstClr val="black"/>
                </a:solidFill>
              </a:rPr>
              <a:t>website &amp; Media Channels</a:t>
            </a:r>
            <a:endParaRPr lang="en-US" sz="1500" dirty="0">
              <a:solidFill>
                <a:prstClr val="black"/>
              </a:solidFill>
            </a:endParaRPr>
          </a:p>
        </p:txBody>
      </p:sp>
      <p:pic>
        <p:nvPicPr>
          <p:cNvPr id="19" name="Picture 18"/>
          <p:cNvPicPr>
            <a:picLocks noChangeAspect="1"/>
          </p:cNvPicPr>
          <p:nvPr/>
        </p:nvPicPr>
        <p:blipFill rotWithShape="1">
          <a:blip r:embed="rId3"/>
          <a:srcRect t="25471" b="16997"/>
          <a:stretch/>
        </p:blipFill>
        <p:spPr>
          <a:xfrm>
            <a:off x="593812" y="4859455"/>
            <a:ext cx="3058277" cy="1671511"/>
          </a:xfrm>
          <a:prstGeom prst="rect">
            <a:avLst/>
          </a:prstGeom>
        </p:spPr>
      </p:pic>
      <p:pic>
        <p:nvPicPr>
          <p:cNvPr id="30" name="Picture 29"/>
          <p:cNvPicPr>
            <a:picLocks noChangeAspect="1"/>
          </p:cNvPicPr>
          <p:nvPr/>
        </p:nvPicPr>
        <p:blipFill rotWithShape="1">
          <a:blip r:embed="rId7"/>
          <a:srcRect l="44633"/>
          <a:stretch/>
        </p:blipFill>
        <p:spPr>
          <a:xfrm>
            <a:off x="9616892" y="2032813"/>
            <a:ext cx="1387307" cy="457240"/>
          </a:xfrm>
          <a:prstGeom prst="rect">
            <a:avLst/>
          </a:prstGeom>
        </p:spPr>
      </p:pic>
      <p:pic>
        <p:nvPicPr>
          <p:cNvPr id="32" name="Picture 31"/>
          <p:cNvPicPr>
            <a:picLocks noChangeAspect="1"/>
          </p:cNvPicPr>
          <p:nvPr/>
        </p:nvPicPr>
        <p:blipFill rotWithShape="1">
          <a:blip r:embed="rId8"/>
          <a:srcRect t="10743" b="18341"/>
          <a:stretch/>
        </p:blipFill>
        <p:spPr>
          <a:xfrm>
            <a:off x="10537846" y="6382170"/>
            <a:ext cx="1390911" cy="341718"/>
          </a:xfrm>
          <a:prstGeom prst="rect">
            <a:avLst/>
          </a:prstGeom>
        </p:spPr>
      </p:pic>
      <p:pic>
        <p:nvPicPr>
          <p:cNvPr id="20" name="Picture 19"/>
          <p:cNvPicPr>
            <a:picLocks noChangeAspect="1"/>
          </p:cNvPicPr>
          <p:nvPr/>
        </p:nvPicPr>
        <p:blipFill rotWithShape="1">
          <a:blip r:embed="rId9"/>
          <a:srcRect l="35147" t="18301" r="35221" b="10588"/>
          <a:stretch/>
        </p:blipFill>
        <p:spPr>
          <a:xfrm>
            <a:off x="9532307" y="2871883"/>
            <a:ext cx="2489081" cy="3359951"/>
          </a:xfrm>
          <a:prstGeom prst="rect">
            <a:avLst/>
          </a:prstGeom>
        </p:spPr>
      </p:pic>
      <p:sp>
        <p:nvSpPr>
          <p:cNvPr id="22" name="Rectangle 21"/>
          <p:cNvSpPr/>
          <p:nvPr/>
        </p:nvSpPr>
        <p:spPr>
          <a:xfrm>
            <a:off x="3810000" y="5486400"/>
            <a:ext cx="1712382" cy="553998"/>
          </a:xfrm>
          <a:prstGeom prst="rect">
            <a:avLst/>
          </a:prstGeom>
        </p:spPr>
        <p:txBody>
          <a:bodyPr wrap="square">
            <a:spAutoFit/>
          </a:bodyPr>
          <a:lstStyle/>
          <a:p>
            <a:r>
              <a:rPr lang="en-GB" sz="1500" dirty="0">
                <a:solidFill>
                  <a:prstClr val="black"/>
                </a:solidFill>
              </a:rPr>
              <a:t>Featured in Regional Media</a:t>
            </a:r>
            <a:endParaRPr lang="en-US" sz="1500" dirty="0">
              <a:solidFill>
                <a:prstClr val="black"/>
              </a:solidFill>
            </a:endParaRPr>
          </a:p>
        </p:txBody>
      </p:sp>
      <p:sp>
        <p:nvSpPr>
          <p:cNvPr id="23" name="Rectangle 22"/>
          <p:cNvSpPr/>
          <p:nvPr/>
        </p:nvSpPr>
        <p:spPr>
          <a:xfrm>
            <a:off x="8595360" y="5532581"/>
            <a:ext cx="962574" cy="784830"/>
          </a:xfrm>
          <a:prstGeom prst="rect">
            <a:avLst/>
          </a:prstGeom>
        </p:spPr>
        <p:txBody>
          <a:bodyPr wrap="square">
            <a:spAutoFit/>
          </a:bodyPr>
          <a:lstStyle/>
          <a:p>
            <a:r>
              <a:rPr lang="en-GB" sz="1500" dirty="0">
                <a:solidFill>
                  <a:prstClr val="black"/>
                </a:solidFill>
              </a:rPr>
              <a:t>Featured in Local Media</a:t>
            </a:r>
            <a:endParaRPr lang="en-US" sz="1500" dirty="0">
              <a:solidFill>
                <a:prstClr val="black"/>
              </a:solidFill>
            </a:endParaRPr>
          </a:p>
        </p:txBody>
      </p:sp>
    </p:spTree>
    <p:extLst>
      <p:ext uri="{BB962C8B-B14F-4D97-AF65-F5344CB8AC3E}">
        <p14:creationId xmlns:p14="http://schemas.microsoft.com/office/powerpoint/2010/main" val="244815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rtoflio publish40">
            <a:extLst>
              <a:ext uri="{FF2B5EF4-FFF2-40B4-BE49-F238E27FC236}">
                <a16:creationId xmlns:a16="http://schemas.microsoft.com/office/drawing/2014/main" id="{72DA3F58-C5E1-16CF-A281-1DE6CAB7E949}"/>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0522" t="14119" r="4879" b="13691"/>
          <a:stretch/>
        </p:blipFill>
        <p:spPr>
          <a:xfrm>
            <a:off x="1111338" y="139148"/>
            <a:ext cx="10973312" cy="6619461"/>
          </a:xfrm>
          <a:prstGeom prst="rect">
            <a:avLst/>
          </a:prstGeom>
        </p:spPr>
      </p:pic>
      <p:sp>
        <p:nvSpPr>
          <p:cNvPr id="2" name="TextBox 1">
            <a:extLst>
              <a:ext uri="{FF2B5EF4-FFF2-40B4-BE49-F238E27FC236}">
                <a16:creationId xmlns:a16="http://schemas.microsoft.com/office/drawing/2014/main" id="{5A558E26-905A-3CDB-539B-BE58B318D514}"/>
              </a:ext>
            </a:extLst>
          </p:cNvPr>
          <p:cNvSpPr txBox="1"/>
          <p:nvPr/>
        </p:nvSpPr>
        <p:spPr>
          <a:xfrm>
            <a:off x="204627" y="700223"/>
            <a:ext cx="4948518" cy="1446550"/>
          </a:xfrm>
          <a:prstGeom prst="rect">
            <a:avLst/>
          </a:prstGeom>
          <a:noFill/>
        </p:spPr>
        <p:txBody>
          <a:bodyPr wrap="square" rtlCol="0">
            <a:spAutoFit/>
          </a:bodyPr>
          <a:lstStyle/>
          <a:p>
            <a:pPr algn="ctr"/>
            <a:r>
              <a:rPr lang="en-US" sz="4400" b="1" dirty="0">
                <a:latin typeface="Segoe UI Semibold" panose="020B0702040204020203" pitchFamily="34" charset="0"/>
                <a:cs typeface="Segoe UI Semibold" panose="020B0702040204020203" pitchFamily="34" charset="0"/>
              </a:rPr>
              <a:t>Continue</a:t>
            </a:r>
          </a:p>
          <a:p>
            <a:pPr algn="ctr"/>
            <a:r>
              <a:rPr lang="en-US" sz="4400" dirty="0">
                <a:solidFill>
                  <a:srgbClr val="92D050"/>
                </a:solidFill>
                <a:latin typeface="Segoe UI Semibold" panose="020B0702040204020203" pitchFamily="34" charset="0"/>
                <a:cs typeface="Segoe UI Semibold" panose="020B0702040204020203" pitchFamily="34" charset="0"/>
              </a:rPr>
              <a:t>The work</a:t>
            </a:r>
          </a:p>
        </p:txBody>
      </p:sp>
    </p:spTree>
    <p:extLst>
      <p:ext uri="{BB962C8B-B14F-4D97-AF65-F5344CB8AC3E}">
        <p14:creationId xmlns:p14="http://schemas.microsoft.com/office/powerpoint/2010/main" val="267849867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407460" y="1963440"/>
            <a:ext cx="7100048" cy="4658772"/>
          </a:xfrm>
          <a:prstGeom prst="rect">
            <a:avLst/>
          </a:prstGeom>
        </p:spPr>
      </p:pic>
      <p:pic>
        <p:nvPicPr>
          <p:cNvPr id="6" name="Picture 2" descr="KHBP"/>
          <p:cNvPicPr>
            <a:picLocks noChangeAspect="1" noChangeArrowheads="1"/>
          </p:cNvPicPr>
          <p:nvPr/>
        </p:nvPicPr>
        <p:blipFill rotWithShape="1">
          <a:blip r:embed="rId3">
            <a:extLst>
              <a:ext uri="{28A0092B-C50C-407E-A947-70E740481C1C}">
                <a14:useLocalDpi xmlns:a14="http://schemas.microsoft.com/office/drawing/2010/main" val="0"/>
              </a:ext>
            </a:extLst>
          </a:blip>
          <a:srcRect l="7874" t="21606" r="7793" b="20728"/>
          <a:stretch/>
        </p:blipFill>
        <p:spPr bwMode="auto">
          <a:xfrm>
            <a:off x="850324" y="374807"/>
            <a:ext cx="1692945" cy="11576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838918" y="338231"/>
            <a:ext cx="9975386" cy="1325563"/>
          </a:xfrm>
        </p:spPr>
        <p:txBody>
          <a:bodyPr/>
          <a:lstStyle/>
          <a:p>
            <a:pPr algn="r"/>
            <a:r>
              <a:rPr lang="en-US" b="1" dirty="0"/>
              <a:t>The KHBP Campus &amp; Infill Buildings</a:t>
            </a:r>
          </a:p>
        </p:txBody>
      </p:sp>
      <p:cxnSp>
        <p:nvCxnSpPr>
          <p:cNvPr id="8" name="Elbow Connector 7"/>
          <p:cNvCxnSpPr/>
          <p:nvPr/>
        </p:nvCxnSpPr>
        <p:spPr>
          <a:xfrm rot="10800000" flipV="1">
            <a:off x="5242625" y="2303929"/>
            <a:ext cx="4295823" cy="1296108"/>
          </a:xfrm>
          <a:prstGeom prst="bentConnector3">
            <a:avLst>
              <a:gd name="adj1" fmla="val 50000"/>
            </a:avLst>
          </a:prstGeom>
          <a:ln w="63500">
            <a:solidFill>
              <a:srgbClr val="92D050"/>
            </a:solidFill>
            <a:tailEnd type="triangle" w="lg" len="lg"/>
          </a:ln>
        </p:spPr>
        <p:style>
          <a:lnRef idx="3">
            <a:schemeClr val="dk1"/>
          </a:lnRef>
          <a:fillRef idx="0">
            <a:schemeClr val="dk1"/>
          </a:fillRef>
          <a:effectRef idx="2">
            <a:schemeClr val="dk1"/>
          </a:effectRef>
          <a:fontRef idx="minor">
            <a:schemeClr val="tx1"/>
          </a:fontRef>
        </p:style>
      </p:cxnSp>
      <p:sp>
        <p:nvSpPr>
          <p:cNvPr id="9" name="Rectangle 8"/>
          <p:cNvSpPr/>
          <p:nvPr/>
        </p:nvSpPr>
        <p:spPr>
          <a:xfrm>
            <a:off x="9561987" y="2126980"/>
            <a:ext cx="1625966" cy="461665"/>
          </a:xfrm>
          <a:prstGeom prst="rect">
            <a:avLst/>
          </a:prstGeom>
          <a:ln w="41275">
            <a:solidFill>
              <a:srgbClr val="92D050"/>
            </a:solidFill>
          </a:ln>
        </p:spPr>
        <p:txBody>
          <a:bodyPr wrap="square">
            <a:spAutoFit/>
          </a:bodyPr>
          <a:lstStyle/>
          <a:p>
            <a:r>
              <a:rPr lang="en-US" sz="2400" b="1" dirty="0">
                <a:solidFill>
                  <a:prstClr val="black"/>
                </a:solidFill>
              </a:rPr>
              <a:t>Infill A01-5</a:t>
            </a:r>
            <a:endParaRPr lang="en-US" sz="2400" dirty="0">
              <a:solidFill>
                <a:prstClr val="black"/>
              </a:solidFill>
            </a:endParaRPr>
          </a:p>
        </p:txBody>
      </p:sp>
      <p:pic>
        <p:nvPicPr>
          <p:cNvPr id="12" name="Picture 2" descr="Image result for north sign"/>
          <p:cNvPicPr>
            <a:picLocks noChangeAspect="1" noChangeArrowheads="1"/>
          </p:cNvPicPr>
          <p:nvPr/>
        </p:nvPicPr>
        <p:blipFill rotWithShape="1">
          <a:blip r:embed="rId4">
            <a:extLst>
              <a:ext uri="{28A0092B-C50C-407E-A947-70E740481C1C}">
                <a14:useLocalDpi xmlns:a14="http://schemas.microsoft.com/office/drawing/2010/main" val="0"/>
              </a:ext>
            </a:extLst>
          </a:blip>
          <a:srcRect l="27038" t="19622" r="26610" b="29289"/>
          <a:stretch/>
        </p:blipFill>
        <p:spPr bwMode="auto">
          <a:xfrm>
            <a:off x="9643872" y="3357148"/>
            <a:ext cx="1061884" cy="135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265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rtoflio publish41">
            <a:extLst>
              <a:ext uri="{FF2B5EF4-FFF2-40B4-BE49-F238E27FC236}">
                <a16:creationId xmlns:a16="http://schemas.microsoft.com/office/drawing/2014/main" id="{92D452F4-3ADA-3A34-7C53-A93A75ED15C6}"/>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b="4927"/>
          <a:stretch/>
        </p:blipFill>
        <p:spPr>
          <a:xfrm>
            <a:off x="1244600" y="0"/>
            <a:ext cx="10204019" cy="6858000"/>
          </a:xfrm>
          <a:prstGeom prst="rect">
            <a:avLst/>
          </a:prstGeom>
        </p:spPr>
      </p:pic>
    </p:spTree>
    <p:extLst>
      <p:ext uri="{BB962C8B-B14F-4D97-AF65-F5344CB8AC3E}">
        <p14:creationId xmlns:p14="http://schemas.microsoft.com/office/powerpoint/2010/main" val="18341598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7" t="784" r="1247" b="523"/>
          <a:stretch/>
        </p:blipFill>
        <p:spPr>
          <a:xfrm>
            <a:off x="5699792" y="2430761"/>
            <a:ext cx="3031939" cy="4319083"/>
          </a:xfrm>
          <a:prstGeom prst="rect">
            <a:avLst/>
          </a:prstGeom>
        </p:spPr>
      </p:pic>
      <p:pic>
        <p:nvPicPr>
          <p:cNvPr id="3" name="Picture 2"/>
          <p:cNvPicPr>
            <a:picLocks noChangeAspect="1"/>
          </p:cNvPicPr>
          <p:nvPr/>
        </p:nvPicPr>
        <p:blipFill rotWithShape="1">
          <a:blip r:embed="rId3"/>
          <a:srcRect l="475" r="-1"/>
          <a:stretch/>
        </p:blipFill>
        <p:spPr>
          <a:xfrm>
            <a:off x="8835962" y="2430761"/>
            <a:ext cx="3047618" cy="4317800"/>
          </a:xfrm>
          <a:prstGeom prst="rect">
            <a:avLst/>
          </a:prstGeom>
        </p:spPr>
      </p:pic>
      <p:pic>
        <p:nvPicPr>
          <p:cNvPr id="4" name="Picture 3">
            <a:extLst>
              <a:ext uri="{FF2B5EF4-FFF2-40B4-BE49-F238E27FC236}">
                <a16:creationId xmlns:a16="http://schemas.microsoft.com/office/drawing/2014/main" id="{0F8F2BB0-8762-A12D-A934-4D05DDCBFF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861" r="21375" b="2896"/>
          <a:stretch/>
        </p:blipFill>
        <p:spPr>
          <a:xfrm rot="5400000">
            <a:off x="-684616" y="708966"/>
            <a:ext cx="6842744" cy="5433559"/>
          </a:xfrm>
          <a:prstGeom prst="rect">
            <a:avLst/>
          </a:prstGeom>
        </p:spPr>
      </p:pic>
      <p:sp>
        <p:nvSpPr>
          <p:cNvPr id="5" name="Rectangle 4">
            <a:extLst>
              <a:ext uri="{FF2B5EF4-FFF2-40B4-BE49-F238E27FC236}">
                <a16:creationId xmlns:a16="http://schemas.microsoft.com/office/drawing/2014/main" id="{1EA52E11-CADD-1225-9DA1-48EE70213C28}"/>
              </a:ext>
            </a:extLst>
          </p:cNvPr>
          <p:cNvSpPr/>
          <p:nvPr/>
        </p:nvSpPr>
        <p:spPr>
          <a:xfrm>
            <a:off x="0" y="4267200"/>
            <a:ext cx="5453536" cy="2590800"/>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a:extLst>
              <a:ext uri="{FF2B5EF4-FFF2-40B4-BE49-F238E27FC236}">
                <a16:creationId xmlns:a16="http://schemas.microsoft.com/office/drawing/2014/main" id="{71E947B4-B0B3-2A74-F2B2-9A1912B7634C}"/>
              </a:ext>
            </a:extLst>
          </p:cNvPr>
          <p:cNvPicPr>
            <a:picLocks noChangeAspect="1"/>
          </p:cNvPicPr>
          <p:nvPr/>
        </p:nvPicPr>
        <p:blipFill rotWithShape="1">
          <a:blip r:embed="rId5"/>
          <a:srcRect l="52560" t="69403" r="21173"/>
          <a:stretch/>
        </p:blipFill>
        <p:spPr>
          <a:xfrm>
            <a:off x="3104819" y="5377543"/>
            <a:ext cx="1813523" cy="603816"/>
          </a:xfrm>
          <a:prstGeom prst="rect">
            <a:avLst/>
          </a:prstGeom>
        </p:spPr>
      </p:pic>
      <p:sp>
        <p:nvSpPr>
          <p:cNvPr id="7" name="Rectangle 6">
            <a:extLst>
              <a:ext uri="{FF2B5EF4-FFF2-40B4-BE49-F238E27FC236}">
                <a16:creationId xmlns:a16="http://schemas.microsoft.com/office/drawing/2014/main" id="{6FB1ABD8-BAEC-B898-3752-F0252CD2AD05}"/>
              </a:ext>
            </a:extLst>
          </p:cNvPr>
          <p:cNvSpPr/>
          <p:nvPr/>
        </p:nvSpPr>
        <p:spPr>
          <a:xfrm>
            <a:off x="189028" y="6061964"/>
            <a:ext cx="1318926"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42%</a:t>
            </a:r>
            <a:endParaRPr lang="en-US" sz="2800" dirty="0">
              <a:solidFill>
                <a:prstClr val="black">
                  <a:lumMod val="75000"/>
                  <a:lumOff val="25000"/>
                </a:prstClr>
              </a:solidFill>
            </a:endParaRPr>
          </a:p>
        </p:txBody>
      </p:sp>
      <p:sp>
        <p:nvSpPr>
          <p:cNvPr id="8" name="Rectangle 7">
            <a:extLst>
              <a:ext uri="{FF2B5EF4-FFF2-40B4-BE49-F238E27FC236}">
                <a16:creationId xmlns:a16="http://schemas.microsoft.com/office/drawing/2014/main" id="{54B8E951-C207-F404-272C-0D0CCB68BCD6}"/>
              </a:ext>
            </a:extLst>
          </p:cNvPr>
          <p:cNvSpPr/>
          <p:nvPr/>
        </p:nvSpPr>
        <p:spPr>
          <a:xfrm>
            <a:off x="1639179" y="6063266"/>
            <a:ext cx="1377690"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35%</a:t>
            </a:r>
            <a:endParaRPr lang="en-US" sz="2800" dirty="0">
              <a:solidFill>
                <a:prstClr val="black">
                  <a:lumMod val="75000"/>
                  <a:lumOff val="25000"/>
                </a:prstClr>
              </a:solidFill>
            </a:endParaRPr>
          </a:p>
        </p:txBody>
      </p:sp>
      <p:sp>
        <p:nvSpPr>
          <p:cNvPr id="9" name="Rectangle 8">
            <a:extLst>
              <a:ext uri="{FF2B5EF4-FFF2-40B4-BE49-F238E27FC236}">
                <a16:creationId xmlns:a16="http://schemas.microsoft.com/office/drawing/2014/main" id="{2CF3B3CA-E2AD-4605-49ED-11F36DA82669}"/>
              </a:ext>
            </a:extLst>
          </p:cNvPr>
          <p:cNvSpPr/>
          <p:nvPr/>
        </p:nvSpPr>
        <p:spPr>
          <a:xfrm>
            <a:off x="3149412" y="6059753"/>
            <a:ext cx="1350387"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24%</a:t>
            </a:r>
            <a:endParaRPr lang="en-US" sz="2800" dirty="0">
              <a:solidFill>
                <a:prstClr val="black">
                  <a:lumMod val="75000"/>
                  <a:lumOff val="25000"/>
                </a:prstClr>
              </a:solidFill>
            </a:endParaRPr>
          </a:p>
        </p:txBody>
      </p:sp>
      <p:pic>
        <p:nvPicPr>
          <p:cNvPr id="10" name="Picture 9">
            <a:extLst>
              <a:ext uri="{FF2B5EF4-FFF2-40B4-BE49-F238E27FC236}">
                <a16:creationId xmlns:a16="http://schemas.microsoft.com/office/drawing/2014/main" id="{E82DD0FA-DE3D-7BB4-1323-8D3C4C6C9045}"/>
              </a:ext>
            </a:extLst>
          </p:cNvPr>
          <p:cNvPicPr>
            <a:picLocks noChangeAspect="1"/>
          </p:cNvPicPr>
          <p:nvPr/>
        </p:nvPicPr>
        <p:blipFill rotWithShape="1">
          <a:blip r:embed="rId6"/>
          <a:srcRect l="83889" t="9186" r="7920" b="49028"/>
          <a:stretch/>
        </p:blipFill>
        <p:spPr>
          <a:xfrm>
            <a:off x="3369244" y="4365173"/>
            <a:ext cx="872626" cy="925284"/>
          </a:xfrm>
          <a:prstGeom prst="rect">
            <a:avLst/>
          </a:prstGeom>
        </p:spPr>
      </p:pic>
      <p:pic>
        <p:nvPicPr>
          <p:cNvPr id="11" name="Picture 10">
            <a:extLst>
              <a:ext uri="{FF2B5EF4-FFF2-40B4-BE49-F238E27FC236}">
                <a16:creationId xmlns:a16="http://schemas.microsoft.com/office/drawing/2014/main" id="{42C993E8-A6CC-9945-F548-EF6FB6CDBF96}"/>
              </a:ext>
            </a:extLst>
          </p:cNvPr>
          <p:cNvPicPr>
            <a:picLocks noChangeAspect="1"/>
          </p:cNvPicPr>
          <p:nvPr/>
        </p:nvPicPr>
        <p:blipFill rotWithShape="1">
          <a:blip r:embed="rId6"/>
          <a:srcRect l="44419" t="9186" r="47178" b="49028"/>
          <a:stretch/>
        </p:blipFill>
        <p:spPr>
          <a:xfrm>
            <a:off x="1841564" y="4354286"/>
            <a:ext cx="895193" cy="925284"/>
          </a:xfrm>
          <a:prstGeom prst="rect">
            <a:avLst/>
          </a:prstGeom>
        </p:spPr>
      </p:pic>
      <p:pic>
        <p:nvPicPr>
          <p:cNvPr id="12" name="Picture 11">
            <a:extLst>
              <a:ext uri="{FF2B5EF4-FFF2-40B4-BE49-F238E27FC236}">
                <a16:creationId xmlns:a16="http://schemas.microsoft.com/office/drawing/2014/main" id="{E52241A4-909D-E8E8-06EB-C1C4C9838DA2}"/>
              </a:ext>
            </a:extLst>
          </p:cNvPr>
          <p:cNvPicPr>
            <a:picLocks noChangeAspect="1"/>
          </p:cNvPicPr>
          <p:nvPr/>
        </p:nvPicPr>
        <p:blipFill rotWithShape="1">
          <a:blip r:embed="rId6"/>
          <a:srcRect l="5373" t="9186" r="86295" b="49028"/>
          <a:stretch/>
        </p:blipFill>
        <p:spPr>
          <a:xfrm>
            <a:off x="308420" y="4376058"/>
            <a:ext cx="887672" cy="925284"/>
          </a:xfrm>
          <a:prstGeom prst="rect">
            <a:avLst/>
          </a:prstGeom>
        </p:spPr>
      </p:pic>
      <p:pic>
        <p:nvPicPr>
          <p:cNvPr id="13" name="Picture 12">
            <a:extLst>
              <a:ext uri="{FF2B5EF4-FFF2-40B4-BE49-F238E27FC236}">
                <a16:creationId xmlns:a16="http://schemas.microsoft.com/office/drawing/2014/main" id="{A23CE079-FCF5-503F-C6E1-23B43E9049BC}"/>
              </a:ext>
            </a:extLst>
          </p:cNvPr>
          <p:cNvPicPr>
            <a:picLocks noChangeAspect="1"/>
          </p:cNvPicPr>
          <p:nvPr/>
        </p:nvPicPr>
        <p:blipFill rotWithShape="1">
          <a:blip r:embed="rId5"/>
          <a:srcRect t="69046" r="77829"/>
          <a:stretch/>
        </p:blipFill>
        <p:spPr>
          <a:xfrm>
            <a:off x="196987" y="5370502"/>
            <a:ext cx="1530789" cy="610857"/>
          </a:xfrm>
          <a:prstGeom prst="rect">
            <a:avLst/>
          </a:prstGeom>
        </p:spPr>
      </p:pic>
      <p:pic>
        <p:nvPicPr>
          <p:cNvPr id="14" name="Picture 13">
            <a:extLst>
              <a:ext uri="{FF2B5EF4-FFF2-40B4-BE49-F238E27FC236}">
                <a16:creationId xmlns:a16="http://schemas.microsoft.com/office/drawing/2014/main" id="{209010DC-0C94-C101-4EF8-725975029576}"/>
              </a:ext>
            </a:extLst>
          </p:cNvPr>
          <p:cNvPicPr>
            <a:picLocks noChangeAspect="1"/>
          </p:cNvPicPr>
          <p:nvPr/>
        </p:nvPicPr>
        <p:blipFill rotWithShape="1">
          <a:blip r:embed="rId5"/>
          <a:srcRect l="25821" t="69046" r="52008"/>
          <a:stretch/>
        </p:blipFill>
        <p:spPr>
          <a:xfrm>
            <a:off x="1583523" y="5370502"/>
            <a:ext cx="1530789" cy="610857"/>
          </a:xfrm>
          <a:prstGeom prst="rect">
            <a:avLst/>
          </a:prstGeom>
        </p:spPr>
      </p:pic>
      <p:sp>
        <p:nvSpPr>
          <p:cNvPr id="15" name="Rectangle 14">
            <a:extLst>
              <a:ext uri="{FF2B5EF4-FFF2-40B4-BE49-F238E27FC236}">
                <a16:creationId xmlns:a16="http://schemas.microsoft.com/office/drawing/2014/main" id="{45B7DF78-C8FE-2978-BBD7-41D57E89C62D}"/>
              </a:ext>
            </a:extLst>
          </p:cNvPr>
          <p:cNvSpPr/>
          <p:nvPr/>
        </p:nvSpPr>
        <p:spPr>
          <a:xfrm>
            <a:off x="5699792" y="1174094"/>
            <a:ext cx="4500751" cy="1077218"/>
          </a:xfrm>
          <a:prstGeom prst="rect">
            <a:avLst/>
          </a:prstGeom>
        </p:spPr>
        <p:txBody>
          <a:bodyPr wrap="square">
            <a:spAutoFit/>
          </a:bodyPr>
          <a:lstStyle/>
          <a:p>
            <a:r>
              <a:rPr lang="en-US" sz="2000" b="1" u="sng" spc="600" dirty="0">
                <a:solidFill>
                  <a:prstClr val="black">
                    <a:lumMod val="65000"/>
                    <a:lumOff val="35000"/>
                  </a:prstClr>
                </a:solidFill>
                <a:latin typeface="Century Gothic" panose="020B0502020202020204" pitchFamily="34" charset="0"/>
                <a:ea typeface="Adobe Gothic Std B" panose="020B0800000000000000" pitchFamily="34" charset="-128"/>
              </a:rPr>
              <a:t>Achieved</a:t>
            </a:r>
          </a:p>
          <a:p>
            <a:r>
              <a:rPr lang="en-US" sz="3000" b="1" u="sng" spc="600" dirty="0">
                <a:solidFill>
                  <a:prstClr val="black">
                    <a:lumMod val="65000"/>
                    <a:lumOff val="35000"/>
                  </a:prstClr>
                </a:solidFill>
                <a:latin typeface="Century Gothic" panose="020B0502020202020204" pitchFamily="34" charset="0"/>
                <a:ea typeface="Adobe Gothic Std B" panose="020B0800000000000000" pitchFamily="34" charset="-128"/>
              </a:rPr>
              <a:t>EDGE Advanced </a:t>
            </a:r>
            <a:r>
              <a:rPr lang="en-US" sz="1400" b="1" u="sng" spc="600" dirty="0">
                <a:solidFill>
                  <a:prstClr val="black">
                    <a:lumMod val="65000"/>
                    <a:lumOff val="35000"/>
                  </a:prstClr>
                </a:solidFill>
                <a:latin typeface="Century Gothic" panose="020B0502020202020204" pitchFamily="34" charset="0"/>
                <a:ea typeface="Adobe Gothic Std B" panose="020B0800000000000000" pitchFamily="34" charset="-128"/>
              </a:rPr>
              <a:t>Certification</a:t>
            </a:r>
            <a:endParaRPr lang="en-US" sz="1400" u="sng" spc="600" dirty="0">
              <a:solidFill>
                <a:prstClr val="black"/>
              </a:solidFill>
            </a:endParaRPr>
          </a:p>
        </p:txBody>
      </p:sp>
      <p:pic>
        <p:nvPicPr>
          <p:cNvPr id="17" name="Picture 16">
            <a:extLst>
              <a:ext uri="{FF2B5EF4-FFF2-40B4-BE49-F238E27FC236}">
                <a16:creationId xmlns:a16="http://schemas.microsoft.com/office/drawing/2014/main" id="{10F80AE0-BD9C-784B-061D-53EFF690093D}"/>
              </a:ext>
            </a:extLst>
          </p:cNvPr>
          <p:cNvPicPr/>
          <p:nvPr/>
        </p:nvPicPr>
        <p:blipFill rotWithShape="1">
          <a:blip r:embed="rId7" cstate="print">
            <a:extLst>
              <a:ext uri="{28A0092B-C50C-407E-A947-70E740481C1C}">
                <a14:useLocalDpi xmlns:a14="http://schemas.microsoft.com/office/drawing/2010/main" val="0"/>
              </a:ext>
            </a:extLst>
          </a:blip>
          <a:srcRect t="-39082" b="-15470"/>
          <a:stretch/>
        </p:blipFill>
        <p:spPr bwMode="auto">
          <a:xfrm>
            <a:off x="9974599" y="-151530"/>
            <a:ext cx="1642565" cy="1146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3461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ands and earth"/>
          <p:cNvPicPr>
            <a:picLocks noChangeAspect="1" noChangeArrowheads="1"/>
          </p:cNvPicPr>
          <p:nvPr/>
        </p:nvPicPr>
        <p:blipFill rotWithShape="1">
          <a:blip r:embed="rId3">
            <a:extLst>
              <a:ext uri="{28A0092B-C50C-407E-A947-70E740481C1C}">
                <a14:useLocalDpi xmlns:a14="http://schemas.microsoft.com/office/drawing/2010/main" val="0"/>
              </a:ext>
            </a:extLst>
          </a:blip>
          <a:srcRect l="16346" t="19196" r="13347" b="10067"/>
          <a:stretch/>
        </p:blipFill>
        <p:spPr bwMode="auto">
          <a:xfrm>
            <a:off x="19456" y="0"/>
            <a:ext cx="6858000" cy="68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noGrp="1"/>
          </p:cNvSpPr>
          <p:nvPr>
            <p:ph type="title"/>
          </p:nvPr>
        </p:nvSpPr>
        <p:spPr>
          <a:xfrm>
            <a:off x="6877456" y="1206908"/>
            <a:ext cx="5314544" cy="2222092"/>
          </a:xfrm>
          <a:solidFill>
            <a:schemeClr val="bg1">
              <a:alpha val="45000"/>
            </a:schemeClr>
          </a:solidFill>
        </p:spPr>
        <p:txBody>
          <a:bodyPr/>
          <a:lstStyle/>
          <a:p>
            <a:pPr algn="ctr"/>
            <a:r>
              <a:rPr lang="ar-JO" altLang="en-US" sz="2800" dirty="0"/>
              <a:t>بسم الله الرحمن الرحيم</a:t>
            </a:r>
            <a:br>
              <a:rPr lang="ar-JO" altLang="en-US" sz="2800" dirty="0"/>
            </a:br>
            <a:br>
              <a:rPr lang="ar-JO" altLang="en-US" sz="2800" b="1" dirty="0"/>
            </a:br>
            <a:r>
              <a:rPr lang="ar-JO" altLang="en-US" sz="2800" b="1" dirty="0"/>
              <a:t> </a:t>
            </a:r>
            <a:r>
              <a:rPr lang="ar-JO" altLang="en-US" sz="2800" dirty="0"/>
              <a:t>﴿</a:t>
            </a:r>
            <a:r>
              <a:rPr lang="ar-JO" altLang="en-US" sz="2800" b="1" dirty="0"/>
              <a:t>هو أنشأكم من الأرض واستعمركم فيها</a:t>
            </a:r>
            <a:r>
              <a:rPr lang="ar-JO" altLang="en-US" sz="2800" dirty="0"/>
              <a:t>﴾</a:t>
            </a:r>
            <a:r>
              <a:rPr lang="ar-JO" altLang="en-US" sz="2800" b="1" dirty="0"/>
              <a:t> </a:t>
            </a:r>
            <a:br>
              <a:rPr lang="ar-JO" altLang="en-US" sz="2800" b="1" dirty="0"/>
            </a:br>
            <a:r>
              <a:rPr lang="ar-JO" altLang="en-US" sz="4800" b="1" dirty="0"/>
              <a:t> </a:t>
            </a:r>
            <a:r>
              <a:rPr lang="ar-JO" altLang="en-US" sz="1600" dirty="0"/>
              <a:t>هود، آية</a:t>
            </a:r>
            <a:r>
              <a:rPr lang="ar-JO" altLang="en-US" sz="2000" dirty="0"/>
              <a:t> </a:t>
            </a:r>
            <a:r>
              <a:rPr lang="ar-JO" altLang="en-US" sz="1600" dirty="0"/>
              <a:t>61</a:t>
            </a:r>
            <a:endParaRPr lang="ar-JO" altLang="en-US" sz="4000" dirty="0"/>
          </a:p>
        </p:txBody>
      </p:sp>
      <p:sp>
        <p:nvSpPr>
          <p:cNvPr id="3" name="Rectangle 2"/>
          <p:cNvSpPr/>
          <p:nvPr/>
        </p:nvSpPr>
        <p:spPr>
          <a:xfrm>
            <a:off x="6877456" y="4227381"/>
            <a:ext cx="5314544" cy="1384995"/>
          </a:xfrm>
          <a:prstGeom prst="rect">
            <a:avLst/>
          </a:prstGeom>
          <a:solidFill>
            <a:schemeClr val="bg1">
              <a:alpha val="51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In the Name of Allah, the Most Beneficent, the Most Merciful</a:t>
            </a:r>
          </a:p>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(He brought you forth from the earth,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and settled you therein)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Hud</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61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00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7081737" y="4495122"/>
            <a:ext cx="4697272" cy="573753"/>
          </a:xfrm>
        </p:spPr>
        <p:txBody>
          <a:bodyPr>
            <a:noAutofit/>
          </a:bodyPr>
          <a:lstStyle/>
          <a:p>
            <a:r>
              <a:rPr lang="en-US" sz="4000" b="1" dirty="0">
                <a:solidFill>
                  <a:srgbClr val="99CC00"/>
                </a:solidFill>
              </a:rPr>
              <a:t>Efficiency Measures</a:t>
            </a:r>
          </a:p>
        </p:txBody>
      </p:sp>
      <p:pic>
        <p:nvPicPr>
          <p:cNvPr id="7" name="Picture 2" descr="Image may contain: sky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t="-39082" b="-15470"/>
          <a:stretch/>
        </p:blipFill>
        <p:spPr bwMode="auto">
          <a:xfrm>
            <a:off x="9974599" y="-151530"/>
            <a:ext cx="1642565" cy="1146175"/>
          </a:xfrm>
          <a:prstGeom prst="rect">
            <a:avLst/>
          </a:prstGeom>
          <a:ln>
            <a:noFill/>
          </a:ln>
          <a:extLst>
            <a:ext uri="{53640926-AAD7-44D8-BBD7-CCE9431645EC}">
              <a14:shadowObscured xmlns:a14="http://schemas.microsoft.com/office/drawing/2010/main"/>
            </a:ext>
          </a:extLst>
        </p:spPr>
      </p:pic>
      <p:sp>
        <p:nvSpPr>
          <p:cNvPr id="10" name="Text Placeholder 4"/>
          <p:cNvSpPr txBox="1">
            <a:spLocks/>
          </p:cNvSpPr>
          <p:nvPr/>
        </p:nvSpPr>
        <p:spPr>
          <a:xfrm>
            <a:off x="7182712" y="2227044"/>
            <a:ext cx="4434452" cy="5737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200" b="1" dirty="0">
                <a:solidFill>
                  <a:schemeClr val="tx1"/>
                </a:solidFill>
              </a:rPr>
              <a:t>Typology</a:t>
            </a:r>
          </a:p>
        </p:txBody>
      </p:sp>
      <p:sp>
        <p:nvSpPr>
          <p:cNvPr id="9" name="Text Placeholder 4"/>
          <p:cNvSpPr txBox="1">
            <a:spLocks/>
          </p:cNvSpPr>
          <p:nvPr/>
        </p:nvSpPr>
        <p:spPr>
          <a:xfrm>
            <a:off x="6858000" y="5410200"/>
            <a:ext cx="5334000" cy="573753"/>
          </a:xfrm>
          <a:prstGeom prst="rect">
            <a:avLst/>
          </a:prstGeom>
          <a:solidFill>
            <a:srgbClr val="434949"/>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b="1" dirty="0">
                <a:solidFill>
                  <a:schemeClr val="bg1"/>
                </a:solidFill>
              </a:rPr>
              <a:t>19 Total Efficiency Measure</a:t>
            </a:r>
          </a:p>
        </p:txBody>
      </p:sp>
      <p:sp>
        <p:nvSpPr>
          <p:cNvPr id="6" name="Text Placeholder 4">
            <a:extLst>
              <a:ext uri="{FF2B5EF4-FFF2-40B4-BE49-F238E27FC236}">
                <a16:creationId xmlns:a16="http://schemas.microsoft.com/office/drawing/2014/main" id="{483BDBD1-27D8-A671-92A6-D0A4B33AFF4F}"/>
              </a:ext>
            </a:extLst>
          </p:cNvPr>
          <p:cNvSpPr txBox="1">
            <a:spLocks/>
          </p:cNvSpPr>
          <p:nvPr/>
        </p:nvSpPr>
        <p:spPr>
          <a:xfrm>
            <a:off x="6858000" y="3142123"/>
            <a:ext cx="5334000" cy="573753"/>
          </a:xfrm>
          <a:prstGeom prst="rect">
            <a:avLst/>
          </a:prstGeom>
          <a:solidFill>
            <a:srgbClr val="434949"/>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b="1" dirty="0">
                <a:solidFill>
                  <a:schemeClr val="bg1"/>
                </a:solidFill>
              </a:rPr>
              <a:t>Offices/ Core &amp; Shell</a:t>
            </a:r>
          </a:p>
          <a:p>
            <a:pPr algn="ctr"/>
            <a:endParaRPr lang="en-US" sz="3200" b="1" dirty="0">
              <a:solidFill>
                <a:schemeClr val="bg1"/>
              </a:solidFill>
            </a:endParaRPr>
          </a:p>
        </p:txBody>
      </p:sp>
      <p:sp>
        <p:nvSpPr>
          <p:cNvPr id="11" name="Text Placeholder 4">
            <a:extLst>
              <a:ext uri="{FF2B5EF4-FFF2-40B4-BE49-F238E27FC236}">
                <a16:creationId xmlns:a16="http://schemas.microsoft.com/office/drawing/2014/main" id="{13DE39B3-31F2-F79C-9FFC-BA8D73FA7914}"/>
              </a:ext>
            </a:extLst>
          </p:cNvPr>
          <p:cNvSpPr txBox="1">
            <a:spLocks/>
          </p:cNvSpPr>
          <p:nvPr/>
        </p:nvSpPr>
        <p:spPr>
          <a:xfrm>
            <a:off x="7182712" y="1799339"/>
            <a:ext cx="2791887" cy="573754"/>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3200" b="1" dirty="0">
                <a:solidFill>
                  <a:schemeClr val="tx1"/>
                </a:solidFill>
              </a:rPr>
              <a:t>EDGE Version: V2.1.5</a:t>
            </a:r>
          </a:p>
        </p:txBody>
      </p:sp>
    </p:spTree>
    <p:extLst>
      <p:ext uri="{BB962C8B-B14F-4D97-AF65-F5344CB8AC3E}">
        <p14:creationId xmlns:p14="http://schemas.microsoft.com/office/powerpoint/2010/main" val="2185763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8E0F82-BD98-FD4E-4E42-AAA35C1B2951}"/>
              </a:ext>
            </a:extLst>
          </p:cNvPr>
          <p:cNvSpPr/>
          <p:nvPr/>
        </p:nvSpPr>
        <p:spPr>
          <a:xfrm>
            <a:off x="0" y="0"/>
            <a:ext cx="649056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a:srcRect l="3165" t="77497" r="4667" b="2115"/>
          <a:stretch/>
        </p:blipFill>
        <p:spPr>
          <a:xfrm>
            <a:off x="9302496" y="5115328"/>
            <a:ext cx="2889504" cy="1572768"/>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591303" y="1325569"/>
            <a:ext cx="5118435" cy="4206861"/>
          </a:xfrm>
          <a:prstGeom prst="rect">
            <a:avLst/>
          </a:prstGeom>
        </p:spPr>
      </p:pic>
      <p:pic>
        <p:nvPicPr>
          <p:cNvPr id="6" name="Picture 5"/>
          <p:cNvPicPr>
            <a:picLocks noChangeAspect="1"/>
          </p:cNvPicPr>
          <p:nvPr/>
        </p:nvPicPr>
        <p:blipFill>
          <a:blip r:embed="rId4"/>
          <a:stretch>
            <a:fillRect/>
          </a:stretch>
        </p:blipFill>
        <p:spPr>
          <a:xfrm>
            <a:off x="7068717" y="1167752"/>
            <a:ext cx="4280144" cy="2837559"/>
          </a:xfrm>
          <a:prstGeom prst="rect">
            <a:avLst/>
          </a:prstGeom>
        </p:spPr>
      </p:pic>
      <p:sp>
        <p:nvSpPr>
          <p:cNvPr id="8" name="Rectangle 7"/>
          <p:cNvSpPr/>
          <p:nvPr/>
        </p:nvSpPr>
        <p:spPr>
          <a:xfrm>
            <a:off x="3073671" y="1608640"/>
            <a:ext cx="2354363" cy="1200329"/>
          </a:xfrm>
          <a:prstGeom prst="rect">
            <a:avLst/>
          </a:prstGeom>
          <a:ln w="60325">
            <a:solidFill>
              <a:srgbClr val="92D050"/>
            </a:solidFill>
          </a:ln>
        </p:spPr>
        <p:txBody>
          <a:bodyPr wrap="square">
            <a:spAutoFit/>
          </a:bodyPr>
          <a:lstStyle/>
          <a:p>
            <a:endParaRPr lang="en-US" sz="2400" b="1" dirty="0">
              <a:solidFill>
                <a:prstClr val="black"/>
              </a:solidFill>
            </a:endParaRPr>
          </a:p>
          <a:p>
            <a:endParaRPr lang="en-US" sz="2400" b="1" dirty="0">
              <a:solidFill>
                <a:prstClr val="black"/>
              </a:solidFill>
            </a:endParaRPr>
          </a:p>
          <a:p>
            <a:endParaRPr lang="en-US" sz="2400" b="1" dirty="0">
              <a:solidFill>
                <a:prstClr val="black"/>
              </a:solidFill>
            </a:endParaRPr>
          </a:p>
        </p:txBody>
      </p:sp>
      <p:pic>
        <p:nvPicPr>
          <p:cNvPr id="10" name="Picture 9"/>
          <p:cNvPicPr>
            <a:picLocks noChangeAspect="1"/>
          </p:cNvPicPr>
          <p:nvPr/>
        </p:nvPicPr>
        <p:blipFill rotWithShape="1">
          <a:blip r:embed="rId2"/>
          <a:srcRect l="6026" t="52344" r="4918" b="26637"/>
          <a:stretch/>
        </p:blipFill>
        <p:spPr>
          <a:xfrm>
            <a:off x="6595872" y="5066560"/>
            <a:ext cx="2791968" cy="1621536"/>
          </a:xfrm>
          <a:prstGeom prst="rect">
            <a:avLst/>
          </a:prstGeom>
        </p:spPr>
      </p:pic>
      <p:sp>
        <p:nvSpPr>
          <p:cNvPr id="11" name="Rectangle 10"/>
          <p:cNvSpPr/>
          <p:nvPr/>
        </p:nvSpPr>
        <p:spPr>
          <a:xfrm>
            <a:off x="477221" y="242047"/>
            <a:ext cx="11507515" cy="523220"/>
          </a:xfrm>
          <a:prstGeom prst="rect">
            <a:avLst/>
          </a:prstGeom>
        </p:spPr>
        <p:txBody>
          <a:bodyPr wrap="square">
            <a:spAutoFit/>
          </a:bodyPr>
          <a:lstStyle/>
          <a:p>
            <a:r>
              <a:rPr lang="en-US" sz="2800" b="1" u="sng" spc="600" dirty="0">
                <a:ea typeface="Adobe Gothic Std B" panose="020B0800000000000000" pitchFamily="34" charset="-128"/>
              </a:rPr>
              <a:t>Layout- Project Level     -        Subproject Level </a:t>
            </a:r>
            <a:endParaRPr lang="en-US" u="sng" spc="600" dirty="0"/>
          </a:p>
        </p:txBody>
      </p:sp>
      <p:sp>
        <p:nvSpPr>
          <p:cNvPr id="2" name="Rectangle 1"/>
          <p:cNvSpPr/>
          <p:nvPr/>
        </p:nvSpPr>
        <p:spPr>
          <a:xfrm>
            <a:off x="6722331" y="4378190"/>
            <a:ext cx="2311851" cy="369332"/>
          </a:xfrm>
          <a:prstGeom prst="rect">
            <a:avLst/>
          </a:prstGeom>
        </p:spPr>
        <p:txBody>
          <a:bodyPr wrap="none">
            <a:spAutoFit/>
          </a:bodyPr>
          <a:lstStyle/>
          <a:p>
            <a:r>
              <a:rPr lang="en-US" b="1" u="sng" spc="600" dirty="0">
                <a:ea typeface="Adobe Gothic Std B" panose="020B0800000000000000" pitchFamily="34" charset="-128"/>
              </a:rPr>
              <a:t>Building A01</a:t>
            </a:r>
            <a:endParaRPr lang="en-US" dirty="0"/>
          </a:p>
        </p:txBody>
      </p:sp>
      <p:sp>
        <p:nvSpPr>
          <p:cNvPr id="12" name="Rectangle 11"/>
          <p:cNvSpPr/>
          <p:nvPr/>
        </p:nvSpPr>
        <p:spPr>
          <a:xfrm>
            <a:off x="591303" y="5723400"/>
            <a:ext cx="1704697" cy="369332"/>
          </a:xfrm>
          <a:prstGeom prst="rect">
            <a:avLst/>
          </a:prstGeom>
        </p:spPr>
        <p:txBody>
          <a:bodyPr wrap="none">
            <a:spAutoFit/>
          </a:bodyPr>
          <a:lstStyle/>
          <a:p>
            <a:r>
              <a:rPr lang="en-US" b="1" u="sng" spc="600" dirty="0">
                <a:ea typeface="Adobe Gothic Std B" panose="020B0800000000000000" pitchFamily="34" charset="-128"/>
              </a:rPr>
              <a:t>Site Plan</a:t>
            </a:r>
            <a:endParaRPr lang="en-US" dirty="0"/>
          </a:p>
        </p:txBody>
      </p:sp>
      <p:pic>
        <p:nvPicPr>
          <p:cNvPr id="7" name="Picture 2" descr="Image result for north sign">
            <a:extLst>
              <a:ext uri="{FF2B5EF4-FFF2-40B4-BE49-F238E27FC236}">
                <a16:creationId xmlns:a16="http://schemas.microsoft.com/office/drawing/2014/main" id="{F66DA263-D8DD-A897-1D87-28E1C53BA7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38" t="19622" r="26610" b="29289"/>
          <a:stretch/>
        </p:blipFill>
        <p:spPr bwMode="auto">
          <a:xfrm rot="1383642">
            <a:off x="11282865" y="838392"/>
            <a:ext cx="635664" cy="81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t="-39082" b="-15470"/>
          <a:stretch/>
        </p:blipFill>
        <p:spPr bwMode="auto">
          <a:xfrm>
            <a:off x="9882071" y="173228"/>
            <a:ext cx="1642565" cy="1146175"/>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3"/>
          <a:stretch>
            <a:fillRect/>
          </a:stretch>
        </p:blipFill>
        <p:spPr>
          <a:xfrm>
            <a:off x="6902823" y="3529803"/>
            <a:ext cx="5190565" cy="2674513"/>
          </a:xfrm>
          <a:prstGeom prst="rect">
            <a:avLst/>
          </a:prstGeom>
        </p:spPr>
      </p:pic>
      <p:pic>
        <p:nvPicPr>
          <p:cNvPr id="3" name="Picture 2"/>
          <p:cNvPicPr>
            <a:picLocks noChangeAspect="1"/>
          </p:cNvPicPr>
          <p:nvPr/>
        </p:nvPicPr>
        <p:blipFill rotWithShape="1">
          <a:blip r:embed="rId4"/>
          <a:srcRect t="6551"/>
          <a:stretch/>
        </p:blipFill>
        <p:spPr>
          <a:xfrm>
            <a:off x="450180" y="2329967"/>
            <a:ext cx="6189901" cy="4080735"/>
          </a:xfrm>
          <a:prstGeom prst="rect">
            <a:avLst/>
          </a:prstGeom>
        </p:spPr>
      </p:pic>
      <p:sp>
        <p:nvSpPr>
          <p:cNvPr id="7" name="Rectangle 6"/>
          <p:cNvSpPr/>
          <p:nvPr/>
        </p:nvSpPr>
        <p:spPr>
          <a:xfrm>
            <a:off x="5884527" y="1560526"/>
            <a:ext cx="1318926" cy="769441"/>
          </a:xfrm>
          <a:prstGeom prst="rect">
            <a:avLst/>
          </a:prstGeom>
          <a:solidFill>
            <a:srgbClr val="99CC00"/>
          </a:solidFill>
        </p:spPr>
        <p:txBody>
          <a:bodyPr wrap="square">
            <a:spAutoFit/>
          </a:bodyPr>
          <a:lstStyle/>
          <a:p>
            <a:pPr algn="ctr"/>
            <a:r>
              <a:rPr lang="en-US" sz="4400" b="1" dirty="0">
                <a:solidFill>
                  <a:schemeClr val="bg1"/>
                </a:solidFill>
                <a:latin typeface="Century Gothic" panose="020B0502020202020204" pitchFamily="34" charset="0"/>
                <a:ea typeface="Adobe Gothic Std B" panose="020B0800000000000000" pitchFamily="34" charset="-128"/>
              </a:rPr>
              <a:t>42%</a:t>
            </a:r>
            <a:endParaRPr lang="en-US" sz="4400" dirty="0">
              <a:solidFill>
                <a:schemeClr val="bg1"/>
              </a:solidFill>
            </a:endParaRPr>
          </a:p>
        </p:txBody>
      </p:sp>
      <p:pic>
        <p:nvPicPr>
          <p:cNvPr id="8" name="Picture 7"/>
          <p:cNvPicPr>
            <a:picLocks noChangeAspect="1"/>
          </p:cNvPicPr>
          <p:nvPr/>
        </p:nvPicPr>
        <p:blipFill rotWithShape="1">
          <a:blip r:embed="rId5"/>
          <a:srcRect l="5373" t="9186" r="86295" b="49028"/>
          <a:stretch/>
        </p:blipFill>
        <p:spPr>
          <a:xfrm>
            <a:off x="6019735" y="242287"/>
            <a:ext cx="1048511" cy="1092938"/>
          </a:xfrm>
          <a:prstGeom prst="rect">
            <a:avLst/>
          </a:prstGeom>
        </p:spPr>
      </p:pic>
      <p:sp>
        <p:nvSpPr>
          <p:cNvPr id="10" name="Title 3"/>
          <p:cNvSpPr txBox="1">
            <a:spLocks/>
          </p:cNvSpPr>
          <p:nvPr/>
        </p:nvSpPr>
        <p:spPr>
          <a:xfrm>
            <a:off x="510670" y="795384"/>
            <a:ext cx="8446910" cy="671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prstClr val="black">
                    <a:lumMod val="65000"/>
                    <a:lumOff val="35000"/>
                  </a:prstClr>
                </a:solidFill>
              </a:rPr>
              <a:t>Energy Efficiency Measures</a:t>
            </a:r>
            <a:endParaRPr lang="en-US" sz="2800" b="1" dirty="0">
              <a:solidFill>
                <a:srgbClr val="92D050"/>
              </a:solidFill>
              <a:latin typeface="Century Gothic" panose="020B0502020202020204" pitchFamily="34" charset="0"/>
              <a:ea typeface="Adobe Gothic Std B" panose="020B0800000000000000" pitchFamily="34" charset="-128"/>
            </a:endParaRPr>
          </a:p>
        </p:txBody>
      </p:sp>
    </p:spTree>
    <p:extLst>
      <p:ext uri="{BB962C8B-B14F-4D97-AF65-F5344CB8AC3E}">
        <p14:creationId xmlns:p14="http://schemas.microsoft.com/office/powerpoint/2010/main" val="302908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78023014"/>
              </p:ext>
            </p:extLst>
          </p:nvPr>
        </p:nvGraphicFramePr>
        <p:xfrm>
          <a:off x="2716329" y="4171281"/>
          <a:ext cx="3046331" cy="1486888"/>
        </p:xfrm>
        <a:graphic>
          <a:graphicData uri="http://schemas.openxmlformats.org/drawingml/2006/table">
            <a:tbl>
              <a:tblPr>
                <a:tableStyleId>{5C22544A-7EE6-4342-B048-85BDC9FD1C3A}</a:tableStyleId>
              </a:tblPr>
              <a:tblGrid>
                <a:gridCol w="1757939">
                  <a:extLst>
                    <a:ext uri="{9D8B030D-6E8A-4147-A177-3AD203B41FA5}">
                      <a16:colId xmlns:a16="http://schemas.microsoft.com/office/drawing/2014/main" val="20000"/>
                    </a:ext>
                  </a:extLst>
                </a:gridCol>
                <a:gridCol w="1288392">
                  <a:extLst>
                    <a:ext uri="{9D8B030D-6E8A-4147-A177-3AD203B41FA5}">
                      <a16:colId xmlns:a16="http://schemas.microsoft.com/office/drawing/2014/main" val="20001"/>
                    </a:ext>
                  </a:extLst>
                </a:gridCol>
              </a:tblGrid>
              <a:tr h="209688">
                <a:tc>
                  <a:txBody>
                    <a:bodyPr/>
                    <a:lstStyle/>
                    <a:p>
                      <a:pPr marL="406400" indent="0" algn="l" defTabSz="914400" rtl="0" eaLnBrk="1" fontAlgn="b" latinLnBrk="0" hangingPunct="1"/>
                      <a:r>
                        <a:rPr lang="en-US" sz="1700" b="1" u="none" strike="noStrike" kern="1200" dirty="0">
                          <a:solidFill>
                            <a:srgbClr val="434949"/>
                          </a:solidFill>
                          <a:effectLst/>
                          <a:latin typeface="+mj-lt"/>
                          <a:ea typeface="+mn-ea"/>
                          <a:cs typeface="+mn-cs"/>
                        </a:rPr>
                        <a:t>Elevation 1-SW</a:t>
                      </a:r>
                    </a:p>
                  </a:txBody>
                  <a:tcPr marL="5584" marR="5584" marT="5584" marB="0" anchor="b">
                    <a:noFill/>
                  </a:tcPr>
                </a:tc>
                <a:tc>
                  <a:txBody>
                    <a:bodyPr/>
                    <a:lstStyle/>
                    <a:p>
                      <a:pPr algn="ctr" fontAlgn="b"/>
                      <a:r>
                        <a:rPr lang="en-US" sz="1700" b="1" u="none" strike="noStrike" dirty="0">
                          <a:solidFill>
                            <a:srgbClr val="434949"/>
                          </a:solidFill>
                          <a:effectLst/>
                          <a:latin typeface="+mj-lt"/>
                        </a:rPr>
                        <a:t>39.01%</a:t>
                      </a:r>
                      <a:endParaRPr lang="en-US" sz="1700" b="1" i="0" u="none" strike="noStrike" dirty="0">
                        <a:solidFill>
                          <a:srgbClr val="434949"/>
                        </a:solidFill>
                        <a:effectLst/>
                        <a:latin typeface="+mj-lt"/>
                      </a:endParaRPr>
                    </a:p>
                  </a:txBody>
                  <a:tcPr marL="5584" marR="5584" marT="5584" marB="0" anchor="b">
                    <a:noFill/>
                  </a:tcPr>
                </a:tc>
                <a:extLst>
                  <a:ext uri="{0D108BD9-81ED-4DB2-BD59-A6C34878D82A}">
                    <a16:rowId xmlns:a16="http://schemas.microsoft.com/office/drawing/2014/main" val="10001"/>
                  </a:ext>
                </a:extLst>
              </a:tr>
              <a:tr h="110189">
                <a:tc>
                  <a:txBody>
                    <a:bodyPr/>
                    <a:lstStyle/>
                    <a:p>
                      <a:pPr algn="l" fontAlgn="b"/>
                      <a:endParaRPr lang="en-US" sz="900" b="0" i="0" u="none" strike="noStrike" dirty="0">
                        <a:solidFill>
                          <a:srgbClr val="434949"/>
                        </a:solidFill>
                        <a:effectLst/>
                        <a:latin typeface="+mj-lt"/>
                      </a:endParaRPr>
                    </a:p>
                  </a:txBody>
                  <a:tcPr marL="5584" marR="5584" marT="5584" marB="0" anchor="b">
                    <a:noFill/>
                  </a:tcPr>
                </a:tc>
                <a:tc>
                  <a:txBody>
                    <a:bodyPr/>
                    <a:lstStyle/>
                    <a:p>
                      <a:pPr algn="ctr" fontAlgn="b"/>
                      <a:endParaRPr lang="en-US" sz="900" b="0" i="0" u="none" strike="noStrike" dirty="0">
                        <a:solidFill>
                          <a:srgbClr val="434949"/>
                        </a:solidFill>
                        <a:effectLst/>
                        <a:latin typeface="+mj-lt"/>
                      </a:endParaRPr>
                    </a:p>
                  </a:txBody>
                  <a:tcPr marL="5584" marR="5584" marT="5584" marB="0" anchor="b">
                    <a:noFill/>
                  </a:tcPr>
                </a:tc>
                <a:extLst>
                  <a:ext uri="{0D108BD9-81ED-4DB2-BD59-A6C34878D82A}">
                    <a16:rowId xmlns:a16="http://schemas.microsoft.com/office/drawing/2014/main" val="10002"/>
                  </a:ext>
                </a:extLst>
              </a:tr>
              <a:tr h="209688">
                <a:tc>
                  <a:txBody>
                    <a:bodyPr/>
                    <a:lstStyle/>
                    <a:p>
                      <a:pPr marL="406400" indent="0" algn="l" defTabSz="914400" rtl="0" eaLnBrk="1" fontAlgn="b" latinLnBrk="0" hangingPunct="1"/>
                      <a:r>
                        <a:rPr lang="en-US" sz="1700" b="1" u="none" strike="noStrike" kern="1200" dirty="0">
                          <a:solidFill>
                            <a:srgbClr val="434949"/>
                          </a:solidFill>
                          <a:effectLst/>
                          <a:latin typeface="+mj-lt"/>
                          <a:ea typeface="+mn-ea"/>
                          <a:cs typeface="+mn-cs"/>
                        </a:rPr>
                        <a:t>Elevation 2-SE</a:t>
                      </a:r>
                    </a:p>
                  </a:txBody>
                  <a:tcPr marL="5584" marR="5584" marT="5584" marB="0" anchor="b">
                    <a:noFill/>
                  </a:tcPr>
                </a:tc>
                <a:tc>
                  <a:txBody>
                    <a:bodyPr/>
                    <a:lstStyle/>
                    <a:p>
                      <a:pPr algn="ctr" fontAlgn="b"/>
                      <a:r>
                        <a:rPr lang="en-US" sz="1700" b="1" u="none" strike="noStrike" dirty="0">
                          <a:solidFill>
                            <a:srgbClr val="434949"/>
                          </a:solidFill>
                          <a:effectLst/>
                          <a:latin typeface="+mj-lt"/>
                        </a:rPr>
                        <a:t>32.64%</a:t>
                      </a:r>
                      <a:endParaRPr lang="en-US" sz="1700" b="1" i="0" u="none" strike="noStrike" dirty="0">
                        <a:solidFill>
                          <a:srgbClr val="434949"/>
                        </a:solidFill>
                        <a:effectLst/>
                        <a:latin typeface="+mj-lt"/>
                      </a:endParaRPr>
                    </a:p>
                  </a:txBody>
                  <a:tcPr marL="5584" marR="5584" marT="5584" marB="0" anchor="b">
                    <a:noFill/>
                  </a:tcPr>
                </a:tc>
                <a:extLst>
                  <a:ext uri="{0D108BD9-81ED-4DB2-BD59-A6C34878D82A}">
                    <a16:rowId xmlns:a16="http://schemas.microsoft.com/office/drawing/2014/main" val="10003"/>
                  </a:ext>
                </a:extLst>
              </a:tr>
              <a:tr h="110189">
                <a:tc>
                  <a:txBody>
                    <a:bodyPr/>
                    <a:lstStyle/>
                    <a:p>
                      <a:pPr algn="l" fontAlgn="b"/>
                      <a:endParaRPr lang="en-US" sz="900" b="0" i="0" u="none" strike="noStrike" dirty="0">
                        <a:solidFill>
                          <a:srgbClr val="434949"/>
                        </a:solidFill>
                        <a:effectLst/>
                        <a:latin typeface="+mj-lt"/>
                      </a:endParaRPr>
                    </a:p>
                  </a:txBody>
                  <a:tcPr marL="5584" marR="5584" marT="5584" marB="0" anchor="b">
                    <a:noFill/>
                  </a:tcPr>
                </a:tc>
                <a:tc>
                  <a:txBody>
                    <a:bodyPr/>
                    <a:lstStyle/>
                    <a:p>
                      <a:pPr algn="ctr" fontAlgn="b"/>
                      <a:endParaRPr lang="en-US" sz="900" b="0" i="0" u="none" strike="noStrike" dirty="0">
                        <a:solidFill>
                          <a:srgbClr val="434949"/>
                        </a:solidFill>
                        <a:effectLst/>
                        <a:latin typeface="+mj-lt"/>
                      </a:endParaRPr>
                    </a:p>
                  </a:txBody>
                  <a:tcPr marL="5584" marR="5584" marT="5584" marB="0" anchor="b">
                    <a:noFill/>
                  </a:tcPr>
                </a:tc>
                <a:extLst>
                  <a:ext uri="{0D108BD9-81ED-4DB2-BD59-A6C34878D82A}">
                    <a16:rowId xmlns:a16="http://schemas.microsoft.com/office/drawing/2014/main" val="10004"/>
                  </a:ext>
                </a:extLst>
              </a:tr>
              <a:tr h="209688">
                <a:tc>
                  <a:txBody>
                    <a:bodyPr/>
                    <a:lstStyle/>
                    <a:p>
                      <a:pPr marL="406400" indent="0" algn="l" defTabSz="914400" rtl="0" eaLnBrk="1" fontAlgn="b" latinLnBrk="0" hangingPunct="1"/>
                      <a:r>
                        <a:rPr lang="en-US" sz="1700" b="1" u="none" strike="noStrike" kern="1200" dirty="0">
                          <a:solidFill>
                            <a:srgbClr val="434949"/>
                          </a:solidFill>
                          <a:effectLst/>
                          <a:latin typeface="+mj-lt"/>
                          <a:ea typeface="+mn-ea"/>
                          <a:cs typeface="+mn-cs"/>
                        </a:rPr>
                        <a:t>Elevation 3-NE</a:t>
                      </a:r>
                    </a:p>
                  </a:txBody>
                  <a:tcPr marL="5584" marR="5584" marT="5584" marB="0" anchor="b">
                    <a:noFill/>
                  </a:tcPr>
                </a:tc>
                <a:tc>
                  <a:txBody>
                    <a:bodyPr/>
                    <a:lstStyle/>
                    <a:p>
                      <a:pPr algn="ctr" fontAlgn="b"/>
                      <a:r>
                        <a:rPr lang="en-US" sz="1700" b="1" u="none" strike="noStrike" dirty="0">
                          <a:solidFill>
                            <a:srgbClr val="434949"/>
                          </a:solidFill>
                          <a:effectLst/>
                          <a:latin typeface="+mj-lt"/>
                        </a:rPr>
                        <a:t>38.32%</a:t>
                      </a:r>
                      <a:endParaRPr lang="en-US" sz="1700" b="1" i="0" u="none" strike="noStrike" dirty="0">
                        <a:solidFill>
                          <a:srgbClr val="434949"/>
                        </a:solidFill>
                        <a:effectLst/>
                        <a:latin typeface="+mj-lt"/>
                      </a:endParaRPr>
                    </a:p>
                  </a:txBody>
                  <a:tcPr marL="5584" marR="5584" marT="5584" marB="0" anchor="b">
                    <a:noFill/>
                  </a:tcPr>
                </a:tc>
                <a:extLst>
                  <a:ext uri="{0D108BD9-81ED-4DB2-BD59-A6C34878D82A}">
                    <a16:rowId xmlns:a16="http://schemas.microsoft.com/office/drawing/2014/main" val="10005"/>
                  </a:ext>
                </a:extLst>
              </a:tr>
              <a:tr h="110189">
                <a:tc>
                  <a:txBody>
                    <a:bodyPr/>
                    <a:lstStyle/>
                    <a:p>
                      <a:pPr algn="l" fontAlgn="b"/>
                      <a:endParaRPr lang="en-GB" sz="900" b="0" i="0" u="none" strike="noStrike" dirty="0">
                        <a:solidFill>
                          <a:srgbClr val="434949"/>
                        </a:solidFill>
                        <a:effectLst/>
                        <a:latin typeface="+mj-lt"/>
                      </a:endParaRPr>
                    </a:p>
                  </a:txBody>
                  <a:tcPr marL="5584" marR="5584" marT="5584" marB="0" anchor="b">
                    <a:noFill/>
                  </a:tcPr>
                </a:tc>
                <a:tc>
                  <a:txBody>
                    <a:bodyPr/>
                    <a:lstStyle/>
                    <a:p>
                      <a:pPr algn="ctr" fontAlgn="b"/>
                      <a:endParaRPr lang="en-US" sz="900" b="0" i="0" u="none" strike="noStrike" dirty="0">
                        <a:solidFill>
                          <a:srgbClr val="434949"/>
                        </a:solidFill>
                        <a:effectLst/>
                        <a:latin typeface="+mj-lt"/>
                      </a:endParaRPr>
                    </a:p>
                  </a:txBody>
                  <a:tcPr marL="5584" marR="5584" marT="5584" marB="0" anchor="b">
                    <a:noFill/>
                  </a:tcPr>
                </a:tc>
                <a:extLst>
                  <a:ext uri="{0D108BD9-81ED-4DB2-BD59-A6C34878D82A}">
                    <a16:rowId xmlns:a16="http://schemas.microsoft.com/office/drawing/2014/main" val="10006"/>
                  </a:ext>
                </a:extLst>
              </a:tr>
              <a:tr h="209688">
                <a:tc>
                  <a:txBody>
                    <a:bodyPr/>
                    <a:lstStyle/>
                    <a:p>
                      <a:pPr marL="406400" indent="0" algn="l" defTabSz="914400" rtl="0" eaLnBrk="1" fontAlgn="b" latinLnBrk="0" hangingPunct="1"/>
                      <a:r>
                        <a:rPr lang="en-US" sz="1700" b="1" u="none" strike="noStrike" kern="1200" dirty="0">
                          <a:solidFill>
                            <a:srgbClr val="434949"/>
                          </a:solidFill>
                          <a:effectLst/>
                          <a:latin typeface="+mj-lt"/>
                          <a:ea typeface="+mn-ea"/>
                          <a:cs typeface="+mn-cs"/>
                        </a:rPr>
                        <a:t>Elevation 4-NW</a:t>
                      </a:r>
                    </a:p>
                  </a:txBody>
                  <a:tcPr marL="5584" marR="5584" marT="5584" marB="0" anchor="b">
                    <a:noFill/>
                  </a:tcPr>
                </a:tc>
                <a:tc>
                  <a:txBody>
                    <a:bodyPr/>
                    <a:lstStyle/>
                    <a:p>
                      <a:pPr algn="ctr" fontAlgn="b"/>
                      <a:r>
                        <a:rPr lang="en-US" sz="1700" b="1" u="none" strike="noStrike" dirty="0">
                          <a:solidFill>
                            <a:srgbClr val="434949"/>
                          </a:solidFill>
                          <a:effectLst/>
                          <a:latin typeface="+mj-lt"/>
                        </a:rPr>
                        <a:t>32.72%</a:t>
                      </a:r>
                      <a:endParaRPr lang="en-US" sz="1700" b="1" i="0" u="none" strike="noStrike" dirty="0">
                        <a:solidFill>
                          <a:srgbClr val="434949"/>
                        </a:solidFill>
                        <a:effectLst/>
                        <a:latin typeface="+mj-lt"/>
                      </a:endParaRPr>
                    </a:p>
                  </a:txBody>
                  <a:tcPr marL="5584" marR="5584" marT="5584" marB="0" anchor="b">
                    <a:noFill/>
                  </a:tcPr>
                </a:tc>
                <a:extLst>
                  <a:ext uri="{0D108BD9-81ED-4DB2-BD59-A6C34878D82A}">
                    <a16:rowId xmlns:a16="http://schemas.microsoft.com/office/drawing/2014/main" val="10007"/>
                  </a:ext>
                </a:extLst>
              </a:tr>
            </a:tbl>
          </a:graphicData>
        </a:graphic>
      </p:graphicFrame>
      <p:sp>
        <p:nvSpPr>
          <p:cNvPr id="5" name="Title 1"/>
          <p:cNvSpPr txBox="1">
            <a:spLocks/>
          </p:cNvSpPr>
          <p:nvPr/>
        </p:nvSpPr>
        <p:spPr>
          <a:xfrm>
            <a:off x="589404" y="578179"/>
            <a:ext cx="436164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prstClr val="black"/>
                </a:solidFill>
              </a:rPr>
              <a:t>KHBP- Infill</a:t>
            </a:r>
          </a:p>
          <a:p>
            <a:r>
              <a:rPr lang="en-US" sz="3200" dirty="0">
                <a:solidFill>
                  <a:prstClr val="black"/>
                </a:solidFill>
              </a:rPr>
              <a:t>Elevations</a:t>
            </a:r>
          </a:p>
          <a:p>
            <a:r>
              <a:rPr lang="en-US" sz="3200" b="1" u="sng" dirty="0">
                <a:solidFill>
                  <a:prstClr val="black"/>
                </a:solidFill>
              </a:rPr>
              <a:t>Window-to-Wall Ratio</a:t>
            </a:r>
          </a:p>
        </p:txBody>
      </p:sp>
      <p:pic>
        <p:nvPicPr>
          <p:cNvPr id="7" name="Picture 6">
            <a:extLst>
              <a:ext uri="{FF2B5EF4-FFF2-40B4-BE49-F238E27FC236}">
                <a16:creationId xmlns:a16="http://schemas.microsoft.com/office/drawing/2014/main" id="{4BF01D38-93E9-4AB6-88DF-8FA97470BC1A}"/>
              </a:ext>
            </a:extLst>
          </p:cNvPr>
          <p:cNvPicPr>
            <a:picLocks noChangeAspect="1"/>
          </p:cNvPicPr>
          <p:nvPr/>
        </p:nvPicPr>
        <p:blipFill rotWithShape="1">
          <a:blip r:embed="rId2"/>
          <a:srcRect l="24507" t="19833" r="19824" b="23033"/>
          <a:stretch/>
        </p:blipFill>
        <p:spPr>
          <a:xfrm>
            <a:off x="6541499" y="2455940"/>
            <a:ext cx="4316143" cy="2372843"/>
          </a:xfrm>
          <a:prstGeom prst="rect">
            <a:avLst/>
          </a:prstGeom>
        </p:spPr>
      </p:pic>
      <p:sp>
        <p:nvSpPr>
          <p:cNvPr id="6" name="Oval 5">
            <a:extLst>
              <a:ext uri="{FF2B5EF4-FFF2-40B4-BE49-F238E27FC236}">
                <a16:creationId xmlns:a16="http://schemas.microsoft.com/office/drawing/2014/main" id="{381ADCA7-B961-4C15-A232-AB5ECB85D22D}"/>
              </a:ext>
            </a:extLst>
          </p:cNvPr>
          <p:cNvSpPr/>
          <p:nvPr/>
        </p:nvSpPr>
        <p:spPr>
          <a:xfrm>
            <a:off x="8443754" y="1944309"/>
            <a:ext cx="511631" cy="511631"/>
          </a:xfrm>
          <a:prstGeom prst="ellipse">
            <a:avLst/>
          </a:prstGeom>
          <a:solidFill>
            <a:srgbClr val="FF00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rPr>
              <a:t>4</a:t>
            </a:r>
          </a:p>
        </p:txBody>
      </p:sp>
      <p:sp>
        <p:nvSpPr>
          <p:cNvPr id="8" name="Oval 7">
            <a:extLst>
              <a:ext uri="{FF2B5EF4-FFF2-40B4-BE49-F238E27FC236}">
                <a16:creationId xmlns:a16="http://schemas.microsoft.com/office/drawing/2014/main" id="{B72A3862-C6A6-48ED-AE0E-1D236AD97F70}"/>
              </a:ext>
            </a:extLst>
          </p:cNvPr>
          <p:cNvSpPr/>
          <p:nvPr/>
        </p:nvSpPr>
        <p:spPr>
          <a:xfrm>
            <a:off x="6285683" y="3386545"/>
            <a:ext cx="511631" cy="511631"/>
          </a:xfrm>
          <a:prstGeom prst="ellipse">
            <a:avLst/>
          </a:prstGeom>
          <a:solidFill>
            <a:srgbClr val="FF00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rPr>
              <a:t>1</a:t>
            </a:r>
          </a:p>
        </p:txBody>
      </p:sp>
      <p:sp>
        <p:nvSpPr>
          <p:cNvPr id="9" name="Oval 8">
            <a:extLst>
              <a:ext uri="{FF2B5EF4-FFF2-40B4-BE49-F238E27FC236}">
                <a16:creationId xmlns:a16="http://schemas.microsoft.com/office/drawing/2014/main" id="{552DBB1A-3F82-4F69-8CFC-B7BF4BE436EF}"/>
              </a:ext>
            </a:extLst>
          </p:cNvPr>
          <p:cNvSpPr/>
          <p:nvPr/>
        </p:nvSpPr>
        <p:spPr>
          <a:xfrm>
            <a:off x="10857642" y="3386545"/>
            <a:ext cx="511631" cy="511631"/>
          </a:xfrm>
          <a:prstGeom prst="ellipse">
            <a:avLst/>
          </a:prstGeom>
          <a:solidFill>
            <a:srgbClr val="FF00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rPr>
              <a:t>3</a:t>
            </a:r>
          </a:p>
        </p:txBody>
      </p:sp>
      <p:sp>
        <p:nvSpPr>
          <p:cNvPr id="10" name="Oval 9">
            <a:extLst>
              <a:ext uri="{FF2B5EF4-FFF2-40B4-BE49-F238E27FC236}">
                <a16:creationId xmlns:a16="http://schemas.microsoft.com/office/drawing/2014/main" id="{B4DF4310-11EF-491B-8935-75E6303C8B5C}"/>
              </a:ext>
            </a:extLst>
          </p:cNvPr>
          <p:cNvSpPr/>
          <p:nvPr/>
        </p:nvSpPr>
        <p:spPr>
          <a:xfrm>
            <a:off x="8443754" y="4960020"/>
            <a:ext cx="511631" cy="511631"/>
          </a:xfrm>
          <a:prstGeom prst="ellipse">
            <a:avLst/>
          </a:prstGeom>
          <a:solidFill>
            <a:srgbClr val="FF0000">
              <a:alpha val="51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rPr>
              <a:t>2</a:t>
            </a:r>
          </a:p>
        </p:txBody>
      </p:sp>
      <p:pic>
        <p:nvPicPr>
          <p:cNvPr id="2" name="Picture 1"/>
          <p:cNvPicPr>
            <a:picLocks noChangeAspect="1"/>
          </p:cNvPicPr>
          <p:nvPr/>
        </p:nvPicPr>
        <p:blipFill rotWithShape="1">
          <a:blip r:embed="rId3"/>
          <a:srcRect t="29864" r="18885" b="24763"/>
          <a:stretch/>
        </p:blipFill>
        <p:spPr>
          <a:xfrm>
            <a:off x="571762" y="2455940"/>
            <a:ext cx="5018610" cy="1610122"/>
          </a:xfrm>
          <a:prstGeom prst="rect">
            <a:avLst/>
          </a:prstGeom>
        </p:spPr>
      </p:pic>
      <p:pic>
        <p:nvPicPr>
          <p:cNvPr id="11" name="Picture 2" descr="Image result for north sign">
            <a:extLst>
              <a:ext uri="{FF2B5EF4-FFF2-40B4-BE49-F238E27FC236}">
                <a16:creationId xmlns:a16="http://schemas.microsoft.com/office/drawing/2014/main" id="{4B1AEDCF-5FAE-151D-D5B9-32E9C4EFAC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38" t="19622" r="26610" b="29289"/>
          <a:stretch/>
        </p:blipFill>
        <p:spPr bwMode="auto">
          <a:xfrm rot="1383642">
            <a:off x="10599928" y="1420423"/>
            <a:ext cx="635664" cy="8122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F0391B2-D4A1-6C00-B21B-362BDD9F349D}"/>
              </a:ext>
            </a:extLst>
          </p:cNvPr>
          <p:cNvPicPr>
            <a:picLocks noChangeAspect="1"/>
          </p:cNvPicPr>
          <p:nvPr/>
        </p:nvPicPr>
        <p:blipFill rotWithShape="1">
          <a:blip r:embed="rId3"/>
          <a:srcRect l="61983" t="75237" r="-1918" b="-428"/>
          <a:stretch/>
        </p:blipFill>
        <p:spPr>
          <a:xfrm>
            <a:off x="461671" y="4171281"/>
            <a:ext cx="2470825" cy="893957"/>
          </a:xfrm>
          <a:prstGeom prst="rect">
            <a:avLst/>
          </a:prstGeom>
        </p:spPr>
      </p:pic>
    </p:spTree>
    <p:extLst>
      <p:ext uri="{BB962C8B-B14F-4D97-AF65-F5344CB8AC3E}">
        <p14:creationId xmlns:p14="http://schemas.microsoft.com/office/powerpoint/2010/main" val="1345531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8135" b="693"/>
          <a:stretch/>
        </p:blipFill>
        <p:spPr>
          <a:xfrm>
            <a:off x="0" y="0"/>
            <a:ext cx="3901440" cy="6880670"/>
          </a:xfrm>
          <a:prstGeom prst="rect">
            <a:avLst/>
          </a:prstGeom>
        </p:spPr>
      </p:pic>
      <p:pic>
        <p:nvPicPr>
          <p:cNvPr id="3" name="Picture 2"/>
          <p:cNvPicPr>
            <a:picLocks noChangeAspect="1"/>
          </p:cNvPicPr>
          <p:nvPr/>
        </p:nvPicPr>
        <p:blipFill rotWithShape="1">
          <a:blip r:embed="rId3"/>
          <a:srcRect l="53513" t="-521" r="16825" b="4479"/>
          <a:stretch/>
        </p:blipFill>
        <p:spPr>
          <a:xfrm>
            <a:off x="10416112" y="0"/>
            <a:ext cx="1775888" cy="3267456"/>
          </a:xfrm>
          <a:prstGeom prst="rect">
            <a:avLst/>
          </a:prstGeom>
        </p:spPr>
      </p:pic>
      <p:pic>
        <p:nvPicPr>
          <p:cNvPr id="4" name="Picture 3"/>
          <p:cNvPicPr>
            <a:picLocks noChangeAspect="1"/>
          </p:cNvPicPr>
          <p:nvPr/>
        </p:nvPicPr>
        <p:blipFill rotWithShape="1">
          <a:blip r:embed="rId2"/>
          <a:srcRect l="39162" t="3726" r="5694" b="8798"/>
          <a:stretch/>
        </p:blipFill>
        <p:spPr>
          <a:xfrm>
            <a:off x="3950208" y="1133855"/>
            <a:ext cx="6376416" cy="5724145"/>
          </a:xfrm>
          <a:prstGeom prst="rect">
            <a:avLst/>
          </a:prstGeom>
        </p:spPr>
      </p:pic>
    </p:spTree>
    <p:extLst>
      <p:ext uri="{BB962C8B-B14F-4D97-AF65-F5344CB8AC3E}">
        <p14:creationId xmlns:p14="http://schemas.microsoft.com/office/powerpoint/2010/main" val="143005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54125"/>
            <a:ext cx="6133940" cy="3394510"/>
          </a:xfrm>
          <a:prstGeom prst="rect">
            <a:avLst/>
          </a:prstGeom>
        </p:spPr>
      </p:pic>
      <p:pic>
        <p:nvPicPr>
          <p:cNvPr id="3" name="Picture 2"/>
          <p:cNvPicPr>
            <a:picLocks noChangeAspect="1"/>
          </p:cNvPicPr>
          <p:nvPr/>
        </p:nvPicPr>
        <p:blipFill rotWithShape="1">
          <a:blip r:embed="rId3"/>
          <a:srcRect t="5483"/>
          <a:stretch/>
        </p:blipFill>
        <p:spPr>
          <a:xfrm>
            <a:off x="5925671" y="352676"/>
            <a:ext cx="6266329" cy="3295959"/>
          </a:xfrm>
          <a:prstGeom prst="rect">
            <a:avLst/>
          </a:prstGeom>
        </p:spPr>
      </p:pic>
      <p:pic>
        <p:nvPicPr>
          <p:cNvPr id="5" name="Picture 4"/>
          <p:cNvPicPr>
            <a:picLocks noChangeAspect="1"/>
          </p:cNvPicPr>
          <p:nvPr/>
        </p:nvPicPr>
        <p:blipFill rotWithShape="1">
          <a:blip r:embed="rId4"/>
          <a:srcRect t="3624" b="16608"/>
          <a:stretch/>
        </p:blipFill>
        <p:spPr>
          <a:xfrm>
            <a:off x="1326777" y="3801035"/>
            <a:ext cx="9108141" cy="3056965"/>
          </a:xfrm>
          <a:prstGeom prst="rect">
            <a:avLst/>
          </a:prstGeom>
        </p:spPr>
      </p:pic>
    </p:spTree>
    <p:extLst>
      <p:ext uri="{BB962C8B-B14F-4D97-AF65-F5344CB8AC3E}">
        <p14:creationId xmlns:p14="http://schemas.microsoft.com/office/powerpoint/2010/main" val="1071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25218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99012"/>
            <a:ext cx="6212541" cy="3494554"/>
          </a:xfrm>
          <a:prstGeom prst="rect">
            <a:avLst/>
          </a:prstGeom>
        </p:spPr>
      </p:pic>
      <p:sp>
        <p:nvSpPr>
          <p:cNvPr id="3" name="Rectangle 2"/>
          <p:cNvSpPr/>
          <p:nvPr/>
        </p:nvSpPr>
        <p:spPr>
          <a:xfrm>
            <a:off x="265196" y="160475"/>
            <a:ext cx="3854710" cy="646331"/>
          </a:xfrm>
          <a:prstGeom prst="rect">
            <a:avLst/>
          </a:prstGeom>
        </p:spPr>
        <p:txBody>
          <a:bodyPr wrap="none">
            <a:spAutoFit/>
          </a:bodyPr>
          <a:lstStyle/>
          <a:p>
            <a:r>
              <a:rPr lang="en-US" sz="3600" dirty="0"/>
              <a:t>VRF Cooling System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760" y="3290047"/>
            <a:ext cx="6199593" cy="3487271"/>
          </a:xfrm>
          <a:prstGeom prst="rect">
            <a:avLst/>
          </a:prstGeom>
        </p:spPr>
      </p:pic>
      <p:pic>
        <p:nvPicPr>
          <p:cNvPr id="6" name="Picture 5"/>
          <p:cNvPicPr>
            <a:picLocks noChangeAspect="1"/>
          </p:cNvPicPr>
          <p:nvPr/>
        </p:nvPicPr>
        <p:blipFill>
          <a:blip r:embed="rId4"/>
          <a:stretch>
            <a:fillRect/>
          </a:stretch>
        </p:blipFill>
        <p:spPr>
          <a:xfrm>
            <a:off x="6249018" y="0"/>
            <a:ext cx="5333382" cy="3153224"/>
          </a:xfrm>
          <a:prstGeom prst="rect">
            <a:avLst/>
          </a:prstGeom>
        </p:spPr>
      </p:pic>
    </p:spTree>
    <p:extLst>
      <p:ext uri="{BB962C8B-B14F-4D97-AF65-F5344CB8AC3E}">
        <p14:creationId xmlns:p14="http://schemas.microsoft.com/office/powerpoint/2010/main" val="5455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2399"/>
          <a:stretch/>
        </p:blipFill>
        <p:spPr>
          <a:xfrm>
            <a:off x="445258" y="345056"/>
            <a:ext cx="10943268" cy="5634404"/>
          </a:xfrm>
          <a:prstGeom prst="rect">
            <a:avLst/>
          </a:prstGeom>
        </p:spPr>
      </p:pic>
    </p:spTree>
    <p:extLst>
      <p:ext uri="{BB962C8B-B14F-4D97-AF65-F5344CB8AC3E}">
        <p14:creationId xmlns:p14="http://schemas.microsoft.com/office/powerpoint/2010/main" val="585627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735" r="11415"/>
          <a:stretch/>
        </p:blipFill>
        <p:spPr>
          <a:xfrm>
            <a:off x="8131629" y="0"/>
            <a:ext cx="3929743" cy="6858000"/>
          </a:xfrm>
          <a:prstGeom prst="rect">
            <a:avLst/>
          </a:prstGeom>
        </p:spPr>
      </p:pic>
      <p:pic>
        <p:nvPicPr>
          <p:cNvPr id="2" name="Picture 1"/>
          <p:cNvPicPr>
            <a:picLocks noChangeAspect="1"/>
          </p:cNvPicPr>
          <p:nvPr/>
        </p:nvPicPr>
        <p:blipFill>
          <a:blip r:embed="rId3"/>
          <a:stretch>
            <a:fillRect/>
          </a:stretch>
        </p:blipFill>
        <p:spPr>
          <a:xfrm>
            <a:off x="581963" y="3505416"/>
            <a:ext cx="8537654" cy="1524402"/>
          </a:xfrm>
          <a:prstGeom prst="rect">
            <a:avLst/>
          </a:prstGeom>
        </p:spPr>
      </p:pic>
      <p:sp>
        <p:nvSpPr>
          <p:cNvPr id="3" name="Rectangle 2"/>
          <p:cNvSpPr/>
          <p:nvPr/>
        </p:nvSpPr>
        <p:spPr>
          <a:xfrm>
            <a:off x="717049" y="5016573"/>
            <a:ext cx="5112362" cy="369332"/>
          </a:xfrm>
          <a:prstGeom prst="rect">
            <a:avLst/>
          </a:prstGeom>
        </p:spPr>
        <p:txBody>
          <a:bodyPr wrap="none">
            <a:spAutoFit/>
          </a:bodyPr>
          <a:lstStyle/>
          <a:p>
            <a:r>
              <a:rPr lang="en-US" dirty="0">
                <a:solidFill>
                  <a:prstClr val="black"/>
                </a:solidFill>
              </a:rPr>
              <a:t>COP= Total Cooling Capacity (kW)/ Power Input (kW)</a:t>
            </a:r>
          </a:p>
        </p:txBody>
      </p:sp>
      <p:sp>
        <p:nvSpPr>
          <p:cNvPr id="4" name="Rectangle 3"/>
          <p:cNvSpPr/>
          <p:nvPr/>
        </p:nvSpPr>
        <p:spPr>
          <a:xfrm>
            <a:off x="556793" y="1255278"/>
            <a:ext cx="3960956" cy="523220"/>
          </a:xfrm>
          <a:prstGeom prst="rect">
            <a:avLst/>
          </a:prstGeom>
        </p:spPr>
        <p:txBody>
          <a:bodyPr wrap="none">
            <a:spAutoFit/>
          </a:bodyPr>
          <a:lstStyle/>
          <a:p>
            <a:r>
              <a:rPr lang="en-US" sz="2800" b="1" u="sng" dirty="0">
                <a:solidFill>
                  <a:prstClr val="black"/>
                </a:solidFill>
              </a:rPr>
              <a:t>Calculated Weighted COP</a:t>
            </a:r>
          </a:p>
        </p:txBody>
      </p:sp>
    </p:spTree>
    <p:extLst>
      <p:ext uri="{BB962C8B-B14F-4D97-AF65-F5344CB8AC3E}">
        <p14:creationId xmlns:p14="http://schemas.microsoft.com/office/powerpoint/2010/main" val="29994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F76EF-24C9-8349-2722-55E2DE70CEFB}"/>
              </a:ext>
            </a:extLst>
          </p:cNvPr>
          <p:cNvPicPr>
            <a:picLocks noChangeAspect="1"/>
          </p:cNvPicPr>
          <p:nvPr/>
        </p:nvPicPr>
        <p:blipFill rotWithShape="1">
          <a:blip r:embed="rId2">
            <a:grayscl/>
          </a:blip>
          <a:srcRect l="14211" t="13573" r="66960" b="61939"/>
          <a:stretch/>
        </p:blipFill>
        <p:spPr>
          <a:xfrm>
            <a:off x="5681949" y="1120177"/>
            <a:ext cx="1638527" cy="1661802"/>
          </a:xfrm>
          <a:prstGeom prst="ellipse">
            <a:avLst/>
          </a:prstGeom>
        </p:spPr>
      </p:pic>
      <p:sp>
        <p:nvSpPr>
          <p:cNvPr id="7" name="TextBox 6">
            <a:extLst>
              <a:ext uri="{FF2B5EF4-FFF2-40B4-BE49-F238E27FC236}">
                <a16:creationId xmlns:a16="http://schemas.microsoft.com/office/drawing/2014/main" id="{E2195618-8E32-6C66-3C0B-E7457A64C364}"/>
              </a:ext>
            </a:extLst>
          </p:cNvPr>
          <p:cNvSpPr txBox="1"/>
          <p:nvPr/>
        </p:nvSpPr>
        <p:spPr>
          <a:xfrm>
            <a:off x="10246291" y="6488668"/>
            <a:ext cx="2108470" cy="307777"/>
          </a:xfrm>
          <a:prstGeom prst="rect">
            <a:avLst/>
          </a:prstGeom>
          <a:noFill/>
        </p:spPr>
        <p:txBody>
          <a:bodyPr wrap="square">
            <a:spAutoFit/>
          </a:bodyPr>
          <a:lstStyle/>
          <a:p>
            <a:r>
              <a:rPr lang="en-US" sz="1400" dirty="0">
                <a:solidFill>
                  <a:srgbClr val="000000"/>
                </a:solidFill>
                <a:latin typeface="Calibri" panose="020F0502020204030204" pitchFamily="34" charset="0"/>
                <a:hlinkClick r:id="rId3"/>
              </a:rPr>
              <a:t>www.worldgbc.org</a:t>
            </a:r>
            <a:r>
              <a:rPr lang="en-US" sz="1400" dirty="0">
                <a:solidFill>
                  <a:srgbClr val="000000"/>
                </a:solidFill>
                <a:latin typeface="Calibri" panose="020F0502020204030204" pitchFamily="34" charset="0"/>
              </a:rPr>
              <a:t> </a:t>
            </a:r>
            <a:endParaRPr lang="en-US" sz="1400" dirty="0"/>
          </a:p>
        </p:txBody>
      </p:sp>
      <p:pic>
        <p:nvPicPr>
          <p:cNvPr id="9" name="Picture 8">
            <a:extLst>
              <a:ext uri="{FF2B5EF4-FFF2-40B4-BE49-F238E27FC236}">
                <a16:creationId xmlns:a16="http://schemas.microsoft.com/office/drawing/2014/main" id="{8666E281-6E34-A9AB-B0F7-C90CF19C35EE}"/>
              </a:ext>
            </a:extLst>
          </p:cNvPr>
          <p:cNvPicPr>
            <a:picLocks noChangeAspect="1"/>
          </p:cNvPicPr>
          <p:nvPr/>
        </p:nvPicPr>
        <p:blipFill>
          <a:blip r:embed="rId4"/>
          <a:stretch>
            <a:fillRect/>
          </a:stretch>
        </p:blipFill>
        <p:spPr>
          <a:xfrm>
            <a:off x="5155658" y="5773594"/>
            <a:ext cx="6517531" cy="631544"/>
          </a:xfrm>
          <a:prstGeom prst="rect">
            <a:avLst/>
          </a:prstGeom>
        </p:spPr>
      </p:pic>
      <p:pic>
        <p:nvPicPr>
          <p:cNvPr id="10" name="Picture 9">
            <a:extLst>
              <a:ext uri="{FF2B5EF4-FFF2-40B4-BE49-F238E27FC236}">
                <a16:creationId xmlns:a16="http://schemas.microsoft.com/office/drawing/2014/main" id="{FABD8214-C16B-52F7-EF41-F0AE5039229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10248" t="52969" r="5804" b="22158"/>
          <a:stretch/>
        </p:blipFill>
        <p:spPr>
          <a:xfrm>
            <a:off x="5155658" y="4149628"/>
            <a:ext cx="6517531" cy="1505736"/>
          </a:xfrm>
          <a:prstGeom prst="rect">
            <a:avLst/>
          </a:prstGeom>
        </p:spPr>
      </p:pic>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047467CC-974F-89A9-6264-83B76650AA74}"/>
                  </a:ext>
                </a:extLst>
              </p14:cNvPr>
              <p14:cNvContentPartPr/>
              <p14:nvPr/>
            </p14:nvContentPartPr>
            <p14:xfrm>
              <a:off x="4027228" y="982685"/>
              <a:ext cx="360" cy="360"/>
            </p14:xfrm>
          </p:contentPart>
        </mc:Choice>
        <mc:Fallback xmlns="">
          <p:pic>
            <p:nvPicPr>
              <p:cNvPr id="13" name="Ink 12">
                <a:extLst>
                  <a:ext uri="{FF2B5EF4-FFF2-40B4-BE49-F238E27FC236}">
                    <a16:creationId xmlns:a16="http://schemas.microsoft.com/office/drawing/2014/main" id="{047467CC-974F-89A9-6264-83B76650AA74}"/>
                  </a:ext>
                </a:extLst>
              </p:cNvPr>
              <p:cNvPicPr/>
              <p:nvPr/>
            </p:nvPicPr>
            <p:blipFill>
              <a:blip r:embed="rId8"/>
              <a:stretch>
                <a:fillRect/>
              </a:stretch>
            </p:blipFill>
            <p:spPr>
              <a:xfrm>
                <a:off x="4018588" y="973685"/>
                <a:ext cx="18000" cy="18000"/>
              </a:xfrm>
              <a:prstGeom prst="rect">
                <a:avLst/>
              </a:prstGeom>
            </p:spPr>
          </p:pic>
        </mc:Fallback>
      </mc:AlternateContent>
      <p:pic>
        <p:nvPicPr>
          <p:cNvPr id="17" name="Picture 16">
            <a:extLst>
              <a:ext uri="{FF2B5EF4-FFF2-40B4-BE49-F238E27FC236}">
                <a16:creationId xmlns:a16="http://schemas.microsoft.com/office/drawing/2014/main" id="{04C07395-511B-6407-D506-7080A6CB9237}"/>
              </a:ext>
            </a:extLst>
          </p:cNvPr>
          <p:cNvPicPr>
            <a:picLocks noChangeAspect="1"/>
          </p:cNvPicPr>
          <p:nvPr/>
        </p:nvPicPr>
        <p:blipFill rotWithShape="1">
          <a:blip r:embed="rId2">
            <a:grayscl/>
          </a:blip>
          <a:srcRect l="42526" t="13572" r="38646" b="61918"/>
          <a:stretch/>
        </p:blipFill>
        <p:spPr>
          <a:xfrm>
            <a:off x="7593382" y="1119888"/>
            <a:ext cx="1638529" cy="1663169"/>
          </a:xfrm>
          <a:prstGeom prst="ellipse">
            <a:avLst/>
          </a:prstGeom>
        </p:spPr>
      </p:pic>
      <p:pic>
        <p:nvPicPr>
          <p:cNvPr id="18" name="Picture 17">
            <a:extLst>
              <a:ext uri="{FF2B5EF4-FFF2-40B4-BE49-F238E27FC236}">
                <a16:creationId xmlns:a16="http://schemas.microsoft.com/office/drawing/2014/main" id="{A602D48B-0A4D-1883-390E-B2E116119AD8}"/>
              </a:ext>
            </a:extLst>
          </p:cNvPr>
          <p:cNvPicPr>
            <a:picLocks noChangeAspect="1"/>
          </p:cNvPicPr>
          <p:nvPr/>
        </p:nvPicPr>
        <p:blipFill rotWithShape="1">
          <a:blip r:embed="rId2">
            <a:grayscl/>
          </a:blip>
          <a:srcRect l="70413" t="13572" r="10476" b="61919"/>
          <a:stretch/>
        </p:blipFill>
        <p:spPr>
          <a:xfrm>
            <a:off x="9475000" y="1119888"/>
            <a:ext cx="1663169" cy="1663169"/>
          </a:xfrm>
          <a:prstGeom prst="ellipse">
            <a:avLst/>
          </a:prstGeom>
        </p:spPr>
      </p:pic>
      <p:pic>
        <p:nvPicPr>
          <p:cNvPr id="19" name="Picture 18">
            <a:extLst>
              <a:ext uri="{FF2B5EF4-FFF2-40B4-BE49-F238E27FC236}">
                <a16:creationId xmlns:a16="http://schemas.microsoft.com/office/drawing/2014/main" id="{C4EE1DAD-1DDC-9398-FD37-F236CC5543AD}"/>
              </a:ext>
            </a:extLst>
          </p:cNvPr>
          <p:cNvPicPr>
            <a:picLocks noChangeAspect="1"/>
          </p:cNvPicPr>
          <p:nvPr/>
        </p:nvPicPr>
        <p:blipFill rotWithShape="1">
          <a:blip r:embed="rId9">
            <a:grayscl/>
          </a:blip>
          <a:srcRect l="41960" r="40689" b="59727"/>
          <a:stretch/>
        </p:blipFill>
        <p:spPr>
          <a:xfrm>
            <a:off x="7877947" y="2960268"/>
            <a:ext cx="1159984" cy="1101090"/>
          </a:xfrm>
          <a:prstGeom prst="rect">
            <a:avLst/>
          </a:prstGeom>
        </p:spPr>
      </p:pic>
      <p:pic>
        <p:nvPicPr>
          <p:cNvPr id="20" name="Picture 19">
            <a:extLst>
              <a:ext uri="{FF2B5EF4-FFF2-40B4-BE49-F238E27FC236}">
                <a16:creationId xmlns:a16="http://schemas.microsoft.com/office/drawing/2014/main" id="{ABB053CE-C429-1A47-4E2D-E06A9DAC6710}"/>
              </a:ext>
            </a:extLst>
          </p:cNvPr>
          <p:cNvPicPr>
            <a:picLocks noChangeAspect="1"/>
          </p:cNvPicPr>
          <p:nvPr/>
        </p:nvPicPr>
        <p:blipFill rotWithShape="1">
          <a:blip r:embed="rId9">
            <a:grayscl/>
          </a:blip>
          <a:srcRect l="76051" r="11119" b="59727"/>
          <a:stretch/>
        </p:blipFill>
        <p:spPr>
          <a:xfrm>
            <a:off x="9815565" y="2774783"/>
            <a:ext cx="1002225" cy="1286575"/>
          </a:xfrm>
          <a:prstGeom prst="rect">
            <a:avLst/>
          </a:prstGeom>
        </p:spPr>
      </p:pic>
      <p:pic>
        <p:nvPicPr>
          <p:cNvPr id="21" name="Picture 20">
            <a:extLst>
              <a:ext uri="{FF2B5EF4-FFF2-40B4-BE49-F238E27FC236}">
                <a16:creationId xmlns:a16="http://schemas.microsoft.com/office/drawing/2014/main" id="{18B8A23E-C661-949F-2E36-5CA036D030C5}"/>
              </a:ext>
            </a:extLst>
          </p:cNvPr>
          <p:cNvPicPr>
            <a:picLocks noChangeAspect="1"/>
          </p:cNvPicPr>
          <p:nvPr/>
        </p:nvPicPr>
        <p:blipFill rotWithShape="1">
          <a:blip r:embed="rId9">
            <a:clrChange>
              <a:clrFrom>
                <a:srgbClr val="FFFFFF"/>
              </a:clrFrom>
              <a:clrTo>
                <a:srgbClr val="FFFFFF">
                  <a:alpha val="0"/>
                </a:srgbClr>
              </a:clrTo>
            </a:clrChange>
            <a:grayscl/>
          </a:blip>
          <a:srcRect l="8968" r="77958" b="59727"/>
          <a:stretch/>
        </p:blipFill>
        <p:spPr>
          <a:xfrm>
            <a:off x="5967676" y="2863053"/>
            <a:ext cx="1021315" cy="1286575"/>
          </a:xfrm>
          <a:prstGeom prst="rect">
            <a:avLst/>
          </a:prstGeom>
        </p:spPr>
      </p:pic>
      <p:sp>
        <p:nvSpPr>
          <p:cNvPr id="23" name="TextBox 22">
            <a:extLst>
              <a:ext uri="{FF2B5EF4-FFF2-40B4-BE49-F238E27FC236}">
                <a16:creationId xmlns:a16="http://schemas.microsoft.com/office/drawing/2014/main" id="{93F62251-CBE3-59A5-8014-9F4F31B0560C}"/>
              </a:ext>
            </a:extLst>
          </p:cNvPr>
          <p:cNvSpPr txBox="1"/>
          <p:nvPr/>
        </p:nvSpPr>
        <p:spPr>
          <a:xfrm>
            <a:off x="5967676" y="536082"/>
            <a:ext cx="827432" cy="369332"/>
          </a:xfrm>
          <a:prstGeom prst="rect">
            <a:avLst/>
          </a:prstGeom>
          <a:noFill/>
        </p:spPr>
        <p:txBody>
          <a:bodyPr wrap="square">
            <a:spAutoFit/>
          </a:bodyPr>
          <a:lstStyle/>
          <a:p>
            <a:pPr algn="ctr"/>
            <a:r>
              <a:rPr lang="en-US" dirty="0"/>
              <a:t>Planet</a:t>
            </a:r>
          </a:p>
        </p:txBody>
      </p:sp>
      <p:sp>
        <p:nvSpPr>
          <p:cNvPr id="24" name="TextBox 23">
            <a:extLst>
              <a:ext uri="{FF2B5EF4-FFF2-40B4-BE49-F238E27FC236}">
                <a16:creationId xmlns:a16="http://schemas.microsoft.com/office/drawing/2014/main" id="{63CA3672-D521-468F-5A8E-ED9F1ED16982}"/>
              </a:ext>
            </a:extLst>
          </p:cNvPr>
          <p:cNvSpPr txBox="1"/>
          <p:nvPr/>
        </p:nvSpPr>
        <p:spPr>
          <a:xfrm>
            <a:off x="7955502" y="536082"/>
            <a:ext cx="827432" cy="369332"/>
          </a:xfrm>
          <a:prstGeom prst="rect">
            <a:avLst/>
          </a:prstGeom>
          <a:noFill/>
        </p:spPr>
        <p:txBody>
          <a:bodyPr wrap="square">
            <a:spAutoFit/>
          </a:bodyPr>
          <a:lstStyle/>
          <a:p>
            <a:pPr algn="ctr"/>
            <a:r>
              <a:rPr lang="en-US" dirty="0"/>
              <a:t>People</a:t>
            </a:r>
          </a:p>
        </p:txBody>
      </p:sp>
      <p:sp>
        <p:nvSpPr>
          <p:cNvPr id="25" name="TextBox 24">
            <a:extLst>
              <a:ext uri="{FF2B5EF4-FFF2-40B4-BE49-F238E27FC236}">
                <a16:creationId xmlns:a16="http://schemas.microsoft.com/office/drawing/2014/main" id="{902947D1-1162-9351-31AC-3A4278D60A17}"/>
              </a:ext>
            </a:extLst>
          </p:cNvPr>
          <p:cNvSpPr txBox="1"/>
          <p:nvPr/>
        </p:nvSpPr>
        <p:spPr>
          <a:xfrm>
            <a:off x="9913511" y="536082"/>
            <a:ext cx="827432" cy="369332"/>
          </a:xfrm>
          <a:prstGeom prst="rect">
            <a:avLst/>
          </a:prstGeom>
          <a:noFill/>
        </p:spPr>
        <p:txBody>
          <a:bodyPr wrap="square">
            <a:spAutoFit/>
          </a:bodyPr>
          <a:lstStyle/>
          <a:p>
            <a:pPr algn="ctr"/>
            <a:r>
              <a:rPr lang="en-US" dirty="0"/>
              <a:t>Profit</a:t>
            </a:r>
          </a:p>
        </p:txBody>
      </p:sp>
      <p:pic>
        <p:nvPicPr>
          <p:cNvPr id="13314" name="Picture 2">
            <a:extLst>
              <a:ext uri="{FF2B5EF4-FFF2-40B4-BE49-F238E27FC236}">
                <a16:creationId xmlns:a16="http://schemas.microsoft.com/office/drawing/2014/main" id="{A567427A-C218-1AD9-A3E0-F21A249FFC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111" t="9796" r="13369" b="15509"/>
          <a:stretch/>
        </p:blipFill>
        <p:spPr bwMode="auto">
          <a:xfrm>
            <a:off x="645275" y="3184012"/>
            <a:ext cx="3550094" cy="3511325"/>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3">
            <a:extLst>
              <a:ext uri="{FF2B5EF4-FFF2-40B4-BE49-F238E27FC236}">
                <a16:creationId xmlns:a16="http://schemas.microsoft.com/office/drawing/2014/main" id="{A3B6F511-8D7B-3548-A7F3-2CCC605F5FD5}"/>
              </a:ext>
            </a:extLst>
          </p:cNvPr>
          <p:cNvSpPr txBox="1">
            <a:spLocks/>
          </p:cNvSpPr>
          <p:nvPr/>
        </p:nvSpPr>
        <p:spPr>
          <a:xfrm>
            <a:off x="131282" y="476674"/>
            <a:ext cx="463708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In order to have a </a:t>
            </a:r>
            <a:r>
              <a:rPr lang="en-US" sz="4000" b="1" dirty="0">
                <a:solidFill>
                  <a:srgbClr val="99CC00"/>
                </a:solidFill>
                <a:latin typeface="+mn-lt"/>
              </a:rPr>
              <a:t>Sustainable Future, </a:t>
            </a:r>
            <a:r>
              <a:rPr lang="en-US" sz="4000" b="1" dirty="0"/>
              <a:t>we must hold responsibility and take  actions</a:t>
            </a:r>
          </a:p>
        </p:txBody>
      </p:sp>
    </p:spTree>
    <p:extLst>
      <p:ext uri="{BB962C8B-B14F-4D97-AF65-F5344CB8AC3E}">
        <p14:creationId xmlns:p14="http://schemas.microsoft.com/office/powerpoint/2010/main" val="126337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460" r="-1" b="30903"/>
          <a:stretch/>
        </p:blipFill>
        <p:spPr>
          <a:xfrm>
            <a:off x="6574536" y="673348"/>
            <a:ext cx="4551287" cy="19967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220" b="27975"/>
          <a:stretch/>
        </p:blipFill>
        <p:spPr>
          <a:xfrm>
            <a:off x="1064839" y="664204"/>
            <a:ext cx="4558720" cy="20332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312" t="279" r="41320" b="69846"/>
          <a:stretch/>
        </p:blipFill>
        <p:spPr>
          <a:xfrm>
            <a:off x="6537959" y="2962657"/>
            <a:ext cx="4593461" cy="191109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1452" r="46635" b="76902"/>
          <a:stretch/>
        </p:blipFill>
        <p:spPr>
          <a:xfrm>
            <a:off x="1060704" y="2971801"/>
            <a:ext cx="4584576" cy="1865375"/>
          </a:xfrm>
          <a:prstGeom prst="rect">
            <a:avLst/>
          </a:prstGeom>
        </p:spPr>
      </p:pic>
      <p:pic>
        <p:nvPicPr>
          <p:cNvPr id="6" name="Picture 5"/>
          <p:cNvPicPr>
            <a:picLocks noChangeAspect="1"/>
          </p:cNvPicPr>
          <p:nvPr/>
        </p:nvPicPr>
        <p:blipFill rotWithShape="1">
          <a:blip r:embed="rId6"/>
          <a:srcRect t="33912" b="33307"/>
          <a:stretch/>
        </p:blipFill>
        <p:spPr>
          <a:xfrm>
            <a:off x="721820" y="4800600"/>
            <a:ext cx="10794908" cy="2057400"/>
          </a:xfrm>
          <a:prstGeom prst="rect">
            <a:avLst/>
          </a:prstGeom>
        </p:spPr>
      </p:pic>
      <p:pic>
        <p:nvPicPr>
          <p:cNvPr id="7" name="Picture 6"/>
          <p:cNvPicPr>
            <a:picLocks noChangeAspect="1"/>
          </p:cNvPicPr>
          <p:nvPr/>
        </p:nvPicPr>
        <p:blipFill rotWithShape="1">
          <a:blip r:embed="rId6"/>
          <a:srcRect t="-35" b="92313"/>
          <a:stretch/>
        </p:blipFill>
        <p:spPr>
          <a:xfrm>
            <a:off x="721820" y="100584"/>
            <a:ext cx="10794908" cy="484632"/>
          </a:xfrm>
          <a:prstGeom prst="rect">
            <a:avLst/>
          </a:prstGeom>
        </p:spPr>
      </p:pic>
    </p:spTree>
    <p:extLst>
      <p:ext uri="{BB962C8B-B14F-4D97-AF65-F5344CB8AC3E}">
        <p14:creationId xmlns:p14="http://schemas.microsoft.com/office/powerpoint/2010/main" val="1165588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6233" y="3582993"/>
            <a:ext cx="5825767" cy="327500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2993"/>
            <a:ext cx="5825767" cy="32750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825767" cy="327500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6233" y="0"/>
            <a:ext cx="5825767" cy="3275007"/>
          </a:xfrm>
          <a:prstGeom prst="rect">
            <a:avLst/>
          </a:prstGeom>
        </p:spPr>
      </p:pic>
    </p:spTree>
    <p:extLst>
      <p:ext uri="{BB962C8B-B14F-4D97-AF65-F5344CB8AC3E}">
        <p14:creationId xmlns:p14="http://schemas.microsoft.com/office/powerpoint/2010/main" val="2128622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1341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rotWithShape="1">
          <a:blip r:embed="rId2" cstate="print">
            <a:extLst>
              <a:ext uri="{28A0092B-C50C-407E-A947-70E740481C1C}">
                <a14:useLocalDpi xmlns:a14="http://schemas.microsoft.com/office/drawing/2010/main" val="0"/>
              </a:ext>
            </a:extLst>
          </a:blip>
          <a:srcRect t="-39082" b="-15470"/>
          <a:stretch/>
        </p:blipFill>
        <p:spPr bwMode="auto">
          <a:xfrm>
            <a:off x="9882071" y="173228"/>
            <a:ext cx="1642565" cy="1146175"/>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3"/>
          <a:stretch>
            <a:fillRect/>
          </a:stretch>
        </p:blipFill>
        <p:spPr>
          <a:xfrm>
            <a:off x="378607" y="3186821"/>
            <a:ext cx="5659865" cy="3106402"/>
          </a:xfrm>
          <a:prstGeom prst="rect">
            <a:avLst/>
          </a:prstGeom>
        </p:spPr>
      </p:pic>
      <p:pic>
        <p:nvPicPr>
          <p:cNvPr id="3" name="Picture 2"/>
          <p:cNvPicPr>
            <a:picLocks noChangeAspect="1"/>
          </p:cNvPicPr>
          <p:nvPr/>
        </p:nvPicPr>
        <p:blipFill>
          <a:blip r:embed="rId4"/>
          <a:stretch>
            <a:fillRect/>
          </a:stretch>
        </p:blipFill>
        <p:spPr>
          <a:xfrm>
            <a:off x="6454587" y="3424218"/>
            <a:ext cx="5396753" cy="2869057"/>
          </a:xfrm>
          <a:prstGeom prst="rect">
            <a:avLst/>
          </a:prstGeom>
        </p:spPr>
      </p:pic>
      <p:sp>
        <p:nvSpPr>
          <p:cNvPr id="9" name="Rectangle 8"/>
          <p:cNvSpPr/>
          <p:nvPr/>
        </p:nvSpPr>
        <p:spPr>
          <a:xfrm>
            <a:off x="6096000" y="1909685"/>
            <a:ext cx="1377690"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35%</a:t>
            </a:r>
            <a:endParaRPr lang="en-US" sz="2800" dirty="0">
              <a:solidFill>
                <a:prstClr val="black">
                  <a:lumMod val="75000"/>
                  <a:lumOff val="25000"/>
                </a:prstClr>
              </a:solidFill>
            </a:endParaRPr>
          </a:p>
        </p:txBody>
      </p:sp>
      <p:pic>
        <p:nvPicPr>
          <p:cNvPr id="10" name="Picture 9"/>
          <p:cNvPicPr>
            <a:picLocks noChangeAspect="1"/>
          </p:cNvPicPr>
          <p:nvPr/>
        </p:nvPicPr>
        <p:blipFill rotWithShape="1">
          <a:blip r:embed="rId5"/>
          <a:srcRect l="44419" t="9186" r="47178" b="49028"/>
          <a:stretch/>
        </p:blipFill>
        <p:spPr>
          <a:xfrm>
            <a:off x="6261809" y="737153"/>
            <a:ext cx="895193" cy="925284"/>
          </a:xfrm>
          <a:prstGeom prst="rect">
            <a:avLst/>
          </a:prstGeom>
        </p:spPr>
      </p:pic>
      <p:sp>
        <p:nvSpPr>
          <p:cNvPr id="13" name="Title 3"/>
          <p:cNvSpPr txBox="1">
            <a:spLocks/>
          </p:cNvSpPr>
          <p:nvPr/>
        </p:nvSpPr>
        <p:spPr>
          <a:xfrm>
            <a:off x="656974" y="831960"/>
            <a:ext cx="8446910" cy="671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prstClr val="black">
                    <a:lumMod val="65000"/>
                    <a:lumOff val="35000"/>
                  </a:prstClr>
                </a:solidFill>
              </a:rPr>
              <a:t>Water Efficiency Measures</a:t>
            </a:r>
            <a:endParaRPr lang="en-US" sz="2800" b="1" dirty="0">
              <a:solidFill>
                <a:srgbClr val="92D050"/>
              </a:solidFill>
              <a:latin typeface="Century Gothic" panose="020B0502020202020204" pitchFamily="34" charset="0"/>
              <a:ea typeface="Adobe Gothic Std B" panose="020B0800000000000000" pitchFamily="34" charset="-128"/>
            </a:endParaRPr>
          </a:p>
        </p:txBody>
      </p:sp>
    </p:spTree>
    <p:extLst>
      <p:ext uri="{BB962C8B-B14F-4D97-AF65-F5344CB8AC3E}">
        <p14:creationId xmlns:p14="http://schemas.microsoft.com/office/powerpoint/2010/main" val="2725812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7906"/>
            <a:ext cx="4924612" cy="277009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79683" y="4421096"/>
            <a:ext cx="2785033" cy="208877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37" r="14692"/>
          <a:stretch/>
        </p:blipFill>
        <p:spPr>
          <a:xfrm rot="5400000">
            <a:off x="7015170" y="4477585"/>
            <a:ext cx="2770094" cy="1990739"/>
          </a:xfrm>
          <a:prstGeom prst="rect">
            <a:avLst/>
          </a:prstGeom>
        </p:spPr>
      </p:pic>
      <p:pic>
        <p:nvPicPr>
          <p:cNvPr id="5" name="Picture 4"/>
          <p:cNvPicPr>
            <a:picLocks noChangeAspect="1"/>
          </p:cNvPicPr>
          <p:nvPr/>
        </p:nvPicPr>
        <p:blipFill>
          <a:blip r:embed="rId5"/>
          <a:stretch>
            <a:fillRect/>
          </a:stretch>
        </p:blipFill>
        <p:spPr>
          <a:xfrm>
            <a:off x="9601200" y="1510552"/>
            <a:ext cx="2230441" cy="2568387"/>
          </a:xfrm>
          <a:prstGeom prst="rect">
            <a:avLst/>
          </a:prstGeom>
        </p:spPr>
      </p:pic>
      <p:pic>
        <p:nvPicPr>
          <p:cNvPr id="6" name="Picture 5"/>
          <p:cNvPicPr>
            <a:picLocks noChangeAspect="1"/>
          </p:cNvPicPr>
          <p:nvPr/>
        </p:nvPicPr>
        <p:blipFill>
          <a:blip r:embed="rId6"/>
          <a:stretch>
            <a:fillRect/>
          </a:stretch>
        </p:blipFill>
        <p:spPr>
          <a:xfrm>
            <a:off x="9867053" y="4312023"/>
            <a:ext cx="1921620" cy="2375647"/>
          </a:xfrm>
          <a:prstGeom prst="rect">
            <a:avLst/>
          </a:prstGeom>
        </p:spPr>
      </p:pic>
      <p:pic>
        <p:nvPicPr>
          <p:cNvPr id="8" name="Picture 7"/>
          <p:cNvPicPr>
            <a:picLocks noChangeAspect="1"/>
          </p:cNvPicPr>
          <p:nvPr/>
        </p:nvPicPr>
        <p:blipFill rotWithShape="1">
          <a:blip r:embed="rId7"/>
          <a:srcRect t="3555" b="3240"/>
          <a:stretch/>
        </p:blipFill>
        <p:spPr>
          <a:xfrm>
            <a:off x="4555610" y="532741"/>
            <a:ext cx="3073087" cy="3489111"/>
          </a:xfrm>
          <a:prstGeom prst="rect">
            <a:avLst/>
          </a:prstGeom>
        </p:spPr>
      </p:pic>
      <p:pic>
        <p:nvPicPr>
          <p:cNvPr id="9" name="Picture 8"/>
          <p:cNvPicPr>
            <a:picLocks noChangeAspect="1"/>
          </p:cNvPicPr>
          <p:nvPr/>
        </p:nvPicPr>
        <p:blipFill rotWithShape="1">
          <a:blip r:embed="rId8"/>
          <a:srcRect t="61578"/>
          <a:stretch/>
        </p:blipFill>
        <p:spPr>
          <a:xfrm>
            <a:off x="108417" y="0"/>
            <a:ext cx="8071087" cy="663388"/>
          </a:xfrm>
          <a:prstGeom prst="rect">
            <a:avLst/>
          </a:prstGeom>
        </p:spPr>
      </p:pic>
      <p:sp>
        <p:nvSpPr>
          <p:cNvPr id="10" name="Rectangle 9"/>
          <p:cNvSpPr/>
          <p:nvPr/>
        </p:nvSpPr>
        <p:spPr>
          <a:xfrm>
            <a:off x="180276" y="3612996"/>
            <a:ext cx="1904111" cy="400110"/>
          </a:xfrm>
          <a:prstGeom prst="rect">
            <a:avLst/>
          </a:prstGeom>
          <a:solidFill>
            <a:srgbClr val="92D050"/>
          </a:solidFill>
        </p:spPr>
        <p:txBody>
          <a:bodyPr wrap="none">
            <a:spAutoFit/>
          </a:bodyPr>
          <a:lstStyle/>
          <a:p>
            <a:r>
              <a:rPr lang="en-US" sz="2000" dirty="0">
                <a:solidFill>
                  <a:prstClr val="black"/>
                </a:solidFill>
              </a:rPr>
              <a:t>Design Drawings</a:t>
            </a:r>
          </a:p>
        </p:txBody>
      </p:sp>
      <p:pic>
        <p:nvPicPr>
          <p:cNvPr id="7" name="Picture 6"/>
          <p:cNvPicPr>
            <a:picLocks noChangeAspect="1"/>
          </p:cNvPicPr>
          <p:nvPr/>
        </p:nvPicPr>
        <p:blipFill>
          <a:blip r:embed="rId9"/>
          <a:stretch>
            <a:fillRect/>
          </a:stretch>
        </p:blipFill>
        <p:spPr>
          <a:xfrm>
            <a:off x="179295" y="599551"/>
            <a:ext cx="4267200" cy="3038709"/>
          </a:xfrm>
          <a:prstGeom prst="rect">
            <a:avLst/>
          </a:prstGeom>
        </p:spPr>
      </p:pic>
      <p:sp>
        <p:nvSpPr>
          <p:cNvPr id="11" name="Rectangle 10"/>
          <p:cNvSpPr/>
          <p:nvPr/>
        </p:nvSpPr>
        <p:spPr>
          <a:xfrm>
            <a:off x="7048264" y="2703304"/>
            <a:ext cx="2262479" cy="400110"/>
          </a:xfrm>
          <a:prstGeom prst="rect">
            <a:avLst/>
          </a:prstGeom>
          <a:solidFill>
            <a:srgbClr val="92D050"/>
          </a:solidFill>
        </p:spPr>
        <p:txBody>
          <a:bodyPr wrap="none">
            <a:spAutoFit/>
          </a:bodyPr>
          <a:lstStyle/>
          <a:p>
            <a:r>
              <a:rPr lang="en-US" sz="2000" dirty="0">
                <a:solidFill>
                  <a:prstClr val="black"/>
                </a:solidFill>
              </a:rPr>
              <a:t>Technical Datasheet</a:t>
            </a:r>
          </a:p>
        </p:txBody>
      </p:sp>
      <p:sp>
        <p:nvSpPr>
          <p:cNvPr id="12" name="Rectangle 11"/>
          <p:cNvSpPr/>
          <p:nvPr/>
        </p:nvSpPr>
        <p:spPr>
          <a:xfrm>
            <a:off x="9708776" y="945777"/>
            <a:ext cx="1605761" cy="400110"/>
          </a:xfrm>
          <a:prstGeom prst="rect">
            <a:avLst/>
          </a:prstGeom>
          <a:solidFill>
            <a:srgbClr val="92D050"/>
          </a:solidFill>
        </p:spPr>
        <p:txBody>
          <a:bodyPr wrap="none">
            <a:spAutoFit/>
          </a:bodyPr>
          <a:lstStyle/>
          <a:p>
            <a:r>
              <a:rPr lang="en-US" sz="2000" dirty="0">
                <a:solidFill>
                  <a:prstClr val="black"/>
                </a:solidFill>
              </a:rPr>
              <a:t>Delivery Note</a:t>
            </a:r>
          </a:p>
        </p:txBody>
      </p:sp>
      <p:sp>
        <p:nvSpPr>
          <p:cNvPr id="13" name="Rectangle 12"/>
          <p:cNvSpPr/>
          <p:nvPr/>
        </p:nvSpPr>
        <p:spPr>
          <a:xfrm>
            <a:off x="7319682" y="3621742"/>
            <a:ext cx="2042610" cy="400110"/>
          </a:xfrm>
          <a:prstGeom prst="rect">
            <a:avLst/>
          </a:prstGeom>
          <a:solidFill>
            <a:srgbClr val="92D050"/>
          </a:solidFill>
        </p:spPr>
        <p:txBody>
          <a:bodyPr wrap="none">
            <a:spAutoFit/>
          </a:bodyPr>
          <a:lstStyle/>
          <a:p>
            <a:r>
              <a:rPr lang="en-US" sz="2000" dirty="0">
                <a:solidFill>
                  <a:prstClr val="black"/>
                </a:solidFill>
              </a:rPr>
              <a:t>Installation in Site</a:t>
            </a:r>
          </a:p>
        </p:txBody>
      </p:sp>
    </p:spTree>
    <p:extLst>
      <p:ext uri="{BB962C8B-B14F-4D97-AF65-F5344CB8AC3E}">
        <p14:creationId xmlns:p14="http://schemas.microsoft.com/office/powerpoint/2010/main" val="378239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70"/>
          <a:stretch/>
        </p:blipFill>
        <p:spPr>
          <a:xfrm>
            <a:off x="1082675" y="1542274"/>
            <a:ext cx="5213350" cy="4798200"/>
          </a:xfrm>
          <a:prstGeom prst="rect">
            <a:avLst/>
          </a:prstGeom>
        </p:spPr>
      </p:pic>
      <p:pic>
        <p:nvPicPr>
          <p:cNvPr id="6" name="Picture 5"/>
          <p:cNvPicPr>
            <a:picLocks noChangeAspect="1"/>
          </p:cNvPicPr>
          <p:nvPr/>
        </p:nvPicPr>
        <p:blipFill rotWithShape="1">
          <a:blip r:embed="rId3"/>
          <a:srcRect r="969"/>
          <a:stretch/>
        </p:blipFill>
        <p:spPr>
          <a:xfrm>
            <a:off x="6651625" y="1868675"/>
            <a:ext cx="5187950" cy="1582550"/>
          </a:xfrm>
          <a:prstGeom prst="rect">
            <a:avLst/>
          </a:prstGeom>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t="-39082" b="-15470"/>
          <a:stretch/>
        </p:blipFill>
        <p:spPr bwMode="auto">
          <a:xfrm>
            <a:off x="9882071" y="173228"/>
            <a:ext cx="1642565" cy="1146175"/>
          </a:xfrm>
          <a:prstGeom prst="rect">
            <a:avLst/>
          </a:prstGeom>
          <a:ln>
            <a:noFill/>
          </a:ln>
          <a:extLst>
            <a:ext uri="{53640926-AAD7-44D8-BBD7-CCE9431645EC}">
              <a14:shadowObscured xmlns:a14="http://schemas.microsoft.com/office/drawing/2010/main"/>
            </a:ext>
          </a:extLst>
        </p:spPr>
      </p:pic>
      <p:sp>
        <p:nvSpPr>
          <p:cNvPr id="12" name="5-Point Star 11"/>
          <p:cNvSpPr/>
          <p:nvPr/>
        </p:nvSpPr>
        <p:spPr>
          <a:xfrm>
            <a:off x="769620" y="2017395"/>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13" name="5-Point Star 12"/>
          <p:cNvSpPr/>
          <p:nvPr/>
        </p:nvSpPr>
        <p:spPr>
          <a:xfrm>
            <a:off x="769620" y="2743200"/>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14" name="5-Point Star 13"/>
          <p:cNvSpPr/>
          <p:nvPr/>
        </p:nvSpPr>
        <p:spPr>
          <a:xfrm>
            <a:off x="769620" y="3429000"/>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15" name="5-Point Star 14"/>
          <p:cNvSpPr/>
          <p:nvPr/>
        </p:nvSpPr>
        <p:spPr>
          <a:xfrm>
            <a:off x="769620" y="4267200"/>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16" name="5-Point Star 15"/>
          <p:cNvSpPr/>
          <p:nvPr/>
        </p:nvSpPr>
        <p:spPr>
          <a:xfrm>
            <a:off x="769620" y="4876800"/>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17" name="5-Point Star 16"/>
          <p:cNvSpPr/>
          <p:nvPr/>
        </p:nvSpPr>
        <p:spPr>
          <a:xfrm>
            <a:off x="769620" y="5638800"/>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18" name="5-Point Star 17"/>
          <p:cNvSpPr/>
          <p:nvPr/>
        </p:nvSpPr>
        <p:spPr>
          <a:xfrm>
            <a:off x="6332220" y="2095500"/>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sp>
        <p:nvSpPr>
          <p:cNvPr id="19" name="5-Point Star 18"/>
          <p:cNvSpPr/>
          <p:nvPr/>
        </p:nvSpPr>
        <p:spPr>
          <a:xfrm>
            <a:off x="6332220" y="2743200"/>
            <a:ext cx="236220" cy="24384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endParaRPr>
          </a:p>
        </p:txBody>
      </p:sp>
      <p:pic>
        <p:nvPicPr>
          <p:cNvPr id="2" name="Picture 1"/>
          <p:cNvPicPr>
            <a:picLocks noChangeAspect="1"/>
          </p:cNvPicPr>
          <p:nvPr/>
        </p:nvPicPr>
        <p:blipFill>
          <a:blip r:embed="rId5"/>
          <a:stretch>
            <a:fillRect/>
          </a:stretch>
        </p:blipFill>
        <p:spPr>
          <a:xfrm>
            <a:off x="6526305" y="3760307"/>
            <a:ext cx="5504329" cy="2831967"/>
          </a:xfrm>
          <a:prstGeom prst="rect">
            <a:avLst/>
          </a:prstGeom>
        </p:spPr>
      </p:pic>
      <p:sp>
        <p:nvSpPr>
          <p:cNvPr id="21" name="Rectangle 20"/>
          <p:cNvSpPr/>
          <p:nvPr/>
        </p:nvSpPr>
        <p:spPr>
          <a:xfrm>
            <a:off x="8600251" y="1304873"/>
            <a:ext cx="1350387" cy="523220"/>
          </a:xfrm>
          <a:prstGeom prst="rect">
            <a:avLst/>
          </a:prstGeom>
          <a:solidFill>
            <a:srgbClr val="92D050"/>
          </a:solidFill>
        </p:spPr>
        <p:txBody>
          <a:bodyPr wrap="square">
            <a:spAutoFit/>
          </a:bodyPr>
          <a:lstStyle/>
          <a:p>
            <a:pPr algn="ctr"/>
            <a:r>
              <a:rPr lang="en-US" sz="2800" b="1" dirty="0">
                <a:solidFill>
                  <a:prstClr val="black">
                    <a:lumMod val="75000"/>
                    <a:lumOff val="25000"/>
                  </a:prstClr>
                </a:solidFill>
                <a:latin typeface="Century Gothic" panose="020B0502020202020204" pitchFamily="34" charset="0"/>
                <a:ea typeface="Adobe Gothic Std B" panose="020B0800000000000000" pitchFamily="34" charset="-128"/>
              </a:rPr>
              <a:t>24%</a:t>
            </a:r>
            <a:endParaRPr lang="en-US" sz="2800" dirty="0">
              <a:solidFill>
                <a:prstClr val="black">
                  <a:lumMod val="75000"/>
                  <a:lumOff val="25000"/>
                </a:prstClr>
              </a:solidFill>
            </a:endParaRPr>
          </a:p>
        </p:txBody>
      </p:sp>
      <p:pic>
        <p:nvPicPr>
          <p:cNvPr id="22" name="Picture 21"/>
          <p:cNvPicPr>
            <a:picLocks noChangeAspect="1"/>
          </p:cNvPicPr>
          <p:nvPr/>
        </p:nvPicPr>
        <p:blipFill rotWithShape="1">
          <a:blip r:embed="rId6"/>
          <a:srcRect l="83889" t="9186" r="7920" b="49028"/>
          <a:stretch/>
        </p:blipFill>
        <p:spPr>
          <a:xfrm>
            <a:off x="8764307" y="244277"/>
            <a:ext cx="872626" cy="925284"/>
          </a:xfrm>
          <a:prstGeom prst="rect">
            <a:avLst/>
          </a:prstGeom>
        </p:spPr>
      </p:pic>
      <p:sp>
        <p:nvSpPr>
          <p:cNvPr id="23" name="Title 3"/>
          <p:cNvSpPr txBox="1">
            <a:spLocks/>
          </p:cNvSpPr>
          <p:nvPr/>
        </p:nvSpPr>
        <p:spPr>
          <a:xfrm>
            <a:off x="937390" y="795384"/>
            <a:ext cx="8446910" cy="671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prstClr val="black">
                    <a:lumMod val="65000"/>
                    <a:lumOff val="35000"/>
                  </a:prstClr>
                </a:solidFill>
              </a:rPr>
              <a:t>Material Efficiency Measures</a:t>
            </a:r>
            <a:endParaRPr lang="en-US" sz="2800" b="1" dirty="0">
              <a:solidFill>
                <a:srgbClr val="92D050"/>
              </a:solidFill>
              <a:latin typeface="Century Gothic" panose="020B0502020202020204" pitchFamily="34" charset="0"/>
              <a:ea typeface="Adobe Gothic Std B" panose="020B0800000000000000" pitchFamily="34" charset="-128"/>
            </a:endParaRPr>
          </a:p>
        </p:txBody>
      </p:sp>
    </p:spTree>
    <p:extLst>
      <p:ext uri="{BB962C8B-B14F-4D97-AF65-F5344CB8AC3E}">
        <p14:creationId xmlns:p14="http://schemas.microsoft.com/office/powerpoint/2010/main" val="1003581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DFCD0E8-F37E-3849-1B6F-553A7D1B8E98}"/>
              </a:ext>
            </a:extLst>
          </p:cNvPr>
          <p:cNvSpPr/>
          <p:nvPr/>
        </p:nvSpPr>
        <p:spPr>
          <a:xfrm>
            <a:off x="0" y="3876666"/>
            <a:ext cx="12192000" cy="29813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401FE9-59BC-63FE-8A15-D8F71EC4B303}"/>
              </a:ext>
            </a:extLst>
          </p:cNvPr>
          <p:cNvPicPr>
            <a:picLocks noChangeAspect="1"/>
          </p:cNvPicPr>
          <p:nvPr/>
        </p:nvPicPr>
        <p:blipFill rotWithShape="1">
          <a:blip r:embed="rId2">
            <a:clrChange>
              <a:clrFrom>
                <a:srgbClr val="FFFFFF"/>
              </a:clrFrom>
              <a:clrTo>
                <a:srgbClr val="FFFFFF">
                  <a:alpha val="0"/>
                </a:srgbClr>
              </a:clrTo>
            </a:clrChange>
          </a:blip>
          <a:srcRect t="18339"/>
          <a:stretch/>
        </p:blipFill>
        <p:spPr>
          <a:xfrm>
            <a:off x="75771" y="4114800"/>
            <a:ext cx="2985048" cy="2592324"/>
          </a:xfrm>
          <a:prstGeom prst="rect">
            <a:avLst/>
          </a:prstGeom>
        </p:spPr>
      </p:pic>
      <p:pic>
        <p:nvPicPr>
          <p:cNvPr id="7" name="Picture 6">
            <a:extLst>
              <a:ext uri="{FF2B5EF4-FFF2-40B4-BE49-F238E27FC236}">
                <a16:creationId xmlns:a16="http://schemas.microsoft.com/office/drawing/2014/main" id="{A1D32124-DDD1-A372-6397-112DC2CF5432}"/>
              </a:ext>
            </a:extLst>
          </p:cNvPr>
          <p:cNvPicPr>
            <a:picLocks noChangeAspect="1"/>
          </p:cNvPicPr>
          <p:nvPr/>
        </p:nvPicPr>
        <p:blipFill>
          <a:blip r:embed="rId3"/>
          <a:stretch>
            <a:fillRect/>
          </a:stretch>
        </p:blipFill>
        <p:spPr>
          <a:xfrm>
            <a:off x="7064523" y="742190"/>
            <a:ext cx="3797801" cy="2869660"/>
          </a:xfrm>
          <a:prstGeom prst="rect">
            <a:avLst/>
          </a:prstGeom>
        </p:spPr>
      </p:pic>
      <p:pic>
        <p:nvPicPr>
          <p:cNvPr id="9" name="Picture 8">
            <a:extLst>
              <a:ext uri="{FF2B5EF4-FFF2-40B4-BE49-F238E27FC236}">
                <a16:creationId xmlns:a16="http://schemas.microsoft.com/office/drawing/2014/main" id="{397FD78F-FD34-7470-B791-F9A2BA2457A6}"/>
              </a:ext>
            </a:extLst>
          </p:cNvPr>
          <p:cNvPicPr>
            <a:picLocks noChangeAspect="1"/>
          </p:cNvPicPr>
          <p:nvPr/>
        </p:nvPicPr>
        <p:blipFill rotWithShape="1">
          <a:blip r:embed="rId4">
            <a:clrChange>
              <a:clrFrom>
                <a:srgbClr val="FFFFFF"/>
              </a:clrFrom>
              <a:clrTo>
                <a:srgbClr val="FFFFFF">
                  <a:alpha val="0"/>
                </a:srgbClr>
              </a:clrTo>
            </a:clrChange>
          </a:blip>
          <a:srcRect b="2095"/>
          <a:stretch/>
        </p:blipFill>
        <p:spPr>
          <a:xfrm>
            <a:off x="2897122" y="3984184"/>
            <a:ext cx="4717915" cy="2722940"/>
          </a:xfrm>
          <a:prstGeom prst="rect">
            <a:avLst/>
          </a:prstGeom>
        </p:spPr>
      </p:pic>
      <p:sp>
        <p:nvSpPr>
          <p:cNvPr id="12" name="TextBox 11">
            <a:extLst>
              <a:ext uri="{FF2B5EF4-FFF2-40B4-BE49-F238E27FC236}">
                <a16:creationId xmlns:a16="http://schemas.microsoft.com/office/drawing/2014/main" id="{F309B00A-2056-8A9A-BE88-CADE61F427B5}"/>
              </a:ext>
            </a:extLst>
          </p:cNvPr>
          <p:cNvSpPr txBox="1"/>
          <p:nvPr/>
        </p:nvSpPr>
        <p:spPr>
          <a:xfrm>
            <a:off x="209145" y="218970"/>
            <a:ext cx="6094378" cy="523220"/>
          </a:xfrm>
          <a:prstGeom prst="rect">
            <a:avLst/>
          </a:prstGeom>
          <a:noFill/>
        </p:spPr>
        <p:txBody>
          <a:bodyPr wrap="square">
            <a:spAutoFit/>
          </a:bodyPr>
          <a:lstStyle/>
          <a:p>
            <a:r>
              <a:rPr lang="en-US" sz="2800" dirty="0">
                <a:solidFill>
                  <a:schemeClr val="bg1">
                    <a:lumMod val="50000"/>
                  </a:schemeClr>
                </a:solidFill>
                <a:ea typeface="GE SS Two Light" panose="020A0503020102020204" pitchFamily="18" charset="-78"/>
                <a:cs typeface="GE SS Two Light" panose="020A0503020102020204" pitchFamily="18" charset="-78"/>
              </a:rPr>
              <a:t>Slab Design and Construction</a:t>
            </a:r>
            <a:endParaRPr lang="en-US" dirty="0">
              <a:solidFill>
                <a:schemeClr val="bg1">
                  <a:lumMod val="50000"/>
                </a:schemeClr>
              </a:solidFill>
            </a:endParaRPr>
          </a:p>
        </p:txBody>
      </p:sp>
      <p:pic>
        <p:nvPicPr>
          <p:cNvPr id="17" name="Picture 16">
            <a:extLst>
              <a:ext uri="{FF2B5EF4-FFF2-40B4-BE49-F238E27FC236}">
                <a16:creationId xmlns:a16="http://schemas.microsoft.com/office/drawing/2014/main" id="{84CAD348-DDAF-A728-DC2B-36D842436253}"/>
              </a:ext>
            </a:extLst>
          </p:cNvPr>
          <p:cNvPicPr>
            <a:picLocks noChangeAspect="1"/>
          </p:cNvPicPr>
          <p:nvPr/>
        </p:nvPicPr>
        <p:blipFill rotWithShape="1">
          <a:blip r:embed="rId5"/>
          <a:srcRect b="15433"/>
          <a:stretch/>
        </p:blipFill>
        <p:spPr>
          <a:xfrm>
            <a:off x="8959852" y="4232825"/>
            <a:ext cx="2334218" cy="2474299"/>
          </a:xfrm>
          <a:prstGeom prst="rect">
            <a:avLst/>
          </a:prstGeom>
        </p:spPr>
      </p:pic>
      <p:sp>
        <p:nvSpPr>
          <p:cNvPr id="18" name="TextBox 17">
            <a:extLst>
              <a:ext uri="{FF2B5EF4-FFF2-40B4-BE49-F238E27FC236}">
                <a16:creationId xmlns:a16="http://schemas.microsoft.com/office/drawing/2014/main" id="{3659D4CD-2C03-E308-E2D4-8459DA70F73A}"/>
              </a:ext>
            </a:extLst>
          </p:cNvPr>
          <p:cNvSpPr txBox="1"/>
          <p:nvPr/>
        </p:nvSpPr>
        <p:spPr>
          <a:xfrm>
            <a:off x="8133468" y="3960911"/>
            <a:ext cx="1993493" cy="307777"/>
          </a:xfrm>
          <a:prstGeom prst="rect">
            <a:avLst/>
          </a:prstGeom>
          <a:noFill/>
        </p:spPr>
        <p:txBody>
          <a:bodyPr wrap="square">
            <a:spAutoFit/>
          </a:bodyPr>
          <a:lstStyle/>
          <a:p>
            <a:r>
              <a:rPr lang="en-US" sz="1400" b="1" u="sng" dirty="0">
                <a:ea typeface="GE SS Two Light" panose="020A0503020102020204" pitchFamily="18" charset="-78"/>
                <a:cs typeface="GE SS Two Light" panose="020A0503020102020204" pitchFamily="18" charset="-78"/>
              </a:rPr>
              <a:t>Delivery Notes</a:t>
            </a:r>
            <a:endParaRPr lang="en-US" sz="1050" b="1" u="sng" dirty="0"/>
          </a:p>
        </p:txBody>
      </p:sp>
      <p:pic>
        <p:nvPicPr>
          <p:cNvPr id="20" name="Picture 19">
            <a:extLst>
              <a:ext uri="{FF2B5EF4-FFF2-40B4-BE49-F238E27FC236}">
                <a16:creationId xmlns:a16="http://schemas.microsoft.com/office/drawing/2014/main" id="{27394DD2-EDAA-3FF2-59D8-8D44E3C9FF89}"/>
              </a:ext>
            </a:extLst>
          </p:cNvPr>
          <p:cNvPicPr>
            <a:picLocks noChangeAspect="1"/>
          </p:cNvPicPr>
          <p:nvPr/>
        </p:nvPicPr>
        <p:blipFill>
          <a:blip r:embed="rId6"/>
          <a:stretch>
            <a:fillRect/>
          </a:stretch>
        </p:blipFill>
        <p:spPr>
          <a:xfrm>
            <a:off x="328469" y="1071420"/>
            <a:ext cx="5137306" cy="2812662"/>
          </a:xfrm>
          <a:prstGeom prst="rect">
            <a:avLst/>
          </a:prstGeom>
        </p:spPr>
      </p:pic>
    </p:spTree>
    <p:extLst>
      <p:ext uri="{BB962C8B-B14F-4D97-AF65-F5344CB8AC3E}">
        <p14:creationId xmlns:p14="http://schemas.microsoft.com/office/powerpoint/2010/main" val="1766304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7975" b="16041"/>
          <a:stretch/>
        </p:blipFill>
        <p:spPr>
          <a:xfrm>
            <a:off x="-1" y="1317811"/>
            <a:ext cx="7163099" cy="11449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6" name="Picture 5"/>
          <p:cNvPicPr>
            <a:picLocks noChangeAspect="1"/>
          </p:cNvPicPr>
          <p:nvPr/>
        </p:nvPicPr>
        <p:blipFill>
          <a:blip r:embed="rId4"/>
          <a:stretch>
            <a:fillRect/>
          </a:stretch>
        </p:blipFill>
        <p:spPr>
          <a:xfrm>
            <a:off x="585215" y="2999097"/>
            <a:ext cx="4462273" cy="199403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2617" y="3634798"/>
            <a:ext cx="1770247" cy="776464"/>
          </a:xfrm>
          <a:prstGeom prst="rect">
            <a:avLst/>
          </a:prstGeom>
        </p:spPr>
      </p:pic>
      <p:sp>
        <p:nvSpPr>
          <p:cNvPr id="8" name="Rectangle 7"/>
          <p:cNvSpPr/>
          <p:nvPr/>
        </p:nvSpPr>
        <p:spPr>
          <a:xfrm>
            <a:off x="512065" y="5321917"/>
            <a:ext cx="6252754" cy="769441"/>
          </a:xfrm>
          <a:prstGeom prst="rect">
            <a:avLst/>
          </a:prstGeom>
          <a:solidFill>
            <a:schemeClr val="bg1"/>
          </a:solidFill>
        </p:spPr>
        <p:txBody>
          <a:bodyPr wrap="square">
            <a:spAutoFit/>
          </a:bodyPr>
          <a:lstStyle/>
          <a:p>
            <a:r>
              <a:rPr lang="en-US" sz="2000" b="1" u="sng" spc="600" dirty="0">
                <a:solidFill>
                  <a:prstClr val="black">
                    <a:lumMod val="65000"/>
                    <a:lumOff val="35000"/>
                  </a:prstClr>
                </a:solidFill>
                <a:latin typeface="Century Gothic" panose="020B0502020202020204" pitchFamily="34" charset="0"/>
                <a:ea typeface="Adobe Gothic Std B" panose="020B0800000000000000" pitchFamily="34" charset="-128"/>
              </a:rPr>
              <a:t>Achieved </a:t>
            </a:r>
            <a:r>
              <a:rPr lang="en-US" sz="3000" b="1" u="sng" spc="600" dirty="0">
                <a:solidFill>
                  <a:prstClr val="black">
                    <a:lumMod val="65000"/>
                    <a:lumOff val="35000"/>
                  </a:prstClr>
                </a:solidFill>
                <a:latin typeface="Century Gothic" panose="020B0502020202020204" pitchFamily="34" charset="0"/>
                <a:ea typeface="Adobe Gothic Std B" panose="020B0800000000000000" pitchFamily="34" charset="-128"/>
              </a:rPr>
              <a:t>EDGE Advanced </a:t>
            </a:r>
            <a:r>
              <a:rPr lang="en-US" sz="1400" b="1" u="sng" spc="600" dirty="0">
                <a:solidFill>
                  <a:prstClr val="black">
                    <a:lumMod val="65000"/>
                    <a:lumOff val="35000"/>
                  </a:prstClr>
                </a:solidFill>
                <a:latin typeface="Century Gothic" panose="020B0502020202020204" pitchFamily="34" charset="0"/>
                <a:ea typeface="Adobe Gothic Std B" panose="020B0800000000000000" pitchFamily="34" charset="-128"/>
              </a:rPr>
              <a:t>Certification</a:t>
            </a:r>
            <a:endParaRPr lang="en-US" sz="1400" u="sng" spc="600" dirty="0">
              <a:solidFill>
                <a:prstClr val="black"/>
              </a:solidFill>
            </a:endParaRPr>
          </a:p>
        </p:txBody>
      </p:sp>
    </p:spTree>
    <p:extLst>
      <p:ext uri="{BB962C8B-B14F-4D97-AF65-F5344CB8AC3E}">
        <p14:creationId xmlns:p14="http://schemas.microsoft.com/office/powerpoint/2010/main" val="1207525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9940" y="852916"/>
            <a:ext cx="7330441" cy="1077218"/>
          </a:xfrm>
          <a:prstGeom prst="rect">
            <a:avLst/>
          </a:prstGeom>
          <a:noFill/>
          <a:ln>
            <a:noFill/>
          </a:ln>
        </p:spPr>
        <p:txBody>
          <a:bodyPr wrap="square" rtlCol="0">
            <a:spAutoFit/>
          </a:bodyPr>
          <a:lstStyle>
            <a:defPPr>
              <a:defRPr lang="en-US"/>
            </a:defPPr>
            <a:lvl1pPr algn="ctr">
              <a:defRPr sz="3200" b="1"/>
            </a:lvl1pPr>
          </a:lstStyle>
          <a:p>
            <a:pPr algn="r" rtl="1"/>
            <a:r>
              <a:rPr lang="ar-JO" sz="3600" dirty="0">
                <a:latin typeface="GE SS Two Bold" panose="020A0503020102020204" pitchFamily="18" charset="-78"/>
                <a:ea typeface="GE SS Two Bold" panose="020A0503020102020204" pitchFamily="18" charset="-78"/>
                <a:cs typeface="GE SS Two Bold" panose="020A0503020102020204" pitchFamily="18" charset="-78"/>
              </a:rPr>
              <a:t>فوائد مستقبلية</a:t>
            </a:r>
          </a:p>
          <a:p>
            <a:pPr algn="r" rtl="1"/>
            <a:r>
              <a:rPr lang="ar-JO" sz="2800" b="0" dirty="0">
                <a:solidFill>
                  <a:srgbClr val="ABABAB"/>
                </a:solidFill>
                <a:latin typeface="GE SS Two Bold" panose="020A0503020102020204" pitchFamily="18" charset="-78"/>
                <a:ea typeface="GE SS Two Bold" panose="020A0503020102020204" pitchFamily="18" charset="-78"/>
                <a:cs typeface="GE SS Two Bold" panose="020A0503020102020204" pitchFamily="18" charset="-78"/>
              </a:rPr>
              <a:t>للحصول على شهادة البناء الأخضر للمشروع</a:t>
            </a:r>
            <a:endParaRPr lang="en-US" sz="2800" b="0" dirty="0">
              <a:solidFill>
                <a:srgbClr val="ABABA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3" name="TextBox 2"/>
          <p:cNvSpPr txBox="1"/>
          <p:nvPr/>
        </p:nvSpPr>
        <p:spPr>
          <a:xfrm>
            <a:off x="6335487" y="2161134"/>
            <a:ext cx="5562600" cy="4154984"/>
          </a:xfrm>
          <a:prstGeom prst="rect">
            <a:avLst/>
          </a:prstGeom>
          <a:noFill/>
          <a:ln>
            <a:noFill/>
          </a:ln>
        </p:spPr>
        <p:txBody>
          <a:bodyPr wrap="square" rtlCol="0">
            <a:spAutoFit/>
          </a:bodyPr>
          <a:lstStyle>
            <a:defPPr>
              <a:defRPr lang="en-US"/>
            </a:defPPr>
            <a:lvl1pPr algn="ctr">
              <a:defRPr sz="3200" b="1"/>
            </a:lvl1pPr>
          </a:lstStyle>
          <a:p>
            <a:pPr algn="r" rtl="1"/>
            <a:r>
              <a:rPr lang="ar-JO" sz="2800" dirty="0">
                <a:ea typeface="GE SS Two Light" panose="020A0503020102020204" pitchFamily="18" charset="-78"/>
                <a:cs typeface="GE SS Two Light" panose="020A0503020102020204" pitchFamily="18" charset="-78"/>
              </a:rPr>
              <a:t>فوائد تسويقية:</a:t>
            </a:r>
          </a:p>
          <a:p>
            <a:pPr marL="342900" indent="-342900" algn="r" rtl="1">
              <a:buFont typeface="Arial" panose="020B0604020202020204" pitchFamily="34" charset="0"/>
              <a:buChar char="•"/>
            </a:pPr>
            <a:r>
              <a:rPr lang="ar-JO" sz="2000" b="0" dirty="0">
                <a:latin typeface="GE SS Two Light" panose="020A0503020102020204" pitchFamily="18" charset="-78"/>
                <a:ea typeface="GE SS Two Light" panose="020A0503020102020204" pitchFamily="18" charset="-78"/>
                <a:cs typeface="GE SS Two Light" panose="020A0503020102020204" pitchFamily="18" charset="-78"/>
              </a:rPr>
              <a:t>الإسراع في التأجير وطلب أسعار تفضيلية</a:t>
            </a:r>
          </a:p>
          <a:p>
            <a:pPr marL="342900" indent="-342900" algn="r" rtl="1">
              <a:buFont typeface="Arial" panose="020B0604020202020204" pitchFamily="34" charset="0"/>
              <a:buChar char="•"/>
            </a:pPr>
            <a:r>
              <a:rPr lang="ar-JO" sz="2000" b="0" dirty="0">
                <a:latin typeface="GE SS Two Light" panose="020A0503020102020204" pitchFamily="18" charset="-78"/>
                <a:ea typeface="GE SS Two Light" panose="020A0503020102020204" pitchFamily="18" charset="-78"/>
                <a:cs typeface="GE SS Two Light" panose="020A0503020102020204" pitchFamily="18" charset="-78"/>
              </a:rPr>
              <a:t>استهداف الشركات العالمية والمؤسسات الدولية</a:t>
            </a:r>
          </a:p>
          <a:p>
            <a:pPr algn="r" rtl="1"/>
            <a:endParaRPr lang="ar-JO" sz="2000" b="0" dirty="0">
              <a:latin typeface="GE SS Two Light" panose="020A0503020102020204" pitchFamily="18" charset="-78"/>
              <a:ea typeface="GE SS Two Light" panose="020A0503020102020204" pitchFamily="18" charset="-78"/>
              <a:cs typeface="GE SS Two Light" panose="020A0503020102020204" pitchFamily="18" charset="-78"/>
            </a:endParaRPr>
          </a:p>
          <a:p>
            <a:pPr algn="r" rtl="1"/>
            <a:endParaRPr lang="ar-JO" sz="2000" b="0" dirty="0">
              <a:latin typeface="GE SS Two Light" panose="020A0503020102020204" pitchFamily="18" charset="-78"/>
              <a:ea typeface="GE SS Two Light" panose="020A0503020102020204" pitchFamily="18" charset="-78"/>
              <a:cs typeface="GE SS Two Light" panose="020A0503020102020204" pitchFamily="18" charset="-78"/>
            </a:endParaRPr>
          </a:p>
          <a:p>
            <a:pPr algn="r" rtl="1"/>
            <a:r>
              <a:rPr lang="ar-JO" sz="2800" dirty="0">
                <a:ea typeface="GE SS Two Light" panose="020A0503020102020204" pitchFamily="18" charset="-78"/>
                <a:cs typeface="GE SS Two Light" panose="020A0503020102020204" pitchFamily="18" charset="-78"/>
              </a:rPr>
              <a:t>فوائد تمويلية:</a:t>
            </a:r>
          </a:p>
          <a:p>
            <a:pPr marL="342900" indent="-342900" algn="r" rtl="1">
              <a:buFont typeface="Arial" panose="020B0604020202020204" pitchFamily="34" charset="0"/>
              <a:buChar char="•"/>
            </a:pPr>
            <a:r>
              <a:rPr lang="ar-JO" sz="2000" b="0" dirty="0">
                <a:latin typeface="GE SS Two Light" panose="020A0503020102020204" pitchFamily="18" charset="-78"/>
                <a:ea typeface="GE SS Two Light" panose="020A0503020102020204" pitchFamily="18" charset="-78"/>
                <a:cs typeface="GE SS Two Light" panose="020A0503020102020204" pitchFamily="18" charset="-78"/>
              </a:rPr>
              <a:t>تسهيل الحصول على قروض خضراء بأسعار تفضيلية </a:t>
            </a:r>
          </a:p>
          <a:p>
            <a:pPr marL="342900" indent="-342900" algn="r" rtl="1">
              <a:buFont typeface="Arial" panose="020B0604020202020204" pitchFamily="34" charset="0"/>
              <a:buChar char="•"/>
            </a:pPr>
            <a:r>
              <a:rPr lang="ar-JO" sz="2000" b="0" dirty="0">
                <a:latin typeface="GE SS Two Light" panose="020A0503020102020204" pitchFamily="18" charset="-78"/>
                <a:ea typeface="GE SS Two Light" panose="020A0503020102020204" pitchFamily="18" charset="-78"/>
                <a:cs typeface="GE SS Two Light" panose="020A0503020102020204" pitchFamily="18" charset="-78"/>
              </a:rPr>
              <a:t>تسهيل الحصول على منح دولية</a:t>
            </a:r>
          </a:p>
          <a:p>
            <a:pPr algn="r" rtl="1"/>
            <a:endParaRPr lang="ar-JO" sz="2000" b="0" dirty="0">
              <a:latin typeface="GE SS Two Light" panose="020A0503020102020204" pitchFamily="18" charset="-78"/>
              <a:ea typeface="GE SS Two Light" panose="020A0503020102020204" pitchFamily="18" charset="-78"/>
              <a:cs typeface="GE SS Two Light" panose="020A0503020102020204" pitchFamily="18" charset="-78"/>
            </a:endParaRPr>
          </a:p>
          <a:p>
            <a:pPr algn="r" rtl="1"/>
            <a:endParaRPr lang="ar-JO" sz="2000" b="0" dirty="0">
              <a:latin typeface="GE SS Two Light" panose="020A0503020102020204" pitchFamily="18" charset="-78"/>
              <a:ea typeface="GE SS Two Light" panose="020A0503020102020204" pitchFamily="18" charset="-78"/>
              <a:cs typeface="GE SS Two Light" panose="020A0503020102020204" pitchFamily="18" charset="-78"/>
            </a:endParaRPr>
          </a:p>
          <a:p>
            <a:pPr algn="r" rtl="1"/>
            <a:r>
              <a:rPr lang="ar-JO" sz="2800" dirty="0">
                <a:ea typeface="GE SS Two Light" panose="020A0503020102020204" pitchFamily="18" charset="-78"/>
                <a:cs typeface="GE SS Two Light" panose="020A0503020102020204" pitchFamily="18" charset="-78"/>
              </a:rPr>
              <a:t>فوائد بيئية محسوبة وموثقة:</a:t>
            </a:r>
          </a:p>
          <a:p>
            <a:pPr algn="r" rtl="1"/>
            <a:r>
              <a:rPr lang="ar-JO" sz="2000" b="0" dirty="0">
                <a:latin typeface="GE SS Two Light" panose="020A0503020102020204" pitchFamily="18" charset="-78"/>
                <a:ea typeface="GE SS Two Light" panose="020A0503020102020204" pitchFamily="18" charset="-78"/>
                <a:cs typeface="GE SS Two Light" panose="020A0503020102020204" pitchFamily="18" charset="-78"/>
              </a:rPr>
              <a:t>يمكن استخدامها لحسابات الأثر البيئي للمشروع وخفض الكربون.</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0" y="184461"/>
            <a:ext cx="3048001" cy="1336910"/>
          </a:xfrm>
          <a:prstGeom prst="rect">
            <a:avLst/>
          </a:prstGeom>
        </p:spPr>
      </p:pic>
      <p:sp>
        <p:nvSpPr>
          <p:cNvPr id="6" name="TextBox 5"/>
          <p:cNvSpPr txBox="1"/>
          <p:nvPr/>
        </p:nvSpPr>
        <p:spPr>
          <a:xfrm>
            <a:off x="554939" y="1802390"/>
            <a:ext cx="5541061" cy="2616101"/>
          </a:xfrm>
          <a:prstGeom prst="rect">
            <a:avLst/>
          </a:prstGeom>
          <a:noFill/>
          <a:ln>
            <a:noFill/>
          </a:ln>
        </p:spPr>
        <p:txBody>
          <a:bodyPr wrap="square" rtlCol="0">
            <a:spAutoFit/>
          </a:bodyPr>
          <a:lstStyle>
            <a:defPPr>
              <a:defRPr lang="en-US"/>
            </a:defPPr>
            <a:lvl1pPr algn="ctr">
              <a:defRPr sz="3200" b="1"/>
            </a:lvl1pPr>
          </a:lstStyle>
          <a:p>
            <a:pPr algn="l" rtl="1"/>
            <a:r>
              <a:rPr lang="en-US" sz="4000" dirty="0">
                <a:ea typeface="GE SS Two Light" panose="020A0503020102020204" pitchFamily="18" charset="-78"/>
                <a:cs typeface="GE SS Two Light" panose="020A0503020102020204" pitchFamily="18" charset="-78"/>
              </a:rPr>
              <a:t>Expected Savings</a:t>
            </a:r>
            <a:endParaRPr lang="ar-JO" sz="4000" dirty="0">
              <a:ea typeface="GE SS Two Light" panose="020A0503020102020204" pitchFamily="18" charset="-78"/>
              <a:cs typeface="GE SS Two Light" panose="020A0503020102020204" pitchFamily="18" charset="-78"/>
            </a:endParaRPr>
          </a:p>
          <a:p>
            <a:pPr algn="l" rtl="1"/>
            <a:r>
              <a:rPr lang="en-US" sz="2800" dirty="0">
                <a:ea typeface="GE SS Two Light" panose="020A0503020102020204" pitchFamily="18" charset="-78"/>
                <a:cs typeface="GE SS Two Light" panose="020A0503020102020204" pitchFamily="18" charset="-78"/>
              </a:rPr>
              <a:t>	$6,600 </a:t>
            </a:r>
            <a:r>
              <a:rPr lang="en-US" sz="2800" b="0" dirty="0">
                <a:ea typeface="GE SS Two Light" panose="020A0503020102020204" pitchFamily="18" charset="-78"/>
                <a:cs typeface="GE SS Two Light" panose="020A0503020102020204" pitchFamily="18" charset="-78"/>
              </a:rPr>
              <a:t>monthly</a:t>
            </a:r>
            <a:endParaRPr lang="en-US" sz="1200" b="0" dirty="0">
              <a:ea typeface="GE SS Two Light" panose="020A0503020102020204" pitchFamily="18" charset="-78"/>
              <a:cs typeface="GE SS Two Light" panose="020A0503020102020204" pitchFamily="18" charset="-78"/>
            </a:endParaRPr>
          </a:p>
          <a:p>
            <a:pPr algn="l" rtl="1"/>
            <a:r>
              <a:rPr lang="en-US" sz="2800" dirty="0">
                <a:ea typeface="GE SS Two Light" panose="020A0503020102020204" pitchFamily="18" charset="-78"/>
                <a:cs typeface="GE SS Two Light" panose="020A0503020102020204" pitchFamily="18" charset="-78"/>
              </a:rPr>
              <a:t>$79,000 </a:t>
            </a:r>
            <a:r>
              <a:rPr lang="en-US" sz="2800" b="0" dirty="0">
                <a:ea typeface="GE SS Two Light" panose="020A0503020102020204" pitchFamily="18" charset="-78"/>
                <a:cs typeface="GE SS Two Light" panose="020A0503020102020204" pitchFamily="18" charset="-78"/>
              </a:rPr>
              <a:t>annually</a:t>
            </a:r>
          </a:p>
          <a:p>
            <a:pPr algn="l" rtl="1"/>
            <a:endParaRPr lang="en-US" sz="1200" dirty="0">
              <a:ea typeface="GE SS Two Light" panose="020A0503020102020204" pitchFamily="18" charset="-78"/>
              <a:cs typeface="GE SS Two Light" panose="020A0503020102020204" pitchFamily="18" charset="-78"/>
            </a:endParaRPr>
          </a:p>
          <a:p>
            <a:pPr algn="l" rtl="1"/>
            <a:r>
              <a:rPr lang="en-US" sz="2800" dirty="0">
                <a:ea typeface="GE SS Two Light" panose="020A0503020102020204" pitchFamily="18" charset="-78"/>
                <a:cs typeface="GE SS Two Light" panose="020A0503020102020204" pitchFamily="18" charset="-78"/>
              </a:rPr>
              <a:t>Payback Period in </a:t>
            </a:r>
            <a:r>
              <a:rPr lang="en-US" dirty="0">
                <a:ea typeface="GE SS Two Light" panose="020A0503020102020204" pitchFamily="18" charset="-78"/>
                <a:cs typeface="GE SS Two Light" panose="020A0503020102020204" pitchFamily="18" charset="-78"/>
              </a:rPr>
              <a:t>20.5</a:t>
            </a:r>
            <a:r>
              <a:rPr lang="en-US" sz="2800" dirty="0">
                <a:ea typeface="GE SS Two Light" panose="020A0503020102020204" pitchFamily="18" charset="-78"/>
                <a:cs typeface="GE SS Two Light" panose="020A0503020102020204" pitchFamily="18" charset="-78"/>
              </a:rPr>
              <a:t> </a:t>
            </a:r>
            <a:r>
              <a:rPr lang="en-US" sz="2800" b="0" dirty="0">
                <a:ea typeface="GE SS Two Light" panose="020A0503020102020204" pitchFamily="18" charset="-78"/>
                <a:cs typeface="GE SS Two Light" panose="020A0503020102020204" pitchFamily="18" charset="-78"/>
              </a:rPr>
              <a:t>month</a:t>
            </a:r>
            <a:endParaRPr lang="ar-JO" sz="1200" b="0" dirty="0">
              <a:ea typeface="GE SS Two Light" panose="020A0503020102020204" pitchFamily="18" charset="-78"/>
              <a:cs typeface="GE SS Two Light" panose="020A0503020102020204" pitchFamily="18" charset="-78"/>
            </a:endParaRPr>
          </a:p>
          <a:p>
            <a:pPr algn="l" rtl="1"/>
            <a:endParaRPr lang="en-US" sz="2000" dirty="0">
              <a:ea typeface="GE SS Two Light" panose="020A0503020102020204" pitchFamily="18" charset="-78"/>
              <a:cs typeface="GE SS Two Light" panose="020A0503020102020204" pitchFamily="18" charset="-78"/>
            </a:endParaRPr>
          </a:p>
        </p:txBody>
      </p:sp>
      <p:sp>
        <p:nvSpPr>
          <p:cNvPr id="7" name="TextBox 6">
            <a:extLst>
              <a:ext uri="{FF2B5EF4-FFF2-40B4-BE49-F238E27FC236}">
                <a16:creationId xmlns:a16="http://schemas.microsoft.com/office/drawing/2014/main" id="{E593408B-DD21-CD3B-FFB1-46337A69857E}"/>
              </a:ext>
            </a:extLst>
          </p:cNvPr>
          <p:cNvSpPr txBox="1"/>
          <p:nvPr/>
        </p:nvSpPr>
        <p:spPr>
          <a:xfrm>
            <a:off x="554939" y="4852184"/>
            <a:ext cx="4453299" cy="1446550"/>
          </a:xfrm>
          <a:prstGeom prst="rect">
            <a:avLst/>
          </a:prstGeom>
          <a:noFill/>
        </p:spPr>
        <p:txBody>
          <a:bodyPr wrap="square">
            <a:spAutoFit/>
          </a:bodyPr>
          <a:lstStyle/>
          <a:p>
            <a:pPr algn="l" rtl="1"/>
            <a:r>
              <a:rPr lang="en-US" sz="4000" b="1" dirty="0">
                <a:ea typeface="GE SS Two Light" panose="020A0503020102020204" pitchFamily="18" charset="-78"/>
                <a:cs typeface="GE SS Two Light" panose="020A0503020102020204" pitchFamily="18" charset="-78"/>
              </a:rPr>
              <a:t>Carbon Reduction</a:t>
            </a:r>
            <a:endParaRPr lang="ar-JO" sz="4000" b="1" dirty="0">
              <a:ea typeface="GE SS Two Light" panose="020A0503020102020204" pitchFamily="18" charset="-78"/>
              <a:cs typeface="GE SS Two Light" panose="020A0503020102020204" pitchFamily="18" charset="-78"/>
            </a:endParaRPr>
          </a:p>
          <a:p>
            <a:pPr algn="l" rtl="1"/>
            <a:r>
              <a:rPr lang="ar-JO" sz="2000" b="1" dirty="0">
                <a:ea typeface="GE SS Two Light" panose="020A0503020102020204" pitchFamily="18" charset="-78"/>
                <a:cs typeface="GE SS Two Light" panose="020A0503020102020204" pitchFamily="18" charset="-78"/>
              </a:rPr>
              <a:t>    </a:t>
            </a:r>
            <a:r>
              <a:rPr lang="en-US" sz="2000" b="1" dirty="0">
                <a:ea typeface="GE SS Two Light" panose="020A0503020102020204" pitchFamily="18" charset="-78"/>
                <a:cs typeface="GE SS Two Light" panose="020A0503020102020204" pitchFamily="18" charset="-78"/>
              </a:rPr>
              <a:t>              </a:t>
            </a:r>
            <a:r>
              <a:rPr lang="en-US" sz="4800" b="1" dirty="0">
                <a:ea typeface="GE SS Two Light" panose="020A0503020102020204" pitchFamily="18" charset="-78"/>
                <a:cs typeface="GE SS Two Light" panose="020A0503020102020204" pitchFamily="18" charset="-78"/>
              </a:rPr>
              <a:t>712</a:t>
            </a:r>
            <a:r>
              <a:rPr lang="en-US" sz="2000" b="1" dirty="0">
                <a:ea typeface="GE SS Two Light" panose="020A0503020102020204" pitchFamily="18" charset="-78"/>
                <a:cs typeface="GE SS Two Light" panose="020A0503020102020204" pitchFamily="18" charset="-78"/>
              </a:rPr>
              <a:t>  tCO2 /year</a:t>
            </a:r>
            <a:endParaRPr lang="ar-JO" sz="2000" b="1" dirty="0">
              <a:ea typeface="GE SS Two Light" panose="020A0503020102020204" pitchFamily="18" charset="-78"/>
              <a:cs typeface="GE SS Two Light" panose="020A0503020102020204" pitchFamily="18" charset="-78"/>
            </a:endParaRPr>
          </a:p>
        </p:txBody>
      </p:sp>
      <p:pic>
        <p:nvPicPr>
          <p:cNvPr id="8" name="Picture 7" descr="CO2 Gas - Free interface icons">
            <a:extLst>
              <a:ext uri="{FF2B5EF4-FFF2-40B4-BE49-F238E27FC236}">
                <a16:creationId xmlns:a16="http://schemas.microsoft.com/office/drawing/2014/main" id="{7FDF6705-706B-8A9E-EC9A-8A68A8A9A1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638" y="4279333"/>
            <a:ext cx="1650849" cy="1650849"/>
          </a:xfrm>
          <a:prstGeom prst="rect">
            <a:avLst/>
          </a:prstGeom>
          <a:noFill/>
          <a:extLst>
            <a:ext uri="{909E8E84-426E-40DD-AFC4-6F175D3DCCD1}">
              <a14:hiddenFill xmlns:a14="http://schemas.microsoft.com/office/drawing/2010/main">
                <a:solidFill>
                  <a:srgbClr val="FFFFFF"/>
                </a:solidFill>
              </a14:hiddenFill>
            </a:ext>
          </a:extLst>
        </p:spPr>
      </p:pic>
      <p:sp>
        <p:nvSpPr>
          <p:cNvPr id="9" name="Arrow: Down 8">
            <a:extLst>
              <a:ext uri="{FF2B5EF4-FFF2-40B4-BE49-F238E27FC236}">
                <a16:creationId xmlns:a16="http://schemas.microsoft.com/office/drawing/2014/main" id="{5B6F4B4B-2E21-BD11-48F6-66822C7523CA}"/>
              </a:ext>
            </a:extLst>
          </p:cNvPr>
          <p:cNvSpPr/>
          <p:nvPr/>
        </p:nvSpPr>
        <p:spPr>
          <a:xfrm>
            <a:off x="5351305" y="5681812"/>
            <a:ext cx="583674" cy="432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914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7757" y="0"/>
            <a:ext cx="5294243" cy="6858000"/>
          </a:xfrm>
          <a:prstGeom prst="rect">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098" name="Picture 2" descr="May be an image of ‎text that says '‎KING HUSSEIN BUSINES PARK للأعمال الحسين الملك مجمع THE LEAF The leaf represents a growing green Eco-friendly environment. t الشجر ورقة وصديقة خضراء كبيئة الأعمال مجمع تطور الورقة تمثل للبيئة‎'‎"/>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71" t="9427" r="8081" b="11111"/>
          <a:stretch/>
        </p:blipFill>
        <p:spPr bwMode="auto">
          <a:xfrm>
            <a:off x="7164539" y="3884333"/>
            <a:ext cx="2327563" cy="21797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y be an image of ‎text that says '‎KING HUSSEIN BUSINESS PARK للأعمال الحسين الملك مجمع THE CIRCLE The circle clarifies the heart of success and growth found at the Business Park, also symbolizing that we are global as takes the shape of the earth. الدائرة مجمع في الموجود والنمو النجاح جوهر الدائرة توضح تأخذ الدائرة أن حيث العالمية إلى ترمز كما ،الأعمال الأرض شكل‎'‎"/>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33" t="8249" r="8082" b="11616"/>
          <a:stretch/>
        </p:blipFill>
        <p:spPr bwMode="auto">
          <a:xfrm>
            <a:off x="7166917" y="775412"/>
            <a:ext cx="2336800" cy="21982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y be an image of ‎text that says '‎KING HUSSEIN BUSINESS PARK للأعمال الحسين الملك مجمع HIGH-TECH LINES The high-tech lines reflects the Business park's development in technology and smart applications. التكنولوجيا رمز في الأعمال مجمع تطور إلى التكنولوجيا رمز يشير الذكية والتطبيقات التكنولوجيا مجال‎'‎"/>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64" t="8390" r="6061" b="12416"/>
          <a:stretch/>
        </p:blipFill>
        <p:spPr bwMode="auto">
          <a:xfrm>
            <a:off x="9614552" y="3884333"/>
            <a:ext cx="2309092" cy="217978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y be an image of ‎text that says '‎KING HUSSEIN BUSINESS PARK للأعمال الحسين الملك مجمع THE COMPASS The compass star points to the Business park's achievements and how it leads towards the right path. البوصلة الأعمال مجمع إنجازات إلى البوصلة نجمة تشير الصحيح المسار إلى تؤدي وكيف‎'‎"/>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44" t="8725" r="7408" b="11409"/>
          <a:stretch/>
        </p:blipFill>
        <p:spPr bwMode="auto">
          <a:xfrm>
            <a:off x="9596080" y="775412"/>
            <a:ext cx="2327564" cy="2198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4653" y="735497"/>
            <a:ext cx="5645425" cy="584775"/>
          </a:xfrm>
          <a:prstGeom prst="rect">
            <a:avLst/>
          </a:prstGeom>
        </p:spPr>
        <p:txBody>
          <a:bodyPr wrap="square">
            <a:spAutoFit/>
          </a:bodyPr>
          <a:lstStyle/>
          <a:p>
            <a:pPr algn="ctr"/>
            <a:r>
              <a:rPr lang="en-US" sz="3200" b="1" dirty="0">
                <a:solidFill>
                  <a:schemeClr val="bg1">
                    <a:lumMod val="50000"/>
                  </a:schemeClr>
                </a:solidFill>
                <a:ea typeface="GE SS Two Light" panose="020A0503020102020204" pitchFamily="18" charset="-78"/>
                <a:cs typeface="GE SS Two Light" panose="020A0503020102020204" pitchFamily="18" charset="-78"/>
              </a:rPr>
              <a:t>The New Logo and Identity</a:t>
            </a:r>
            <a:endParaRPr lang="en-US" sz="3200" b="1" dirty="0">
              <a:solidFill>
                <a:schemeClr val="bg1">
                  <a:lumMod val="50000"/>
                </a:schemeClr>
              </a:solidFill>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7803" t="24472" r="7803" b="24471"/>
          <a:stretch/>
        </p:blipFill>
        <p:spPr>
          <a:xfrm>
            <a:off x="560444" y="2973668"/>
            <a:ext cx="6020248" cy="1170049"/>
          </a:xfrm>
          <a:prstGeom prst="rect">
            <a:avLst/>
          </a:prstGeom>
        </p:spPr>
      </p:pic>
      <p:pic>
        <p:nvPicPr>
          <p:cNvPr id="2" name="Picture 1"/>
          <p:cNvPicPr>
            <a:picLocks noChangeAspect="1"/>
          </p:cNvPicPr>
          <p:nvPr/>
        </p:nvPicPr>
        <p:blipFill>
          <a:blip r:embed="rId7"/>
          <a:stretch>
            <a:fillRect/>
          </a:stretch>
        </p:blipFill>
        <p:spPr>
          <a:xfrm>
            <a:off x="378323" y="2792210"/>
            <a:ext cx="6396984" cy="1698750"/>
          </a:xfrm>
          <a:prstGeom prst="rect">
            <a:avLst/>
          </a:prstGeom>
        </p:spPr>
      </p:pic>
    </p:spTree>
    <p:extLst>
      <p:ext uri="{BB962C8B-B14F-4D97-AF65-F5344CB8AC3E}">
        <p14:creationId xmlns:p14="http://schemas.microsoft.com/office/powerpoint/2010/main" val="17408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 calcmode="lin" valueType="num">
                                      <p:cBhvr>
                                        <p:cTn id="29" dur="1000" fill="hold"/>
                                        <p:tgtEl>
                                          <p:spTgt spid="4098"/>
                                        </p:tgtEl>
                                        <p:attrNameLst>
                                          <p:attrName>ppt_w</p:attrName>
                                        </p:attrNameLst>
                                      </p:cBhvr>
                                      <p:tavLst>
                                        <p:tav tm="0">
                                          <p:val>
                                            <p:fltVal val="0"/>
                                          </p:val>
                                        </p:tav>
                                        <p:tav tm="100000">
                                          <p:val>
                                            <p:strVal val="#ppt_w"/>
                                          </p:val>
                                        </p:tav>
                                      </p:tavLst>
                                    </p:anim>
                                    <p:anim calcmode="lin" valueType="num">
                                      <p:cBhvr>
                                        <p:cTn id="30" dur="1000" fill="hold"/>
                                        <p:tgtEl>
                                          <p:spTgt spid="4098"/>
                                        </p:tgtEl>
                                        <p:attrNameLst>
                                          <p:attrName>ppt_h</p:attrName>
                                        </p:attrNameLst>
                                      </p:cBhvr>
                                      <p:tavLst>
                                        <p:tav tm="0">
                                          <p:val>
                                            <p:fltVal val="0"/>
                                          </p:val>
                                        </p:tav>
                                        <p:tav tm="100000">
                                          <p:val>
                                            <p:strVal val="#ppt_h"/>
                                          </p:val>
                                        </p:tav>
                                      </p:tavLst>
                                    </p:anim>
                                    <p:anim calcmode="lin" valueType="num">
                                      <p:cBhvr>
                                        <p:cTn id="31" dur="1000" fill="hold"/>
                                        <p:tgtEl>
                                          <p:spTgt spid="4098"/>
                                        </p:tgtEl>
                                        <p:attrNameLst>
                                          <p:attrName>style.rotation</p:attrName>
                                        </p:attrNameLst>
                                      </p:cBhvr>
                                      <p:tavLst>
                                        <p:tav tm="0">
                                          <p:val>
                                            <p:fltVal val="90"/>
                                          </p:val>
                                        </p:tav>
                                        <p:tav tm="100000">
                                          <p:val>
                                            <p:fltVal val="0"/>
                                          </p:val>
                                        </p:tav>
                                      </p:tavLst>
                                    </p:anim>
                                    <p:animEffect transition="in" filter="fade">
                                      <p:cBhvr>
                                        <p:cTn id="3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71C08-3848-C583-0F49-8F04A069D4DC}"/>
              </a:ext>
            </a:extLst>
          </p:cNvPr>
          <p:cNvSpPr>
            <a:spLocks noGrp="1"/>
          </p:cNvSpPr>
          <p:nvPr>
            <p:ph type="title"/>
          </p:nvPr>
        </p:nvSpPr>
        <p:spPr>
          <a:xfrm>
            <a:off x="925749" y="345670"/>
            <a:ext cx="10515600" cy="1325563"/>
          </a:xfrm>
        </p:spPr>
        <p:txBody>
          <a:bodyPr/>
          <a:lstStyle/>
          <a:p>
            <a:r>
              <a:rPr lang="en-US" b="1" dirty="0"/>
              <a:t>IDEAS</a:t>
            </a:r>
            <a:r>
              <a:rPr lang="en-US" dirty="0"/>
              <a:t> to discuss today</a:t>
            </a:r>
          </a:p>
        </p:txBody>
      </p:sp>
      <p:sp>
        <p:nvSpPr>
          <p:cNvPr id="5" name="Content Placeholder 4">
            <a:extLst>
              <a:ext uri="{FF2B5EF4-FFF2-40B4-BE49-F238E27FC236}">
                <a16:creationId xmlns:a16="http://schemas.microsoft.com/office/drawing/2014/main" id="{4B235E2E-C5E2-6DFF-A678-19ACF2851062}"/>
              </a:ext>
            </a:extLst>
          </p:cNvPr>
          <p:cNvSpPr>
            <a:spLocks noGrp="1"/>
          </p:cNvSpPr>
          <p:nvPr>
            <p:ph sz="half" idx="1"/>
          </p:nvPr>
        </p:nvSpPr>
        <p:spPr>
          <a:xfrm>
            <a:off x="838200" y="1825625"/>
            <a:ext cx="7148209" cy="4351338"/>
          </a:xfrm>
        </p:spPr>
        <p:txBody>
          <a:bodyPr>
            <a:noAutofit/>
          </a:bodyPr>
          <a:lstStyle/>
          <a:p>
            <a:pPr algn="just"/>
            <a:r>
              <a:rPr lang="en-US" sz="2400" b="0" i="0" dirty="0">
                <a:solidFill>
                  <a:srgbClr val="000000"/>
                </a:solidFill>
                <a:effectLst/>
                <a:latin typeface="+mj-lt"/>
              </a:rPr>
              <a:t>How can an integrated design approach bring value to the built environment? </a:t>
            </a:r>
          </a:p>
          <a:p>
            <a:pPr algn="just"/>
            <a:r>
              <a:rPr lang="en-US" sz="2400" b="0" i="0" dirty="0">
                <a:solidFill>
                  <a:srgbClr val="000000"/>
                </a:solidFill>
                <a:effectLst/>
                <a:latin typeface="+mj-lt"/>
              </a:rPr>
              <a:t>What are some of the essential solutions for sustainable campuses?  </a:t>
            </a:r>
          </a:p>
          <a:p>
            <a:pPr algn="just"/>
            <a:r>
              <a:rPr lang="en-US" sz="2400" b="0" i="0" dirty="0">
                <a:solidFill>
                  <a:srgbClr val="000000"/>
                </a:solidFill>
                <a:effectLst/>
                <a:latin typeface="+mj-lt"/>
              </a:rPr>
              <a:t>What is EDGE and how can its considerations reflect urban design? </a:t>
            </a:r>
          </a:p>
          <a:p>
            <a:pPr algn="just"/>
            <a:r>
              <a:rPr lang="en-US" sz="2400" b="0" i="0" dirty="0">
                <a:solidFill>
                  <a:srgbClr val="000000"/>
                </a:solidFill>
                <a:effectLst/>
                <a:latin typeface="+mj-lt"/>
              </a:rPr>
              <a:t>How can the EDGE system enable facilities to reduce their carbon footprint through lower greenhouse gas emissions? </a:t>
            </a:r>
          </a:p>
          <a:p>
            <a:pPr algn="just"/>
            <a:r>
              <a:rPr lang="en-US" sz="2400" b="0" i="0" dirty="0">
                <a:solidFill>
                  <a:srgbClr val="000000"/>
                </a:solidFill>
                <a:effectLst/>
                <a:latin typeface="+mj-lt"/>
              </a:rPr>
              <a:t>How can EDGE encourage more affordable green solutions in high-growth, urban areas?</a:t>
            </a:r>
          </a:p>
        </p:txBody>
      </p:sp>
      <p:sp>
        <p:nvSpPr>
          <p:cNvPr id="6" name="Content Placeholder 5">
            <a:extLst>
              <a:ext uri="{FF2B5EF4-FFF2-40B4-BE49-F238E27FC236}">
                <a16:creationId xmlns:a16="http://schemas.microsoft.com/office/drawing/2014/main" id="{6E5E54C7-6787-FFEA-BD0B-1519C2007E00}"/>
              </a:ext>
            </a:extLst>
          </p:cNvPr>
          <p:cNvSpPr>
            <a:spLocks noGrp="1"/>
          </p:cNvSpPr>
          <p:nvPr>
            <p:ph sz="half" idx="2"/>
          </p:nvPr>
        </p:nvSpPr>
        <p:spPr>
          <a:xfrm>
            <a:off x="8793804" y="1822450"/>
            <a:ext cx="2949101" cy="4351338"/>
          </a:xfrm>
          <a:solidFill>
            <a:srgbClr val="99CC00"/>
          </a:solidFill>
        </p:spPr>
        <p:txBody>
          <a:bodyPr>
            <a:normAutofit/>
          </a:bodyPr>
          <a:lstStyle/>
          <a:p>
            <a:pPr marL="0" indent="0">
              <a:buNone/>
            </a:pPr>
            <a:endParaRPr lang="en-US" b="1" dirty="0"/>
          </a:p>
          <a:p>
            <a:r>
              <a:rPr lang="en-US" b="1" dirty="0"/>
              <a:t>IDP</a:t>
            </a:r>
          </a:p>
          <a:p>
            <a:r>
              <a:rPr lang="en-US" b="1" dirty="0"/>
              <a:t>Sustainable Campus</a:t>
            </a:r>
          </a:p>
          <a:p>
            <a:r>
              <a:rPr lang="en-US" b="1" dirty="0"/>
              <a:t>EDGE</a:t>
            </a:r>
          </a:p>
          <a:p>
            <a:r>
              <a:rPr lang="en-US" b="1" dirty="0"/>
              <a:t>Decarbonization</a:t>
            </a:r>
          </a:p>
          <a:p>
            <a:r>
              <a:rPr lang="en-US" b="1" dirty="0"/>
              <a:t>Affordable Solutions</a:t>
            </a:r>
          </a:p>
        </p:txBody>
      </p:sp>
    </p:spTree>
    <p:extLst>
      <p:ext uri="{BB962C8B-B14F-4D97-AF65-F5344CB8AC3E}">
        <p14:creationId xmlns:p14="http://schemas.microsoft.com/office/powerpoint/2010/main" val="3031840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 photo description available.">
            <a:extLst>
              <a:ext uri="{FF2B5EF4-FFF2-40B4-BE49-F238E27FC236}">
                <a16:creationId xmlns:a16="http://schemas.microsoft.com/office/drawing/2014/main" id="{10B7DC96-C73B-D33F-1688-4F4C319C7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12192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24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9256" r="3233" b="11380"/>
          <a:stretch/>
        </p:blipFill>
        <p:spPr>
          <a:xfrm>
            <a:off x="5157350" y="4475124"/>
            <a:ext cx="2393843" cy="672168"/>
          </a:xfrm>
          <a:prstGeom prst="rect">
            <a:avLst/>
          </a:prstGeom>
        </p:spPr>
      </p:pic>
      <p:sp>
        <p:nvSpPr>
          <p:cNvPr id="11" name="TextBox 10"/>
          <p:cNvSpPr txBox="1"/>
          <p:nvPr/>
        </p:nvSpPr>
        <p:spPr>
          <a:xfrm>
            <a:off x="712892" y="1012513"/>
            <a:ext cx="10766215" cy="830997"/>
          </a:xfrm>
          <a:prstGeom prst="rect">
            <a:avLst/>
          </a:prstGeom>
          <a:solidFill>
            <a:schemeClr val="bg1"/>
          </a:solidFill>
        </p:spPr>
        <p:txBody>
          <a:bodyPr wrap="square" rtlCol="0">
            <a:spAutoFit/>
          </a:bodyPr>
          <a:lstStyle/>
          <a:p>
            <a:pPr algn="ctr"/>
            <a:r>
              <a:rPr lang="en-US" sz="4800" b="1" dirty="0">
                <a:solidFill>
                  <a:srgbClr val="404040"/>
                </a:solidFill>
                <a:ea typeface="GE SS Two Light" panose="020A0503020102020204" pitchFamily="18" charset="-78"/>
                <a:cs typeface="GE SS Two Light" panose="020A0503020102020204" pitchFamily="18" charset="-78"/>
              </a:rPr>
              <a:t>Stainability is a Teamwork</a:t>
            </a:r>
          </a:p>
        </p:txBody>
      </p:sp>
      <p:pic>
        <p:nvPicPr>
          <p:cNvPr id="2050" name="Picture 2" descr="Engicon | Who's Who in Jordan's Energy, Water &amp; Enviroment 2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647" y="4602749"/>
            <a:ext cx="2497436" cy="5695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CCO - Design &amp; Build of Abu Alanda - Khaw water transmission ..."/>
          <p:cNvPicPr>
            <a:picLocks noChangeAspect="1" noChangeArrowheads="1"/>
          </p:cNvPicPr>
          <p:nvPr/>
        </p:nvPicPr>
        <p:blipFill rotWithShape="1">
          <a:blip r:embed="rId4">
            <a:extLst>
              <a:ext uri="{28A0092B-C50C-407E-A947-70E740481C1C}">
                <a14:useLocalDpi xmlns:a14="http://schemas.microsoft.com/office/drawing/2010/main" val="0"/>
              </a:ext>
            </a:extLst>
          </a:blip>
          <a:srcRect l="13823" t="20841" r="9302" b="20334"/>
          <a:stretch/>
        </p:blipFill>
        <p:spPr bwMode="auto">
          <a:xfrm>
            <a:off x="3135534" y="4334646"/>
            <a:ext cx="1567350" cy="10251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35956" y="3302702"/>
            <a:ext cx="832279" cy="369332"/>
          </a:xfrm>
          <a:prstGeom prst="rect">
            <a:avLst/>
          </a:prstGeom>
        </p:spPr>
        <p:txBody>
          <a:bodyPr wrap="none">
            <a:spAutoFit/>
          </a:bodyPr>
          <a:lstStyle/>
          <a:p>
            <a:r>
              <a:rPr lang="en-US" b="1" dirty="0">
                <a:solidFill>
                  <a:schemeClr val="tx1">
                    <a:lumMod val="50000"/>
                    <a:lumOff val="50000"/>
                  </a:schemeClr>
                </a:solidFill>
                <a:ea typeface="GE SS Two Light" panose="020A0503020102020204" pitchFamily="18" charset="-78"/>
                <a:cs typeface="GE SS Two Light" panose="020A0503020102020204" pitchFamily="18" charset="-78"/>
              </a:rPr>
              <a:t>Owner</a:t>
            </a:r>
            <a:endParaRPr lang="en-US" dirty="0">
              <a:solidFill>
                <a:schemeClr val="tx1">
                  <a:lumMod val="50000"/>
                  <a:lumOff val="50000"/>
                </a:schemeClr>
              </a:solidFill>
            </a:endParaRPr>
          </a:p>
        </p:txBody>
      </p:sp>
      <p:sp>
        <p:nvSpPr>
          <p:cNvPr id="15" name="Rectangle 14"/>
          <p:cNvSpPr/>
          <p:nvPr/>
        </p:nvSpPr>
        <p:spPr>
          <a:xfrm>
            <a:off x="5410012" y="5506731"/>
            <a:ext cx="1851276" cy="369332"/>
          </a:xfrm>
          <a:prstGeom prst="rect">
            <a:avLst/>
          </a:prstGeom>
        </p:spPr>
        <p:txBody>
          <a:bodyPr wrap="none">
            <a:spAutoFit/>
          </a:bodyPr>
          <a:lstStyle/>
          <a:p>
            <a:r>
              <a:rPr lang="en-US" b="1" dirty="0">
                <a:solidFill>
                  <a:schemeClr val="tx1">
                    <a:lumMod val="50000"/>
                    <a:lumOff val="50000"/>
                  </a:schemeClr>
                </a:solidFill>
                <a:ea typeface="GE SS Two Light" panose="020A0503020102020204" pitchFamily="18" charset="-78"/>
                <a:cs typeface="GE SS Two Light" panose="020A0503020102020204" pitchFamily="18" charset="-78"/>
              </a:rPr>
              <a:t>Green Consultant</a:t>
            </a:r>
            <a:endParaRPr lang="en-US" dirty="0">
              <a:solidFill>
                <a:schemeClr val="tx1">
                  <a:lumMod val="50000"/>
                  <a:lumOff val="50000"/>
                </a:schemeClr>
              </a:solidFill>
            </a:endParaRPr>
          </a:p>
        </p:txBody>
      </p:sp>
      <p:sp>
        <p:nvSpPr>
          <p:cNvPr id="16" name="Rectangle 15"/>
          <p:cNvSpPr/>
          <p:nvPr/>
        </p:nvSpPr>
        <p:spPr>
          <a:xfrm>
            <a:off x="881010" y="5457036"/>
            <a:ext cx="1023037" cy="369332"/>
          </a:xfrm>
          <a:prstGeom prst="rect">
            <a:avLst/>
          </a:prstGeom>
        </p:spPr>
        <p:txBody>
          <a:bodyPr wrap="none">
            <a:spAutoFit/>
          </a:bodyPr>
          <a:lstStyle/>
          <a:p>
            <a:r>
              <a:rPr lang="en-US" b="1" dirty="0">
                <a:solidFill>
                  <a:schemeClr val="tx1">
                    <a:lumMod val="50000"/>
                    <a:lumOff val="50000"/>
                  </a:schemeClr>
                </a:solidFill>
                <a:ea typeface="GE SS Two Light" panose="020A0503020102020204" pitchFamily="18" charset="-78"/>
                <a:cs typeface="GE SS Two Light" panose="020A0503020102020204" pitchFamily="18" charset="-78"/>
              </a:rPr>
              <a:t>Designer</a:t>
            </a:r>
            <a:endParaRPr lang="en-US" dirty="0">
              <a:solidFill>
                <a:schemeClr val="tx1">
                  <a:lumMod val="50000"/>
                  <a:lumOff val="50000"/>
                </a:schemeClr>
              </a:solidFill>
            </a:endParaRPr>
          </a:p>
        </p:txBody>
      </p:sp>
      <p:sp>
        <p:nvSpPr>
          <p:cNvPr id="17" name="Rectangle 16"/>
          <p:cNvSpPr/>
          <p:nvPr/>
        </p:nvSpPr>
        <p:spPr>
          <a:xfrm>
            <a:off x="3647823" y="5457036"/>
            <a:ext cx="1201163" cy="369332"/>
          </a:xfrm>
          <a:prstGeom prst="rect">
            <a:avLst/>
          </a:prstGeom>
        </p:spPr>
        <p:txBody>
          <a:bodyPr wrap="none">
            <a:spAutoFit/>
          </a:bodyPr>
          <a:lstStyle/>
          <a:p>
            <a:r>
              <a:rPr lang="en-US" b="1" dirty="0">
                <a:solidFill>
                  <a:schemeClr val="tx1">
                    <a:lumMod val="50000"/>
                    <a:lumOff val="50000"/>
                  </a:schemeClr>
                </a:solidFill>
                <a:ea typeface="GE SS Two Light" panose="020A0503020102020204" pitchFamily="18" charset="-78"/>
                <a:cs typeface="GE SS Two Light" panose="020A0503020102020204" pitchFamily="18" charset="-78"/>
              </a:rPr>
              <a:t>Contractor</a:t>
            </a:r>
            <a:endParaRPr lang="en-US" dirty="0">
              <a:solidFill>
                <a:schemeClr val="tx1">
                  <a:lumMod val="50000"/>
                  <a:lumOff val="50000"/>
                </a:schemeClr>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9887" y="4527566"/>
            <a:ext cx="1776541" cy="779224"/>
          </a:xfrm>
          <a:prstGeom prst="rect">
            <a:avLst/>
          </a:prstGeom>
        </p:spPr>
      </p:pic>
      <p:sp>
        <p:nvSpPr>
          <p:cNvPr id="19" name="Rectangle 18"/>
          <p:cNvSpPr/>
          <p:nvPr/>
        </p:nvSpPr>
        <p:spPr>
          <a:xfrm>
            <a:off x="8137737" y="5506731"/>
            <a:ext cx="1428724" cy="646331"/>
          </a:xfrm>
          <a:prstGeom prst="rect">
            <a:avLst/>
          </a:prstGeom>
        </p:spPr>
        <p:txBody>
          <a:bodyPr wrap="none">
            <a:spAutoFit/>
          </a:bodyPr>
          <a:lstStyle/>
          <a:p>
            <a:r>
              <a:rPr lang="en-US" b="1" dirty="0">
                <a:solidFill>
                  <a:schemeClr val="tx1">
                    <a:lumMod val="50000"/>
                    <a:lumOff val="50000"/>
                  </a:schemeClr>
                </a:solidFill>
                <a:cs typeface="GE SS Two Light" panose="020A0503020102020204" pitchFamily="18" charset="-78"/>
              </a:rPr>
              <a:t>Green Rating</a:t>
            </a:r>
          </a:p>
          <a:p>
            <a:pPr algn="ctr"/>
            <a:r>
              <a:rPr lang="en-US" b="1" dirty="0">
                <a:solidFill>
                  <a:schemeClr val="tx1">
                    <a:lumMod val="50000"/>
                    <a:lumOff val="50000"/>
                  </a:schemeClr>
                </a:solidFill>
                <a:cs typeface="GE SS Two Light" panose="020A0503020102020204" pitchFamily="18" charset="-78"/>
              </a:rPr>
              <a:t>Creator</a:t>
            </a:r>
            <a:endParaRPr lang="en-US" dirty="0">
              <a:solidFill>
                <a:schemeClr val="tx1">
                  <a:lumMod val="50000"/>
                  <a:lumOff val="50000"/>
                </a:schemeClr>
              </a:solidFill>
            </a:endParaRPr>
          </a:p>
        </p:txBody>
      </p:sp>
      <p:pic>
        <p:nvPicPr>
          <p:cNvPr id="2" name="Picture 1">
            <a:extLst>
              <a:ext uri="{FF2B5EF4-FFF2-40B4-BE49-F238E27FC236}">
                <a16:creationId xmlns:a16="http://schemas.microsoft.com/office/drawing/2014/main" id="{B696BF9F-8592-4B87-3E9B-92A97EBD9825}"/>
              </a:ext>
            </a:extLst>
          </p:cNvPr>
          <p:cNvPicPr>
            <a:picLocks noChangeAspect="1"/>
          </p:cNvPicPr>
          <p:nvPr/>
        </p:nvPicPr>
        <p:blipFill>
          <a:blip r:embed="rId6"/>
          <a:stretch>
            <a:fillRect/>
          </a:stretch>
        </p:blipFill>
        <p:spPr>
          <a:xfrm>
            <a:off x="3960498" y="2134936"/>
            <a:ext cx="3860540" cy="1025185"/>
          </a:xfrm>
          <a:prstGeom prst="rect">
            <a:avLst/>
          </a:prstGeom>
        </p:spPr>
      </p:pic>
      <p:pic>
        <p:nvPicPr>
          <p:cNvPr id="9218" name="Picture 2" descr="Green Business Certification Inc. | U.S. Green Building Council">
            <a:extLst>
              <a:ext uri="{FF2B5EF4-FFF2-40B4-BE49-F238E27FC236}">
                <a16:creationId xmlns:a16="http://schemas.microsoft.com/office/drawing/2014/main" id="{CE17EC06-CBA8-1907-F895-E239AC993A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2747" y="4732396"/>
            <a:ext cx="1659582" cy="4148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850CF0-385F-63ED-FB03-B00D17496B47}"/>
              </a:ext>
            </a:extLst>
          </p:cNvPr>
          <p:cNvSpPr/>
          <p:nvPr/>
        </p:nvSpPr>
        <p:spPr>
          <a:xfrm>
            <a:off x="10399072" y="5506731"/>
            <a:ext cx="974947" cy="369332"/>
          </a:xfrm>
          <a:prstGeom prst="rect">
            <a:avLst/>
          </a:prstGeom>
        </p:spPr>
        <p:txBody>
          <a:bodyPr wrap="none">
            <a:spAutoFit/>
          </a:bodyPr>
          <a:lstStyle/>
          <a:p>
            <a:r>
              <a:rPr lang="en-US" b="1" dirty="0">
                <a:solidFill>
                  <a:schemeClr val="tx1">
                    <a:lumMod val="50000"/>
                    <a:lumOff val="50000"/>
                  </a:schemeClr>
                </a:solidFill>
                <a:ea typeface="GE SS Two Light" panose="020A0503020102020204" pitchFamily="18" charset="-78"/>
                <a:cs typeface="GE SS Two Light" panose="020A0503020102020204" pitchFamily="18" charset="-78"/>
              </a:rPr>
              <a:t>Certifier</a:t>
            </a:r>
            <a:endParaRPr lang="en-US" dirty="0">
              <a:solidFill>
                <a:schemeClr val="tx1">
                  <a:lumMod val="50000"/>
                  <a:lumOff val="50000"/>
                </a:schemeClr>
              </a:solidFill>
            </a:endParaRPr>
          </a:p>
        </p:txBody>
      </p:sp>
    </p:spTree>
    <p:extLst>
      <p:ext uri="{BB962C8B-B14F-4D97-AF65-F5344CB8AC3E}">
        <p14:creationId xmlns:p14="http://schemas.microsoft.com/office/powerpoint/2010/main" val="101691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1FFDE-B5AC-70C3-6AA9-8446356CACB7}"/>
              </a:ext>
            </a:extLst>
          </p:cNvPr>
          <p:cNvPicPr>
            <a:picLocks noChangeAspect="1"/>
          </p:cNvPicPr>
          <p:nvPr/>
        </p:nvPicPr>
        <p:blipFill rotWithShape="1">
          <a:blip r:embed="rId2"/>
          <a:srcRect l="285" r="13229"/>
          <a:stretch/>
        </p:blipFill>
        <p:spPr>
          <a:xfrm>
            <a:off x="0" y="2280478"/>
            <a:ext cx="5914419" cy="3589568"/>
          </a:xfrm>
          <a:prstGeom prst="rect">
            <a:avLst/>
          </a:prstGeom>
        </p:spPr>
      </p:pic>
      <p:sp>
        <p:nvSpPr>
          <p:cNvPr id="3" name="Rectangle 2">
            <a:extLst>
              <a:ext uri="{FF2B5EF4-FFF2-40B4-BE49-F238E27FC236}">
                <a16:creationId xmlns:a16="http://schemas.microsoft.com/office/drawing/2014/main" id="{E31AD51C-500A-6D0E-8744-3DC689C4F5AC}"/>
              </a:ext>
            </a:extLst>
          </p:cNvPr>
          <p:cNvSpPr/>
          <p:nvPr/>
        </p:nvSpPr>
        <p:spPr>
          <a:xfrm>
            <a:off x="564925" y="1186775"/>
            <a:ext cx="6789186" cy="584775"/>
          </a:xfrm>
          <a:prstGeom prst="rect">
            <a:avLst/>
          </a:prstGeom>
        </p:spPr>
        <p:txBody>
          <a:bodyPr wrap="square">
            <a:spAutoFit/>
          </a:bodyPr>
          <a:lstStyle/>
          <a:p>
            <a:r>
              <a:rPr lang="en-US" sz="3200" b="1" dirty="0">
                <a:solidFill>
                  <a:schemeClr val="bg1">
                    <a:lumMod val="50000"/>
                  </a:schemeClr>
                </a:solidFill>
                <a:ea typeface="GE SS Two Light" panose="020A0503020102020204" pitchFamily="18" charset="-78"/>
                <a:cs typeface="GE SS Two Light" panose="020A0503020102020204" pitchFamily="18" charset="-78"/>
              </a:rPr>
              <a:t>Tenants Guidelines (Core &amp; Shell) </a:t>
            </a:r>
            <a:endParaRPr lang="en-US" sz="3200" b="1" dirty="0">
              <a:solidFill>
                <a:schemeClr val="bg1">
                  <a:lumMod val="50000"/>
                </a:schemeClr>
              </a:solidFill>
            </a:endParaRPr>
          </a:p>
        </p:txBody>
      </p:sp>
      <p:pic>
        <p:nvPicPr>
          <p:cNvPr id="7172" name="Picture 4" descr="May be an image of outdoors">
            <a:extLst>
              <a:ext uri="{FF2B5EF4-FFF2-40B4-BE49-F238E27FC236}">
                <a16:creationId xmlns:a16="http://schemas.microsoft.com/office/drawing/2014/main" id="{38C6FA8B-F79C-B57B-9FB2-0F80C7140B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111" y="2258550"/>
            <a:ext cx="6147904" cy="361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94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AD3080-FD7F-A9CD-FB62-CDD4964FD768}"/>
              </a:ext>
            </a:extLst>
          </p:cNvPr>
          <p:cNvPicPr>
            <a:picLocks noChangeAspect="1"/>
          </p:cNvPicPr>
          <p:nvPr/>
        </p:nvPicPr>
        <p:blipFill rotWithShape="1">
          <a:blip r:embed="rId2"/>
          <a:srcRect l="25407"/>
          <a:stretch/>
        </p:blipFill>
        <p:spPr>
          <a:xfrm>
            <a:off x="77820" y="2944348"/>
            <a:ext cx="5551345" cy="3660733"/>
          </a:xfrm>
          <a:prstGeom prst="rect">
            <a:avLst/>
          </a:prstGeom>
        </p:spPr>
      </p:pic>
      <p:sp>
        <p:nvSpPr>
          <p:cNvPr id="5" name="Rectangle 4">
            <a:extLst>
              <a:ext uri="{FF2B5EF4-FFF2-40B4-BE49-F238E27FC236}">
                <a16:creationId xmlns:a16="http://schemas.microsoft.com/office/drawing/2014/main" id="{C5D6497C-1FE4-B35B-9F82-4D03FC13C85D}"/>
              </a:ext>
            </a:extLst>
          </p:cNvPr>
          <p:cNvSpPr/>
          <p:nvPr/>
        </p:nvSpPr>
        <p:spPr>
          <a:xfrm>
            <a:off x="564925" y="453376"/>
            <a:ext cx="6789186" cy="584775"/>
          </a:xfrm>
          <a:prstGeom prst="rect">
            <a:avLst/>
          </a:prstGeom>
        </p:spPr>
        <p:txBody>
          <a:bodyPr wrap="square">
            <a:spAutoFit/>
          </a:bodyPr>
          <a:lstStyle/>
          <a:p>
            <a:r>
              <a:rPr lang="en-US" sz="3200" b="1" dirty="0">
                <a:ea typeface="GE SS Two Light" panose="020A0503020102020204" pitchFamily="18" charset="-78"/>
                <a:cs typeface="GE SS Two Light" panose="020A0503020102020204" pitchFamily="18" charset="-78"/>
              </a:rPr>
              <a:t>Tenants Guidelines (Core &amp; Shell) </a:t>
            </a:r>
            <a:endParaRPr lang="en-US" sz="3200" b="1" dirty="0"/>
          </a:p>
        </p:txBody>
      </p:sp>
      <p:pic>
        <p:nvPicPr>
          <p:cNvPr id="7" name="Picture 6">
            <a:extLst>
              <a:ext uri="{FF2B5EF4-FFF2-40B4-BE49-F238E27FC236}">
                <a16:creationId xmlns:a16="http://schemas.microsoft.com/office/drawing/2014/main" id="{40161996-1461-8C70-B4D1-9EA6327D38BC}"/>
              </a:ext>
            </a:extLst>
          </p:cNvPr>
          <p:cNvPicPr>
            <a:picLocks noChangeAspect="1"/>
          </p:cNvPicPr>
          <p:nvPr/>
        </p:nvPicPr>
        <p:blipFill rotWithShape="1">
          <a:blip r:embed="rId3"/>
          <a:srcRect t="2162" r="19861"/>
          <a:stretch/>
        </p:blipFill>
        <p:spPr>
          <a:xfrm>
            <a:off x="5687533" y="3018872"/>
            <a:ext cx="6345585" cy="3524723"/>
          </a:xfrm>
          <a:prstGeom prst="rect">
            <a:avLst/>
          </a:prstGeom>
        </p:spPr>
      </p:pic>
      <p:sp>
        <p:nvSpPr>
          <p:cNvPr id="8" name="Rectangle 7">
            <a:extLst>
              <a:ext uri="{FF2B5EF4-FFF2-40B4-BE49-F238E27FC236}">
                <a16:creationId xmlns:a16="http://schemas.microsoft.com/office/drawing/2014/main" id="{B553CB64-BB8D-F9AB-6A7A-C3134F7DA5D8}"/>
              </a:ext>
            </a:extLst>
          </p:cNvPr>
          <p:cNvSpPr/>
          <p:nvPr/>
        </p:nvSpPr>
        <p:spPr>
          <a:xfrm>
            <a:off x="564925" y="1112675"/>
            <a:ext cx="4163529" cy="1938992"/>
          </a:xfrm>
          <a:prstGeom prst="rect">
            <a:avLst/>
          </a:prstGeom>
        </p:spPr>
        <p:txBody>
          <a:bodyPr wrap="square">
            <a:spAutoFit/>
          </a:bodyPr>
          <a:lstStyle/>
          <a:p>
            <a:pPr marL="342900" indent="-342900">
              <a:buFont typeface="Arial" panose="020B0604020202020204" pitchFamily="34" charset="0"/>
              <a:buChar char="•"/>
            </a:pPr>
            <a:r>
              <a:rPr lang="en-US" sz="2000" dirty="0">
                <a:latin typeface="+mj-lt"/>
                <a:ea typeface="GE SS Two Light" panose="020A0503020102020204" pitchFamily="18" charset="-78"/>
                <a:cs typeface="GE SS Two Light" panose="020A0503020102020204" pitchFamily="18" charset="-78"/>
              </a:rPr>
              <a:t>Efficient lighting fixtures</a:t>
            </a:r>
          </a:p>
          <a:p>
            <a:pPr marL="342900" indent="-342900">
              <a:buFont typeface="Arial" panose="020B0604020202020204" pitchFamily="34" charset="0"/>
              <a:buChar char="•"/>
            </a:pPr>
            <a:r>
              <a:rPr lang="en-US" sz="2000" dirty="0">
                <a:latin typeface="+mj-lt"/>
                <a:cs typeface="GE SS Two Light" panose="020A0503020102020204" pitchFamily="18" charset="-78"/>
              </a:rPr>
              <a:t>Efficient water fixtures</a:t>
            </a:r>
          </a:p>
          <a:p>
            <a:pPr marL="342900" indent="-342900">
              <a:buFont typeface="Arial" panose="020B0604020202020204" pitchFamily="34" charset="0"/>
              <a:buChar char="•"/>
            </a:pPr>
            <a:r>
              <a:rPr lang="en-US" sz="2000" dirty="0">
                <a:latin typeface="+mj-lt"/>
                <a:ea typeface="GE SS Two Light" panose="020A0503020102020204" pitchFamily="18" charset="-78"/>
                <a:cs typeface="GE SS Two Light" panose="020A0503020102020204" pitchFamily="18" charset="-78"/>
              </a:rPr>
              <a:t>Floor finish material</a:t>
            </a:r>
          </a:p>
          <a:p>
            <a:pPr marL="342900" indent="-342900">
              <a:buFont typeface="Arial" panose="020B0604020202020204" pitchFamily="34" charset="0"/>
              <a:buChar char="•"/>
            </a:pPr>
            <a:r>
              <a:rPr lang="en-US" sz="2000" dirty="0">
                <a:latin typeface="+mj-lt"/>
                <a:ea typeface="GE SS Two Light" panose="020A0503020102020204" pitchFamily="18" charset="-78"/>
                <a:cs typeface="GE SS Two Light" panose="020A0503020102020204" pitchFamily="18" charset="-78"/>
              </a:rPr>
              <a:t>Walls and Partitions</a:t>
            </a:r>
          </a:p>
          <a:p>
            <a:pPr marL="342900" indent="-342900">
              <a:buFont typeface="Arial" panose="020B0604020202020204" pitchFamily="34" charset="0"/>
              <a:buChar char="•"/>
            </a:pPr>
            <a:r>
              <a:rPr lang="en-US" sz="2000" dirty="0">
                <a:latin typeface="+mj-lt"/>
                <a:ea typeface="GE SS Two Light" panose="020A0503020102020204" pitchFamily="18" charset="-78"/>
                <a:cs typeface="GE SS Two Light" panose="020A0503020102020204" pitchFamily="18" charset="-78"/>
              </a:rPr>
              <a:t>Energy-saving systems</a:t>
            </a:r>
          </a:p>
          <a:p>
            <a:pPr marL="342900" indent="-342900">
              <a:buFont typeface="Arial" panose="020B0604020202020204" pitchFamily="34" charset="0"/>
              <a:buChar char="•"/>
            </a:pPr>
            <a:endParaRPr lang="en-US" sz="2000" dirty="0">
              <a:latin typeface="+mj-lt"/>
            </a:endParaRPr>
          </a:p>
        </p:txBody>
      </p:sp>
      <p:sp>
        <p:nvSpPr>
          <p:cNvPr id="10" name="TextBox 9">
            <a:extLst>
              <a:ext uri="{FF2B5EF4-FFF2-40B4-BE49-F238E27FC236}">
                <a16:creationId xmlns:a16="http://schemas.microsoft.com/office/drawing/2014/main" id="{B2FB95DF-C372-8411-B05B-84DBAB6C4032}"/>
              </a:ext>
            </a:extLst>
          </p:cNvPr>
          <p:cNvSpPr txBox="1"/>
          <p:nvPr/>
        </p:nvSpPr>
        <p:spPr>
          <a:xfrm>
            <a:off x="7179013" y="2983869"/>
            <a:ext cx="4854105" cy="369332"/>
          </a:xfrm>
          <a:prstGeom prst="rect">
            <a:avLst/>
          </a:prstGeom>
          <a:noFill/>
        </p:spPr>
        <p:txBody>
          <a:bodyPr wrap="square">
            <a:spAutoFit/>
          </a:bodyPr>
          <a:lstStyle/>
          <a:p>
            <a:r>
              <a:rPr lang="en-US" sz="1800" b="1" dirty="0" err="1">
                <a:solidFill>
                  <a:schemeClr val="bg1"/>
                </a:solidFill>
                <a:latin typeface="+mj-lt"/>
                <a:ea typeface="GE SS Two Light" panose="020A0503020102020204" pitchFamily="18" charset="-78"/>
                <a:cs typeface="GE SS Two Light" panose="020A0503020102020204" pitchFamily="18" charset="-78"/>
              </a:rPr>
              <a:t>adaa</a:t>
            </a:r>
            <a:r>
              <a:rPr lang="en-US" sz="1800" b="1" dirty="0">
                <a:solidFill>
                  <a:schemeClr val="bg1"/>
                </a:solidFill>
                <a:latin typeface="+mj-lt"/>
                <a:ea typeface="GE SS Two Light" panose="020A0503020102020204" pitchFamily="18" charset="-78"/>
                <a:cs typeface="GE SS Two Light" panose="020A0503020102020204" pitchFamily="18" charset="-78"/>
              </a:rPr>
              <a:t>, Sustainable Development Consultants office</a:t>
            </a:r>
            <a:endParaRPr lang="en-US" b="1" dirty="0">
              <a:solidFill>
                <a:schemeClr val="bg1"/>
              </a:solidFill>
            </a:endParaRPr>
          </a:p>
        </p:txBody>
      </p:sp>
      <p:sp>
        <p:nvSpPr>
          <p:cNvPr id="11" name="Rectangle 10">
            <a:extLst>
              <a:ext uri="{FF2B5EF4-FFF2-40B4-BE49-F238E27FC236}">
                <a16:creationId xmlns:a16="http://schemas.microsoft.com/office/drawing/2014/main" id="{F828A0DD-D24E-FA44-B479-3B5B1E014E29}"/>
              </a:ext>
            </a:extLst>
          </p:cNvPr>
          <p:cNvSpPr/>
          <p:nvPr/>
        </p:nvSpPr>
        <p:spPr>
          <a:xfrm>
            <a:off x="6848993" y="1112675"/>
            <a:ext cx="4163529" cy="1323439"/>
          </a:xfrm>
          <a:prstGeom prst="rect">
            <a:avLst/>
          </a:prstGeom>
        </p:spPr>
        <p:txBody>
          <a:bodyPr wrap="square">
            <a:spAutoFit/>
          </a:bodyPr>
          <a:lstStyle/>
          <a:p>
            <a:pPr marL="342900" indent="-342900">
              <a:buFont typeface="Arial" panose="020B0604020202020204" pitchFamily="34" charset="0"/>
              <a:buChar char="•"/>
            </a:pPr>
            <a:r>
              <a:rPr lang="en-US" sz="2000" dirty="0">
                <a:latin typeface="+mj-lt"/>
                <a:ea typeface="GE SS Two Light" panose="020A0503020102020204" pitchFamily="18" charset="-78"/>
                <a:cs typeface="GE SS Two Light" panose="020A0503020102020204" pitchFamily="18" charset="-78"/>
              </a:rPr>
              <a:t>Recycled &amp; Recyclable material</a:t>
            </a:r>
          </a:p>
          <a:p>
            <a:pPr marL="342900" indent="-342900">
              <a:buFont typeface="Arial" panose="020B0604020202020204" pitchFamily="34" charset="0"/>
              <a:buChar char="•"/>
            </a:pPr>
            <a:r>
              <a:rPr lang="en-US" sz="2000" dirty="0">
                <a:latin typeface="+mj-lt"/>
                <a:ea typeface="GE SS Two Light" panose="020A0503020102020204" pitchFamily="18" charset="-78"/>
                <a:cs typeface="GE SS Two Light" panose="020A0503020102020204" pitchFamily="18" charset="-78"/>
              </a:rPr>
              <a:t>Biophilic Design</a:t>
            </a:r>
          </a:p>
          <a:p>
            <a:pPr marL="342900" indent="-342900">
              <a:buFont typeface="Arial" panose="020B0604020202020204" pitchFamily="34" charset="0"/>
              <a:buChar char="•"/>
            </a:pPr>
            <a:r>
              <a:rPr lang="en-US" sz="2000" dirty="0">
                <a:latin typeface="+mj-lt"/>
                <a:ea typeface="GE SS Two Light" panose="020A0503020102020204" pitchFamily="18" charset="-78"/>
                <a:cs typeface="GE SS Two Light" panose="020A0503020102020204" pitchFamily="18" charset="-78"/>
              </a:rPr>
              <a:t>Recycling Program</a:t>
            </a:r>
          </a:p>
          <a:p>
            <a:pPr marL="342900" indent="-34290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9941338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l Hussein Technical University">
            <a:extLst>
              <a:ext uri="{FF2B5EF4-FFF2-40B4-BE49-F238E27FC236}">
                <a16:creationId xmlns:a16="http://schemas.microsoft.com/office/drawing/2014/main" id="{5CABEA9F-2C28-F143-8EB7-AEF6130D755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017" b="33060"/>
          <a:stretch/>
        </p:blipFill>
        <p:spPr bwMode="auto">
          <a:xfrm>
            <a:off x="0" y="-65261"/>
            <a:ext cx="2556145" cy="130165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y be an image of table, indoor and office">
            <a:extLst>
              <a:ext uri="{FF2B5EF4-FFF2-40B4-BE49-F238E27FC236}">
                <a16:creationId xmlns:a16="http://schemas.microsoft.com/office/drawing/2014/main" id="{366E5B70-F5E8-D74E-C52C-792640EB75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10" r="17501" b="15316"/>
          <a:stretch/>
        </p:blipFill>
        <p:spPr bwMode="auto">
          <a:xfrm>
            <a:off x="319187" y="4171917"/>
            <a:ext cx="3465315" cy="26735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ay be an image of outdoors and text that says 'パ ٦ PRAXIS'">
            <a:extLst>
              <a:ext uri="{FF2B5EF4-FFF2-40B4-BE49-F238E27FC236}">
                <a16:creationId xmlns:a16="http://schemas.microsoft.com/office/drawing/2014/main" id="{9129BE90-E678-912E-1ECC-8A5D89387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613" y="1"/>
            <a:ext cx="8180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ay be an image of table and indoor">
            <a:extLst>
              <a:ext uri="{FF2B5EF4-FFF2-40B4-BE49-F238E27FC236}">
                <a16:creationId xmlns:a16="http://schemas.microsoft.com/office/drawing/2014/main" id="{81862C87-F8D2-8348-E941-688730EA24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96" y="1254616"/>
            <a:ext cx="3437102" cy="288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555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y be an image of 10 people and people standing">
            <a:extLst>
              <a:ext uri="{FF2B5EF4-FFF2-40B4-BE49-F238E27FC236}">
                <a16:creationId xmlns:a16="http://schemas.microsoft.com/office/drawing/2014/main" id="{4DB20F8D-7400-39D5-45CA-E1AECCCAB29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3592" r="864" b="12670"/>
          <a:stretch/>
        </p:blipFill>
        <p:spPr bwMode="auto">
          <a:xfrm>
            <a:off x="9542" y="2585419"/>
            <a:ext cx="6712272" cy="377861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y be an image of 15 people, people standing and indoor">
            <a:extLst>
              <a:ext uri="{FF2B5EF4-FFF2-40B4-BE49-F238E27FC236}">
                <a16:creationId xmlns:a16="http://schemas.microsoft.com/office/drawing/2014/main" id="{ACF17F5D-F437-C649-90B0-A9D5569CA5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639" y="2604875"/>
            <a:ext cx="5012205" cy="37591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l Hussein Technical University">
            <a:extLst>
              <a:ext uri="{FF2B5EF4-FFF2-40B4-BE49-F238E27FC236}">
                <a16:creationId xmlns:a16="http://schemas.microsoft.com/office/drawing/2014/main" id="{DB83289F-BAD0-FF9F-38DA-EA26B93F41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017" b="33060"/>
          <a:stretch/>
        </p:blipFill>
        <p:spPr bwMode="auto">
          <a:xfrm>
            <a:off x="0" y="649328"/>
            <a:ext cx="2556145" cy="130165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ay be an image of tree and text that says 'HTU Green Community'">
            <a:extLst>
              <a:ext uri="{FF2B5EF4-FFF2-40B4-BE49-F238E27FC236}">
                <a16:creationId xmlns:a16="http://schemas.microsoft.com/office/drawing/2014/main" id="{0161A19A-4EF2-2FB8-D852-3DFF9949366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545" b="16129"/>
          <a:stretch/>
        </p:blipFill>
        <p:spPr bwMode="auto">
          <a:xfrm>
            <a:off x="9204827" y="437744"/>
            <a:ext cx="2714017" cy="1935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D9DF02-8A25-E22D-77EB-7DDD1AD451F9}"/>
              </a:ext>
            </a:extLst>
          </p:cNvPr>
          <p:cNvSpPr txBox="1"/>
          <p:nvPr/>
        </p:nvSpPr>
        <p:spPr>
          <a:xfrm>
            <a:off x="2986392" y="1300155"/>
            <a:ext cx="5987779" cy="523220"/>
          </a:xfrm>
          <a:prstGeom prst="rect">
            <a:avLst/>
          </a:prstGeom>
          <a:noFill/>
        </p:spPr>
        <p:txBody>
          <a:bodyPr wrap="square">
            <a:spAutoFit/>
          </a:bodyPr>
          <a:lstStyle/>
          <a:p>
            <a:r>
              <a:rPr lang="en-US" sz="2800" b="1" dirty="0">
                <a:solidFill>
                  <a:schemeClr val="bg1">
                    <a:lumMod val="50000"/>
                  </a:schemeClr>
                </a:solidFill>
                <a:cs typeface="GE SS Two Light" panose="020A0503020102020204" pitchFamily="18" charset="-78"/>
              </a:rPr>
              <a:t>Sharing sustainable thinking to sustain</a:t>
            </a:r>
            <a:endParaRPr lang="en-US" sz="2800" dirty="0">
              <a:solidFill>
                <a:schemeClr val="bg1">
                  <a:lumMod val="50000"/>
                </a:schemeClr>
              </a:solidFill>
            </a:endParaRPr>
          </a:p>
        </p:txBody>
      </p:sp>
    </p:spTree>
    <p:extLst>
      <p:ext uri="{BB962C8B-B14F-4D97-AF65-F5344CB8AC3E}">
        <p14:creationId xmlns:p14="http://schemas.microsoft.com/office/powerpoint/2010/main" val="3353451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ay be an image of tree and text that says 'HTU Green Community'">
            <a:extLst>
              <a:ext uri="{FF2B5EF4-FFF2-40B4-BE49-F238E27FC236}">
                <a16:creationId xmlns:a16="http://schemas.microsoft.com/office/drawing/2014/main" id="{944D535E-E6B6-5875-0335-AB7BC00B2F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5" t="16287" r="3838" b="18764"/>
          <a:stretch/>
        </p:blipFill>
        <p:spPr bwMode="auto">
          <a:xfrm>
            <a:off x="53957" y="710119"/>
            <a:ext cx="2671363" cy="186629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ay be an image of tree and text that says 'OurVi Creating functional core for sustainable future an environmentally responsible generation that understands and alu benefits green practices provide to our communities. Our Mission To spark change that impacts HTU student lifestyle and to be benchmark the local community oy sample implemention through different events and club initiatives. HTU Green Community'">
            <a:extLst>
              <a:ext uri="{FF2B5EF4-FFF2-40B4-BE49-F238E27FC236}">
                <a16:creationId xmlns:a16="http://schemas.microsoft.com/office/drawing/2014/main" id="{E772DAFD-1CEF-34C5-A370-B6A3660677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7163"/>
          <a:stretch/>
        </p:blipFill>
        <p:spPr bwMode="auto">
          <a:xfrm>
            <a:off x="2779279" y="1410509"/>
            <a:ext cx="2130625" cy="216707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ay be an image of 5 people, people standing and indoor">
            <a:extLst>
              <a:ext uri="{FF2B5EF4-FFF2-40B4-BE49-F238E27FC236}">
                <a16:creationId xmlns:a16="http://schemas.microsoft.com/office/drawing/2014/main" id="{9715376A-BBB4-320A-C027-DA9375250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425" y="0"/>
            <a:ext cx="5108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ay be an image of indoor">
            <a:extLst>
              <a:ext uri="{FF2B5EF4-FFF2-40B4-BE49-F238E27FC236}">
                <a16:creationId xmlns:a16="http://schemas.microsoft.com/office/drawing/2014/main" id="{3489893B-5073-A594-DDCB-EF8F34303D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691" t="49819" r="3675" b="11064"/>
          <a:stretch/>
        </p:blipFill>
        <p:spPr bwMode="auto">
          <a:xfrm>
            <a:off x="0" y="3822970"/>
            <a:ext cx="2909711" cy="30350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May be an image of tree and text that says 'OurVi Creating functional core for sustainable future an environmentally responsible generation that understands and alu benefits green practices provide to our communities. Our Mission To spark change that impacts HTU student lifestyle and to be benchmark the local community oy sample implemention through different events and club initiatives. HTU Green Community'">
            <a:extLst>
              <a:ext uri="{FF2B5EF4-FFF2-40B4-BE49-F238E27FC236}">
                <a16:creationId xmlns:a16="http://schemas.microsoft.com/office/drawing/2014/main" id="{9EAE2056-9CF6-B605-1622-FE47ED03B5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949"/>
          <a:stretch/>
        </p:blipFill>
        <p:spPr bwMode="auto">
          <a:xfrm>
            <a:off x="4874021" y="1572111"/>
            <a:ext cx="2209404" cy="216707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May be an image of 7 people and text">
            <a:extLst>
              <a:ext uri="{FF2B5EF4-FFF2-40B4-BE49-F238E27FC236}">
                <a16:creationId xmlns:a16="http://schemas.microsoft.com/office/drawing/2014/main" id="{BF1B4FD5-3280-71A2-142D-E5413E6EEF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6832" y="3822968"/>
            <a:ext cx="2017734" cy="303503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May be an image of 1 person">
            <a:extLst>
              <a:ext uri="{FF2B5EF4-FFF2-40B4-BE49-F238E27FC236}">
                <a16:creationId xmlns:a16="http://schemas.microsoft.com/office/drawing/2014/main" id="{69539B1E-4969-5B83-8D6E-FCB7325510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9033" y="3822968"/>
            <a:ext cx="1836475" cy="303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922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21F3-CD3C-48CC-E3DD-B726C528E57E}"/>
              </a:ext>
            </a:extLst>
          </p:cNvPr>
          <p:cNvSpPr txBox="1">
            <a:spLocks/>
          </p:cNvSpPr>
          <p:nvPr/>
        </p:nvSpPr>
        <p:spPr>
          <a:xfrm>
            <a:off x="593441" y="27662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Is it applicable outside the Business Park?</a:t>
            </a:r>
          </a:p>
        </p:txBody>
      </p:sp>
    </p:spTree>
    <p:extLst>
      <p:ext uri="{BB962C8B-B14F-4D97-AF65-F5344CB8AC3E}">
        <p14:creationId xmlns:p14="http://schemas.microsoft.com/office/powerpoint/2010/main" val="605390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rtoflio publish43">
            <a:extLst>
              <a:ext uri="{FF2B5EF4-FFF2-40B4-BE49-F238E27FC236}">
                <a16:creationId xmlns:a16="http://schemas.microsoft.com/office/drawing/2014/main" id="{C2594836-48A1-EB5E-8AFF-D2289FA65D93}"/>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4751" t="13409" r="29813" b="16095"/>
          <a:stretch/>
        </p:blipFill>
        <p:spPr>
          <a:xfrm>
            <a:off x="227152" y="192765"/>
            <a:ext cx="8498559" cy="6472470"/>
          </a:xfrm>
          <a:prstGeom prst="rect">
            <a:avLst/>
          </a:prstGeom>
        </p:spPr>
      </p:pic>
      <p:pic>
        <p:nvPicPr>
          <p:cNvPr id="3" name="Picture 2">
            <a:extLst>
              <a:ext uri="{FF2B5EF4-FFF2-40B4-BE49-F238E27FC236}">
                <a16:creationId xmlns:a16="http://schemas.microsoft.com/office/drawing/2014/main" id="{E68D1955-3A25-1110-0F0C-C64F3A911B83}"/>
              </a:ext>
            </a:extLst>
          </p:cNvPr>
          <p:cNvPicPr>
            <a:picLocks noChangeAspect="1"/>
          </p:cNvPicPr>
          <p:nvPr/>
        </p:nvPicPr>
        <p:blipFill>
          <a:blip r:embed="rId3"/>
          <a:stretch>
            <a:fillRect/>
          </a:stretch>
        </p:blipFill>
        <p:spPr>
          <a:xfrm>
            <a:off x="7982289" y="521718"/>
            <a:ext cx="3406435" cy="5814564"/>
          </a:xfrm>
          <a:prstGeom prst="rect">
            <a:avLst/>
          </a:prstGeom>
        </p:spPr>
      </p:pic>
    </p:spTree>
    <p:extLst>
      <p:ext uri="{BB962C8B-B14F-4D97-AF65-F5344CB8AC3E}">
        <p14:creationId xmlns:p14="http://schemas.microsoft.com/office/powerpoint/2010/main" val="221333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C0DB5-BAB5-E97A-10F7-C0A4A6CC94F9}"/>
              </a:ext>
            </a:extLst>
          </p:cNvPr>
          <p:cNvPicPr>
            <a:picLocks noChangeAspect="1"/>
          </p:cNvPicPr>
          <p:nvPr/>
        </p:nvPicPr>
        <p:blipFill>
          <a:blip r:embed="rId2"/>
          <a:stretch>
            <a:fillRect/>
          </a:stretch>
        </p:blipFill>
        <p:spPr>
          <a:xfrm>
            <a:off x="3094955" y="293098"/>
            <a:ext cx="8900931" cy="6271803"/>
          </a:xfrm>
          <a:prstGeom prst="rect">
            <a:avLst/>
          </a:prstGeom>
        </p:spPr>
      </p:pic>
      <p:sp>
        <p:nvSpPr>
          <p:cNvPr id="4" name="Rectangle 3">
            <a:extLst>
              <a:ext uri="{FF2B5EF4-FFF2-40B4-BE49-F238E27FC236}">
                <a16:creationId xmlns:a16="http://schemas.microsoft.com/office/drawing/2014/main" id="{B0B45369-73FB-F862-9ED9-BA94B154AD11}"/>
              </a:ext>
            </a:extLst>
          </p:cNvPr>
          <p:cNvSpPr/>
          <p:nvPr/>
        </p:nvSpPr>
        <p:spPr>
          <a:xfrm>
            <a:off x="297474" y="4113342"/>
            <a:ext cx="2655650" cy="2062103"/>
          </a:xfrm>
          <a:prstGeom prst="rect">
            <a:avLst/>
          </a:prstGeom>
          <a:solidFill>
            <a:schemeClr val="bg1">
              <a:alpha val="23000"/>
            </a:schemeClr>
          </a:solidFill>
        </p:spPr>
        <p:txBody>
          <a:bodyPr wrap="square">
            <a:spAutoFit/>
          </a:bodyPr>
          <a:lstStyle/>
          <a:p>
            <a:r>
              <a:rPr lang="en-US" sz="2400" dirty="0">
                <a:ea typeface="GE SS Two Light" panose="020A0503020102020204" pitchFamily="18" charset="-78"/>
                <a:cs typeface="GE SS Two Light" panose="020A0503020102020204" pitchFamily="18" charset="-78"/>
              </a:rPr>
              <a:t>The most recent project in Jordan achieved </a:t>
            </a:r>
          </a:p>
          <a:p>
            <a:r>
              <a:rPr lang="en-US" sz="2800" b="1" dirty="0">
                <a:ea typeface="GE SS Two Light" panose="020A0503020102020204" pitchFamily="18" charset="-78"/>
                <a:cs typeface="GE SS Two Light" panose="020A0503020102020204" pitchFamily="18" charset="-78"/>
              </a:rPr>
              <a:t>EDGE Advanced </a:t>
            </a:r>
            <a:r>
              <a:rPr lang="en-US" sz="2400" dirty="0">
                <a:ea typeface="GE SS Two Light" panose="020A0503020102020204" pitchFamily="18" charset="-78"/>
                <a:cs typeface="GE SS Two Light" panose="020A0503020102020204" pitchFamily="18" charset="-78"/>
              </a:rPr>
              <a:t>Certification</a:t>
            </a:r>
          </a:p>
        </p:txBody>
      </p:sp>
      <p:sp>
        <p:nvSpPr>
          <p:cNvPr id="5" name="Rectangle 4">
            <a:extLst>
              <a:ext uri="{FF2B5EF4-FFF2-40B4-BE49-F238E27FC236}">
                <a16:creationId xmlns:a16="http://schemas.microsoft.com/office/drawing/2014/main" id="{AA124713-4D47-89BE-74B0-FCE882EDC96A}"/>
              </a:ext>
            </a:extLst>
          </p:cNvPr>
          <p:cNvSpPr/>
          <p:nvPr/>
        </p:nvSpPr>
        <p:spPr>
          <a:xfrm>
            <a:off x="97276" y="676882"/>
            <a:ext cx="2714016" cy="1077218"/>
          </a:xfrm>
          <a:prstGeom prst="rect">
            <a:avLst/>
          </a:prstGeom>
          <a:noFill/>
        </p:spPr>
        <p:txBody>
          <a:bodyPr wrap="square">
            <a:spAutoFit/>
          </a:bodyPr>
          <a:lstStyle/>
          <a:p>
            <a:pPr algn="ctr"/>
            <a:r>
              <a:rPr lang="en-US" sz="3200" b="1" dirty="0">
                <a:ea typeface="GE SS Two Light" panose="020A0503020102020204" pitchFamily="18" charset="-78"/>
                <a:cs typeface="GE SS Two Light" panose="020A0503020102020204" pitchFamily="18" charset="-78"/>
              </a:rPr>
              <a:t>Oak </a:t>
            </a:r>
            <a:r>
              <a:rPr lang="en-US" sz="3200" b="1" dirty="0" err="1">
                <a:ea typeface="GE SS Two Light" panose="020A0503020102020204" pitchFamily="18" charset="-78"/>
                <a:cs typeface="GE SS Two Light" panose="020A0503020102020204" pitchFamily="18" charset="-78"/>
              </a:rPr>
              <a:t>Saraya</a:t>
            </a:r>
            <a:endParaRPr lang="en-US" sz="3200" b="1" dirty="0">
              <a:ea typeface="GE SS Two Light" panose="020A0503020102020204" pitchFamily="18" charset="-78"/>
              <a:cs typeface="GE SS Two Light" panose="020A0503020102020204" pitchFamily="18" charset="-78"/>
            </a:endParaRPr>
          </a:p>
          <a:p>
            <a:pPr algn="ctr"/>
            <a:r>
              <a:rPr lang="ar-JO" sz="3200" b="1" dirty="0">
                <a:ea typeface="GE SS Two Light" panose="020A0503020102020204" pitchFamily="18" charset="-78"/>
                <a:cs typeface="GE SS Two Light" panose="020A0503020102020204" pitchFamily="18" charset="-78"/>
              </a:rPr>
              <a:t>سرايا البلوط</a:t>
            </a:r>
          </a:p>
        </p:txBody>
      </p:sp>
      <p:pic>
        <p:nvPicPr>
          <p:cNvPr id="6" name="Picture 5">
            <a:extLst>
              <a:ext uri="{FF2B5EF4-FFF2-40B4-BE49-F238E27FC236}">
                <a16:creationId xmlns:a16="http://schemas.microsoft.com/office/drawing/2014/main" id="{19F70AAE-DA2C-5286-F659-16A63B7B6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021" y="1988389"/>
            <a:ext cx="2149294" cy="948168"/>
          </a:xfrm>
          <a:prstGeom prst="rect">
            <a:avLst/>
          </a:prstGeom>
        </p:spPr>
      </p:pic>
    </p:spTree>
    <p:extLst>
      <p:ext uri="{BB962C8B-B14F-4D97-AF65-F5344CB8AC3E}">
        <p14:creationId xmlns:p14="http://schemas.microsoft.com/office/powerpoint/2010/main" val="93431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89189" y="261093"/>
            <a:ext cx="6489289" cy="1077218"/>
          </a:xfrm>
          <a:prstGeom prst="rect">
            <a:avLst/>
          </a:prstGeom>
        </p:spPr>
        <p:txBody>
          <a:bodyPr wrap="square">
            <a:spAutoFit/>
          </a:bodyPr>
          <a:lstStyle/>
          <a:p>
            <a:pPr algn="ctr"/>
            <a:r>
              <a:rPr lang="ar-JO" sz="2400" b="1" dirty="0">
                <a:solidFill>
                  <a:srgbClr val="434949"/>
                </a:solidFill>
                <a:ea typeface="GE SS Two Bold" panose="020A0503020102020204" pitchFamily="18" charset="-78"/>
                <a:cs typeface="GE SS Two Bold" panose="020A0503020102020204" pitchFamily="18" charset="-78"/>
              </a:rPr>
              <a:t>الاستدامة في مجمع الملك الحسين للأعمال</a:t>
            </a:r>
            <a:endParaRPr lang="en-US" sz="2400" b="1" dirty="0">
              <a:solidFill>
                <a:srgbClr val="434949"/>
              </a:solidFill>
              <a:ea typeface="GE SS Two Bold" panose="020A0503020102020204" pitchFamily="18" charset="-78"/>
              <a:cs typeface="GE SS Two Bold" panose="020A0503020102020204" pitchFamily="18" charset="-78"/>
            </a:endParaRPr>
          </a:p>
          <a:p>
            <a:pPr algn="ctr"/>
            <a:r>
              <a:rPr lang="en-US" sz="4000" b="1" spc="300" dirty="0">
                <a:solidFill>
                  <a:srgbClr val="434949"/>
                </a:solidFill>
              </a:rPr>
              <a:t>Sustainability at KHBP </a:t>
            </a:r>
            <a:endParaRPr lang="en-US" sz="4000" spc="300" dirty="0">
              <a:solidFill>
                <a:srgbClr val="434949"/>
              </a:solidFill>
            </a:endParaRPr>
          </a:p>
        </p:txBody>
      </p:sp>
      <p:pic>
        <p:nvPicPr>
          <p:cNvPr id="11" name="Picture 10"/>
          <p:cNvPicPr>
            <a:picLocks noChangeAspect="1"/>
          </p:cNvPicPr>
          <p:nvPr/>
        </p:nvPicPr>
        <p:blipFill>
          <a:blip r:embed="rId2"/>
          <a:stretch>
            <a:fillRect/>
          </a:stretch>
        </p:blipFill>
        <p:spPr>
          <a:xfrm>
            <a:off x="4631190" y="1338311"/>
            <a:ext cx="2929620" cy="777975"/>
          </a:xfrm>
          <a:prstGeom prst="rect">
            <a:avLst/>
          </a:prstGeom>
        </p:spPr>
      </p:pic>
      <p:pic>
        <p:nvPicPr>
          <p:cNvPr id="3074" name="Picture 2" descr="مجمع الملك الحسين للأعمال أول مؤسسة أردنية تحصل على اعتماد EDGE - صحيفة  المقر">
            <a:extLst>
              <a:ext uri="{FF2B5EF4-FFF2-40B4-BE49-F238E27FC236}">
                <a16:creationId xmlns:a16="http://schemas.microsoft.com/office/drawing/2014/main" id="{4A2EEE79-56D9-3F45-1B3D-302854268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857" y="2160026"/>
            <a:ext cx="7829955" cy="4697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639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6878-4B4B-EBB9-81F4-AED2653B7E97}"/>
              </a:ext>
            </a:extLst>
          </p:cNvPr>
          <p:cNvSpPr txBox="1">
            <a:spLocks/>
          </p:cNvSpPr>
          <p:nvPr/>
        </p:nvSpPr>
        <p:spPr>
          <a:xfrm>
            <a:off x="593441" y="27662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Let Us Go Back to the Business Park.</a:t>
            </a:r>
          </a:p>
        </p:txBody>
      </p:sp>
      <p:sp>
        <p:nvSpPr>
          <p:cNvPr id="4" name="TextBox 3">
            <a:extLst>
              <a:ext uri="{FF2B5EF4-FFF2-40B4-BE49-F238E27FC236}">
                <a16:creationId xmlns:a16="http://schemas.microsoft.com/office/drawing/2014/main" id="{EBE019FF-380F-4C2C-93CF-656BDEAA80A3}"/>
              </a:ext>
            </a:extLst>
          </p:cNvPr>
          <p:cNvSpPr txBox="1"/>
          <p:nvPr/>
        </p:nvSpPr>
        <p:spPr>
          <a:xfrm>
            <a:off x="593441" y="4091781"/>
            <a:ext cx="6097554" cy="276999"/>
          </a:xfrm>
          <a:prstGeom prst="rect">
            <a:avLst/>
          </a:prstGeom>
          <a:noFill/>
        </p:spPr>
        <p:txBody>
          <a:bodyPr wrap="square">
            <a:spAutoFit/>
          </a:bodyPr>
          <a:lstStyle/>
          <a:p>
            <a:r>
              <a:rPr lang="en-US" sz="1200" dirty="0">
                <a:hlinkClick r:id="rId2"/>
              </a:rPr>
              <a:t>https://businesspark-jo.com/photo-gallery/</a:t>
            </a:r>
            <a:r>
              <a:rPr lang="en-US" sz="1200" dirty="0"/>
              <a:t> </a:t>
            </a:r>
          </a:p>
        </p:txBody>
      </p:sp>
      <p:sp>
        <p:nvSpPr>
          <p:cNvPr id="6" name="TextBox 5">
            <a:extLst>
              <a:ext uri="{FF2B5EF4-FFF2-40B4-BE49-F238E27FC236}">
                <a16:creationId xmlns:a16="http://schemas.microsoft.com/office/drawing/2014/main" id="{D8F38FFE-3DA6-AC97-F4DE-E619CA00180B}"/>
              </a:ext>
            </a:extLst>
          </p:cNvPr>
          <p:cNvSpPr txBox="1"/>
          <p:nvPr/>
        </p:nvSpPr>
        <p:spPr>
          <a:xfrm>
            <a:off x="593441" y="4738319"/>
            <a:ext cx="6097554" cy="600164"/>
          </a:xfrm>
          <a:prstGeom prst="rect">
            <a:avLst/>
          </a:prstGeom>
          <a:noFill/>
        </p:spPr>
        <p:txBody>
          <a:bodyPr wrap="square">
            <a:spAutoFit/>
          </a:bodyPr>
          <a:lstStyle/>
          <a:p>
            <a:r>
              <a:rPr lang="en-US" sz="1100" dirty="0">
                <a:hlinkClick r:id="rId3"/>
              </a:rPr>
              <a:t>https://www.google.com/maps/place/King+Hussein+Business+Park/@31.9714291,35.8333901,940m/data=!3m1!1e3!4m6!3m5!1s0x151ca17ed1965e8d:0xd93a3913affa5945!8m2!3d31.9717977!4d35.8338515!16s%2Fg%2F1hc36xpqk</a:t>
            </a:r>
            <a:r>
              <a:rPr lang="en-US" sz="1100" dirty="0"/>
              <a:t> </a:t>
            </a:r>
          </a:p>
        </p:txBody>
      </p:sp>
    </p:spTree>
    <p:extLst>
      <p:ext uri="{BB962C8B-B14F-4D97-AF65-F5344CB8AC3E}">
        <p14:creationId xmlns:p14="http://schemas.microsoft.com/office/powerpoint/2010/main" val="3884260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7882" y="379518"/>
            <a:ext cx="7886700" cy="994172"/>
          </a:xfrm>
        </p:spPr>
        <p:txBody>
          <a:bodyPr>
            <a:normAutofit/>
          </a:bodyPr>
          <a:lstStyle/>
          <a:p>
            <a:r>
              <a:rPr lang="en-US" b="1" dirty="0">
                <a:latin typeface="+mn-lt"/>
              </a:rPr>
              <a:t>KHBP Campus Growth</a:t>
            </a:r>
          </a:p>
        </p:txBody>
      </p:sp>
      <p:pic>
        <p:nvPicPr>
          <p:cNvPr id="10" name="Picture 9">
            <a:extLst>
              <a:ext uri="{FF2B5EF4-FFF2-40B4-BE49-F238E27FC236}">
                <a16:creationId xmlns:a16="http://schemas.microsoft.com/office/drawing/2014/main" id="{C970FD40-9BCC-B087-C305-26288F5F7874}"/>
              </a:ext>
            </a:extLst>
          </p:cNvPr>
          <p:cNvPicPr>
            <a:picLocks noChangeAspect="1"/>
          </p:cNvPicPr>
          <p:nvPr/>
        </p:nvPicPr>
        <p:blipFill>
          <a:blip r:embed="rId2"/>
          <a:stretch>
            <a:fillRect/>
          </a:stretch>
        </p:blipFill>
        <p:spPr>
          <a:xfrm>
            <a:off x="9135675" y="508999"/>
            <a:ext cx="2649818" cy="703672"/>
          </a:xfrm>
          <a:prstGeom prst="rect">
            <a:avLst/>
          </a:prstGeom>
        </p:spPr>
      </p:pic>
      <p:grpSp>
        <p:nvGrpSpPr>
          <p:cNvPr id="28" name="Group 27">
            <a:extLst>
              <a:ext uri="{FF2B5EF4-FFF2-40B4-BE49-F238E27FC236}">
                <a16:creationId xmlns:a16="http://schemas.microsoft.com/office/drawing/2014/main" id="{43D49722-E77F-C80E-FB21-DA490227FF77}"/>
              </a:ext>
            </a:extLst>
          </p:cNvPr>
          <p:cNvGrpSpPr/>
          <p:nvPr/>
        </p:nvGrpSpPr>
        <p:grpSpPr>
          <a:xfrm>
            <a:off x="1356111" y="4141794"/>
            <a:ext cx="4139543" cy="2716206"/>
            <a:chOff x="-26690" y="2293785"/>
            <a:chExt cx="5911583" cy="3878949"/>
          </a:xfrm>
        </p:grpSpPr>
        <p:pic>
          <p:nvPicPr>
            <p:cNvPr id="12" name="Picture 11">
              <a:extLst>
                <a:ext uri="{FF2B5EF4-FFF2-40B4-BE49-F238E27FC236}">
                  <a16:creationId xmlns:a16="http://schemas.microsoft.com/office/drawing/2014/main" id="{AA460D2E-C3CF-2F64-C352-6E53656D3F9F}"/>
                </a:ext>
              </a:extLst>
            </p:cNvPr>
            <p:cNvPicPr>
              <a:picLocks noChangeAspect="1"/>
            </p:cNvPicPr>
            <p:nvPr/>
          </p:nvPicPr>
          <p:blipFill>
            <a:blip r:embed="rId3"/>
            <a:stretch>
              <a:fillRect/>
            </a:stretch>
          </p:blipFill>
          <p:spPr>
            <a:xfrm>
              <a:off x="-26690" y="2293785"/>
              <a:ext cx="5911583" cy="3878949"/>
            </a:xfrm>
            <a:prstGeom prst="rect">
              <a:avLst/>
            </a:prstGeom>
          </p:spPr>
        </p:pic>
        <p:sp>
          <p:nvSpPr>
            <p:cNvPr id="13" name="Rectangle 12">
              <a:extLst>
                <a:ext uri="{FF2B5EF4-FFF2-40B4-BE49-F238E27FC236}">
                  <a16:creationId xmlns:a16="http://schemas.microsoft.com/office/drawing/2014/main" id="{F90EECE1-33FC-4DC6-5FAC-D6B3E3790BB0}"/>
                </a:ext>
              </a:extLst>
            </p:cNvPr>
            <p:cNvSpPr/>
            <p:nvPr/>
          </p:nvSpPr>
          <p:spPr>
            <a:xfrm rot="20180103">
              <a:off x="1565905" y="4054910"/>
              <a:ext cx="413937" cy="4611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63093CF-2D90-D481-6E0B-BDC4B9854FA6}"/>
                </a:ext>
              </a:extLst>
            </p:cNvPr>
            <p:cNvSpPr/>
            <p:nvPr/>
          </p:nvSpPr>
          <p:spPr>
            <a:xfrm rot="20180103">
              <a:off x="1313187" y="4971302"/>
              <a:ext cx="386572" cy="365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AC451C8-0A4E-096E-170C-08C0C153A025}"/>
                </a:ext>
              </a:extLst>
            </p:cNvPr>
            <p:cNvSpPr/>
            <p:nvPr/>
          </p:nvSpPr>
          <p:spPr>
            <a:xfrm rot="20180103">
              <a:off x="2001471" y="5159646"/>
              <a:ext cx="487539" cy="456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E9F221D-3697-5D06-9FE6-6E92DADCADC3}"/>
                </a:ext>
              </a:extLst>
            </p:cNvPr>
            <p:cNvSpPr/>
            <p:nvPr/>
          </p:nvSpPr>
          <p:spPr>
            <a:xfrm rot="20180103">
              <a:off x="1495160" y="5380146"/>
              <a:ext cx="447362" cy="456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0607A6D-F0AB-5ECC-283D-3EEB9CFC20A9}"/>
                </a:ext>
              </a:extLst>
            </p:cNvPr>
            <p:cNvSpPr/>
            <p:nvPr/>
          </p:nvSpPr>
          <p:spPr>
            <a:xfrm rot="4086548">
              <a:off x="4271516" y="3712560"/>
              <a:ext cx="320435" cy="431221"/>
            </a:xfrm>
            <a:prstGeom prst="rect">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AC3F42C-9239-D25C-AC40-94DB76046EE4}"/>
                </a:ext>
              </a:extLst>
            </p:cNvPr>
            <p:cNvSpPr/>
            <p:nvPr/>
          </p:nvSpPr>
          <p:spPr>
            <a:xfrm rot="20171060">
              <a:off x="4044499" y="3574322"/>
              <a:ext cx="354530" cy="173235"/>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3EAFC92-E77C-5AB9-557F-FD2B6DDB63D1}"/>
                </a:ext>
              </a:extLst>
            </p:cNvPr>
            <p:cNvSpPr/>
            <p:nvPr/>
          </p:nvSpPr>
          <p:spPr>
            <a:xfrm rot="20171060">
              <a:off x="2811605" y="3235857"/>
              <a:ext cx="377989" cy="201851"/>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41215D-25E5-E8CA-97CD-177E6A19B2B3}"/>
                </a:ext>
              </a:extLst>
            </p:cNvPr>
            <p:cNvSpPr/>
            <p:nvPr/>
          </p:nvSpPr>
          <p:spPr>
            <a:xfrm rot="20171060">
              <a:off x="2462233" y="3391419"/>
              <a:ext cx="311185" cy="192369"/>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2FD9BAD-F09C-BDBD-9D52-0FA845B1B27F}"/>
                </a:ext>
              </a:extLst>
            </p:cNvPr>
            <p:cNvSpPr/>
            <p:nvPr/>
          </p:nvSpPr>
          <p:spPr>
            <a:xfrm rot="20171060">
              <a:off x="2885493" y="3457532"/>
              <a:ext cx="377989" cy="201851"/>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A025E9-EAE6-2A31-3DA9-9C19E2BC8C65}"/>
                </a:ext>
              </a:extLst>
            </p:cNvPr>
            <p:cNvSpPr/>
            <p:nvPr/>
          </p:nvSpPr>
          <p:spPr>
            <a:xfrm rot="20171060">
              <a:off x="2536121" y="3613094"/>
              <a:ext cx="311185" cy="192369"/>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11727F-3B98-1ECF-29EB-B3612C812117}"/>
                </a:ext>
              </a:extLst>
            </p:cNvPr>
            <p:cNvSpPr/>
            <p:nvPr/>
          </p:nvSpPr>
          <p:spPr>
            <a:xfrm rot="20171060">
              <a:off x="2628481" y="3825531"/>
              <a:ext cx="311185" cy="192369"/>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F65EC0CB-FDC6-81F2-F098-09A71B9E3211}"/>
              </a:ext>
            </a:extLst>
          </p:cNvPr>
          <p:cNvGrpSpPr/>
          <p:nvPr/>
        </p:nvGrpSpPr>
        <p:grpSpPr>
          <a:xfrm>
            <a:off x="6732727" y="1348806"/>
            <a:ext cx="4139543" cy="2716206"/>
            <a:chOff x="-26690" y="2293785"/>
            <a:chExt cx="5911583" cy="3878949"/>
          </a:xfrm>
        </p:grpSpPr>
        <p:pic>
          <p:nvPicPr>
            <p:cNvPr id="43" name="Picture 42">
              <a:extLst>
                <a:ext uri="{FF2B5EF4-FFF2-40B4-BE49-F238E27FC236}">
                  <a16:creationId xmlns:a16="http://schemas.microsoft.com/office/drawing/2014/main" id="{4BE394DC-4FE0-4E31-A4AE-2BFFD3E434A3}"/>
                </a:ext>
              </a:extLst>
            </p:cNvPr>
            <p:cNvPicPr>
              <a:picLocks noChangeAspect="1"/>
            </p:cNvPicPr>
            <p:nvPr/>
          </p:nvPicPr>
          <p:blipFill>
            <a:blip r:embed="rId3"/>
            <a:stretch>
              <a:fillRect/>
            </a:stretch>
          </p:blipFill>
          <p:spPr>
            <a:xfrm>
              <a:off x="-26690" y="2293785"/>
              <a:ext cx="5911583" cy="3878949"/>
            </a:xfrm>
            <a:prstGeom prst="rect">
              <a:avLst/>
            </a:prstGeom>
          </p:spPr>
        </p:pic>
        <p:sp>
          <p:nvSpPr>
            <p:cNvPr id="44" name="Rectangle 43">
              <a:extLst>
                <a:ext uri="{FF2B5EF4-FFF2-40B4-BE49-F238E27FC236}">
                  <a16:creationId xmlns:a16="http://schemas.microsoft.com/office/drawing/2014/main" id="{8207EDB7-F026-C1FE-10A1-F40811420B80}"/>
                </a:ext>
              </a:extLst>
            </p:cNvPr>
            <p:cNvSpPr/>
            <p:nvPr/>
          </p:nvSpPr>
          <p:spPr>
            <a:xfrm rot="20180103">
              <a:off x="1579093" y="4039368"/>
              <a:ext cx="413936" cy="461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8C77C27B-CB19-BE24-0EC1-0D7BEE2EEFD5}"/>
                </a:ext>
              </a:extLst>
            </p:cNvPr>
            <p:cNvSpPr/>
            <p:nvPr/>
          </p:nvSpPr>
          <p:spPr>
            <a:xfrm rot="20180103">
              <a:off x="1313187" y="4971302"/>
              <a:ext cx="386572" cy="365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69F5E604-D08D-2839-A6F9-343D686C889E}"/>
                </a:ext>
              </a:extLst>
            </p:cNvPr>
            <p:cNvSpPr/>
            <p:nvPr/>
          </p:nvSpPr>
          <p:spPr>
            <a:xfrm rot="20180103">
              <a:off x="2001471" y="5159646"/>
              <a:ext cx="487539" cy="456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9E9FCFA6-A005-DE48-A942-643A61A2ADEF}"/>
                </a:ext>
              </a:extLst>
            </p:cNvPr>
            <p:cNvSpPr/>
            <p:nvPr/>
          </p:nvSpPr>
          <p:spPr>
            <a:xfrm rot="20180103">
              <a:off x="1495158" y="5338225"/>
              <a:ext cx="447362" cy="456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3AC5E6E8-5ED4-5910-5A94-0655B8417E63}"/>
                </a:ext>
              </a:extLst>
            </p:cNvPr>
            <p:cNvSpPr/>
            <p:nvPr/>
          </p:nvSpPr>
          <p:spPr>
            <a:xfrm rot="4086548">
              <a:off x="4271516" y="3712560"/>
              <a:ext cx="320435" cy="431221"/>
            </a:xfrm>
            <a:prstGeom prst="rect">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4F63E7F-217E-C0D1-3D86-AF1E7C233C9C}"/>
                </a:ext>
              </a:extLst>
            </p:cNvPr>
            <p:cNvSpPr/>
            <p:nvPr/>
          </p:nvSpPr>
          <p:spPr>
            <a:xfrm rot="20171060">
              <a:off x="4044499" y="3574322"/>
              <a:ext cx="354530" cy="173235"/>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3178FD6-15BB-DE0D-50EB-22C133CB0DEF}"/>
                </a:ext>
              </a:extLst>
            </p:cNvPr>
            <p:cNvSpPr/>
            <p:nvPr/>
          </p:nvSpPr>
          <p:spPr>
            <a:xfrm rot="20171060">
              <a:off x="2811605" y="3235857"/>
              <a:ext cx="377989" cy="201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9694516-5642-EF6D-FE17-2CF94C90D5F6}"/>
                </a:ext>
              </a:extLst>
            </p:cNvPr>
            <p:cNvSpPr/>
            <p:nvPr/>
          </p:nvSpPr>
          <p:spPr>
            <a:xfrm rot="20171060">
              <a:off x="2462233" y="3391419"/>
              <a:ext cx="311185" cy="192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D3A236D-40B2-3A1B-D845-3F999426BCFF}"/>
                </a:ext>
              </a:extLst>
            </p:cNvPr>
            <p:cNvSpPr/>
            <p:nvPr/>
          </p:nvSpPr>
          <p:spPr>
            <a:xfrm rot="20171060">
              <a:off x="2885493" y="3457532"/>
              <a:ext cx="377989" cy="201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4EB663C-6A32-7851-AC74-F57700E5537E}"/>
                </a:ext>
              </a:extLst>
            </p:cNvPr>
            <p:cNvSpPr/>
            <p:nvPr/>
          </p:nvSpPr>
          <p:spPr>
            <a:xfrm rot="20171060">
              <a:off x="2536121" y="3613094"/>
              <a:ext cx="311185" cy="192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FD42D3A-C7EA-19F7-231D-5E6542254B70}"/>
                </a:ext>
              </a:extLst>
            </p:cNvPr>
            <p:cNvSpPr/>
            <p:nvPr/>
          </p:nvSpPr>
          <p:spPr>
            <a:xfrm rot="20171060">
              <a:off x="2628481" y="3825531"/>
              <a:ext cx="311185" cy="192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a:extLst>
              <a:ext uri="{FF2B5EF4-FFF2-40B4-BE49-F238E27FC236}">
                <a16:creationId xmlns:a16="http://schemas.microsoft.com/office/drawing/2014/main" id="{A0455152-CC52-44ED-0D1C-76D08E6347D5}"/>
              </a:ext>
            </a:extLst>
          </p:cNvPr>
          <p:cNvGrpSpPr/>
          <p:nvPr/>
        </p:nvGrpSpPr>
        <p:grpSpPr>
          <a:xfrm>
            <a:off x="1325463" y="1317565"/>
            <a:ext cx="4139543" cy="2716206"/>
            <a:chOff x="-26690" y="2293785"/>
            <a:chExt cx="5911583" cy="3878949"/>
          </a:xfrm>
        </p:grpSpPr>
        <p:pic>
          <p:nvPicPr>
            <p:cNvPr id="56" name="Picture 55">
              <a:extLst>
                <a:ext uri="{FF2B5EF4-FFF2-40B4-BE49-F238E27FC236}">
                  <a16:creationId xmlns:a16="http://schemas.microsoft.com/office/drawing/2014/main" id="{9A8984FE-06F6-F3A4-CD10-357FCFC47A14}"/>
                </a:ext>
              </a:extLst>
            </p:cNvPr>
            <p:cNvPicPr>
              <a:picLocks noChangeAspect="1"/>
            </p:cNvPicPr>
            <p:nvPr/>
          </p:nvPicPr>
          <p:blipFill>
            <a:blip r:embed="rId3"/>
            <a:stretch>
              <a:fillRect/>
            </a:stretch>
          </p:blipFill>
          <p:spPr>
            <a:xfrm>
              <a:off x="-26690" y="2293785"/>
              <a:ext cx="5911583" cy="3878949"/>
            </a:xfrm>
            <a:prstGeom prst="rect">
              <a:avLst/>
            </a:prstGeom>
          </p:spPr>
        </p:pic>
        <p:sp>
          <p:nvSpPr>
            <p:cNvPr id="57" name="Rectangle 56">
              <a:extLst>
                <a:ext uri="{FF2B5EF4-FFF2-40B4-BE49-F238E27FC236}">
                  <a16:creationId xmlns:a16="http://schemas.microsoft.com/office/drawing/2014/main" id="{5D9FE718-6141-548E-32A3-9AA43E20FE18}"/>
                </a:ext>
              </a:extLst>
            </p:cNvPr>
            <p:cNvSpPr/>
            <p:nvPr/>
          </p:nvSpPr>
          <p:spPr>
            <a:xfrm rot="20180103">
              <a:off x="1565905" y="4054910"/>
              <a:ext cx="413937" cy="4611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01F4B764-5A3B-65F3-1935-A71F49BC587C}"/>
                </a:ext>
              </a:extLst>
            </p:cNvPr>
            <p:cNvSpPr/>
            <p:nvPr/>
          </p:nvSpPr>
          <p:spPr>
            <a:xfrm rot="20180103">
              <a:off x="1313187" y="4971302"/>
              <a:ext cx="386572" cy="365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2D4D5B7-7E5B-4DC5-8BF1-77112DA34A56}"/>
                </a:ext>
              </a:extLst>
            </p:cNvPr>
            <p:cNvSpPr/>
            <p:nvPr/>
          </p:nvSpPr>
          <p:spPr>
            <a:xfrm rot="20180103">
              <a:off x="2001471" y="5159646"/>
              <a:ext cx="487539" cy="456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903B14A6-3943-014E-6E75-A874C225B23F}"/>
                </a:ext>
              </a:extLst>
            </p:cNvPr>
            <p:cNvSpPr/>
            <p:nvPr/>
          </p:nvSpPr>
          <p:spPr>
            <a:xfrm rot="20180103">
              <a:off x="1495160" y="5380146"/>
              <a:ext cx="447362" cy="456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8CC5C1FB-9C6F-4BFB-EC75-04DAE64EFA3C}"/>
                </a:ext>
              </a:extLst>
            </p:cNvPr>
            <p:cNvSpPr/>
            <p:nvPr/>
          </p:nvSpPr>
          <p:spPr>
            <a:xfrm rot="4086548">
              <a:off x="4271516" y="3712560"/>
              <a:ext cx="320435" cy="431221"/>
            </a:xfrm>
            <a:prstGeom prst="rect">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199675C-D61C-2549-3C70-CB8416A5C34F}"/>
                </a:ext>
              </a:extLst>
            </p:cNvPr>
            <p:cNvSpPr/>
            <p:nvPr/>
          </p:nvSpPr>
          <p:spPr>
            <a:xfrm rot="20171060">
              <a:off x="2811605" y="3235857"/>
              <a:ext cx="377989" cy="201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a:extLst>
                <a:ext uri="{FF2B5EF4-FFF2-40B4-BE49-F238E27FC236}">
                  <a16:creationId xmlns:a16="http://schemas.microsoft.com/office/drawing/2014/main" id="{DAB6DD80-60A8-5030-085F-5A26C08541DC}"/>
                </a:ext>
              </a:extLst>
            </p:cNvPr>
            <p:cNvSpPr/>
            <p:nvPr/>
          </p:nvSpPr>
          <p:spPr>
            <a:xfrm rot="20171060">
              <a:off x="2462233" y="3391419"/>
              <a:ext cx="311185" cy="192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61094A57-E91F-A830-7C51-0C98F19613E2}"/>
                </a:ext>
              </a:extLst>
            </p:cNvPr>
            <p:cNvSpPr/>
            <p:nvPr/>
          </p:nvSpPr>
          <p:spPr>
            <a:xfrm rot="20171060">
              <a:off x="2898683" y="3470721"/>
              <a:ext cx="377989" cy="201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1025">
              <a:extLst>
                <a:ext uri="{FF2B5EF4-FFF2-40B4-BE49-F238E27FC236}">
                  <a16:creationId xmlns:a16="http://schemas.microsoft.com/office/drawing/2014/main" id="{2AE476D4-4412-EB3F-7B80-0935D9F8C3A2}"/>
                </a:ext>
              </a:extLst>
            </p:cNvPr>
            <p:cNvSpPr/>
            <p:nvPr/>
          </p:nvSpPr>
          <p:spPr>
            <a:xfrm rot="20171060">
              <a:off x="2536121" y="3613094"/>
              <a:ext cx="311185" cy="192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4D7DA769-C498-5B23-72CD-451EC191A1CC}"/>
                </a:ext>
              </a:extLst>
            </p:cNvPr>
            <p:cNvSpPr/>
            <p:nvPr/>
          </p:nvSpPr>
          <p:spPr>
            <a:xfrm rot="20171060">
              <a:off x="2628481" y="3825531"/>
              <a:ext cx="311185" cy="192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3" name="Group 1032">
            <a:extLst>
              <a:ext uri="{FF2B5EF4-FFF2-40B4-BE49-F238E27FC236}">
                <a16:creationId xmlns:a16="http://schemas.microsoft.com/office/drawing/2014/main" id="{31873654-85E6-23EB-9ED5-CFDF114888DE}"/>
              </a:ext>
            </a:extLst>
          </p:cNvPr>
          <p:cNvGrpSpPr/>
          <p:nvPr/>
        </p:nvGrpSpPr>
        <p:grpSpPr>
          <a:xfrm>
            <a:off x="6736253" y="4141794"/>
            <a:ext cx="4139543" cy="2716206"/>
            <a:chOff x="761368" y="3288193"/>
            <a:chExt cx="4139543" cy="2716206"/>
          </a:xfrm>
        </p:grpSpPr>
        <p:grpSp>
          <p:nvGrpSpPr>
            <p:cNvPr id="29" name="Group 28">
              <a:extLst>
                <a:ext uri="{FF2B5EF4-FFF2-40B4-BE49-F238E27FC236}">
                  <a16:creationId xmlns:a16="http://schemas.microsoft.com/office/drawing/2014/main" id="{329A6178-13BD-497D-912F-080D4AC91355}"/>
                </a:ext>
              </a:extLst>
            </p:cNvPr>
            <p:cNvGrpSpPr/>
            <p:nvPr/>
          </p:nvGrpSpPr>
          <p:grpSpPr>
            <a:xfrm>
              <a:off x="761368" y="3288193"/>
              <a:ext cx="4139543" cy="2716206"/>
              <a:chOff x="-26690" y="2293785"/>
              <a:chExt cx="5911583" cy="3878949"/>
            </a:xfrm>
          </p:grpSpPr>
          <p:pic>
            <p:nvPicPr>
              <p:cNvPr id="30" name="Picture 29">
                <a:extLst>
                  <a:ext uri="{FF2B5EF4-FFF2-40B4-BE49-F238E27FC236}">
                    <a16:creationId xmlns:a16="http://schemas.microsoft.com/office/drawing/2014/main" id="{EC94D92C-EB92-49F9-C1D8-5EBD9AD38D4A}"/>
                  </a:ext>
                </a:extLst>
              </p:cNvPr>
              <p:cNvPicPr>
                <a:picLocks noChangeAspect="1"/>
              </p:cNvPicPr>
              <p:nvPr/>
            </p:nvPicPr>
            <p:blipFill>
              <a:blip r:embed="rId3"/>
              <a:stretch>
                <a:fillRect/>
              </a:stretch>
            </p:blipFill>
            <p:spPr>
              <a:xfrm>
                <a:off x="-26690" y="2293785"/>
                <a:ext cx="5911583" cy="3878949"/>
              </a:xfrm>
              <a:prstGeom prst="rect">
                <a:avLst/>
              </a:prstGeom>
            </p:spPr>
          </p:pic>
          <p:sp>
            <p:nvSpPr>
              <p:cNvPr id="31" name="Rectangle 30">
                <a:extLst>
                  <a:ext uri="{FF2B5EF4-FFF2-40B4-BE49-F238E27FC236}">
                    <a16:creationId xmlns:a16="http://schemas.microsoft.com/office/drawing/2014/main" id="{236438C4-2087-8A57-2A94-07FEBF9F11F2}"/>
                  </a:ext>
                </a:extLst>
              </p:cNvPr>
              <p:cNvSpPr/>
              <p:nvPr/>
            </p:nvSpPr>
            <p:spPr>
              <a:xfrm rot="20180103">
                <a:off x="1565905" y="4054910"/>
                <a:ext cx="413937" cy="461111"/>
              </a:xfrm>
              <a:prstGeom prst="rect">
                <a:avLst/>
              </a:prstGeom>
              <a:solidFill>
                <a:schemeClr val="bg1">
                  <a:lumMod val="9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6C4A05D-6546-0924-0616-9402BFC7E7A0}"/>
                  </a:ext>
                </a:extLst>
              </p:cNvPr>
              <p:cNvSpPr/>
              <p:nvPr/>
            </p:nvSpPr>
            <p:spPr>
              <a:xfrm rot="20180103">
                <a:off x="1313187" y="4971302"/>
                <a:ext cx="386572" cy="365690"/>
              </a:xfrm>
              <a:prstGeom prst="rect">
                <a:avLst/>
              </a:prstGeom>
              <a:solidFill>
                <a:schemeClr val="bg1">
                  <a:lumMod val="9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9EF7CB8-C0C2-B5A5-C59E-DEE27E4E5CC7}"/>
                  </a:ext>
                </a:extLst>
              </p:cNvPr>
              <p:cNvSpPr/>
              <p:nvPr/>
            </p:nvSpPr>
            <p:spPr>
              <a:xfrm rot="20180103">
                <a:off x="2001471" y="5159646"/>
                <a:ext cx="487539" cy="456742"/>
              </a:xfrm>
              <a:prstGeom prst="rect">
                <a:avLst/>
              </a:prstGeom>
              <a:solidFill>
                <a:schemeClr val="bg1">
                  <a:lumMod val="9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454823D2-CCB4-94EB-DB64-162034D80A8A}"/>
                  </a:ext>
                </a:extLst>
              </p:cNvPr>
              <p:cNvSpPr/>
              <p:nvPr/>
            </p:nvSpPr>
            <p:spPr>
              <a:xfrm rot="20180103">
                <a:off x="1495160" y="5380146"/>
                <a:ext cx="447362" cy="456742"/>
              </a:xfrm>
              <a:prstGeom prst="rect">
                <a:avLst/>
              </a:prstGeom>
              <a:solidFill>
                <a:schemeClr val="bg1">
                  <a:lumMod val="9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EB343BB-7B69-482C-1F40-79C1306078A8}"/>
                  </a:ext>
                </a:extLst>
              </p:cNvPr>
              <p:cNvSpPr/>
              <p:nvPr/>
            </p:nvSpPr>
            <p:spPr>
              <a:xfrm rot="4086548">
                <a:off x="4271516" y="3712560"/>
                <a:ext cx="320435" cy="431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E307D002-AE4B-05A4-8F79-4EE6C1F2375E}"/>
                  </a:ext>
                </a:extLst>
              </p:cNvPr>
              <p:cNvSpPr/>
              <p:nvPr/>
            </p:nvSpPr>
            <p:spPr>
              <a:xfrm rot="20171060">
                <a:off x="4044498" y="3574322"/>
                <a:ext cx="354530" cy="173236"/>
              </a:xfrm>
              <a:prstGeom prst="rect">
                <a:avLst/>
              </a:prstGeom>
              <a:solidFill>
                <a:srgbClr val="99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88693F2-A5C8-B490-C1C1-F587D63A6AE2}"/>
                  </a:ext>
                </a:extLst>
              </p:cNvPr>
              <p:cNvSpPr/>
              <p:nvPr/>
            </p:nvSpPr>
            <p:spPr>
              <a:xfrm rot="20171060">
                <a:off x="2811605" y="3235857"/>
                <a:ext cx="377989" cy="201851"/>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CBEE5AC-7807-65B5-C8FC-CC84FFEB5697}"/>
                  </a:ext>
                </a:extLst>
              </p:cNvPr>
              <p:cNvSpPr/>
              <p:nvPr/>
            </p:nvSpPr>
            <p:spPr>
              <a:xfrm rot="20171060">
                <a:off x="2462233" y="3391419"/>
                <a:ext cx="311185" cy="19236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6084430-84EA-1594-93FF-3CF125815954}"/>
                  </a:ext>
                </a:extLst>
              </p:cNvPr>
              <p:cNvSpPr/>
              <p:nvPr/>
            </p:nvSpPr>
            <p:spPr>
              <a:xfrm rot="20171060">
                <a:off x="2885493" y="3457532"/>
                <a:ext cx="377989" cy="201851"/>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858721B-147F-853C-FE79-430628C581CD}"/>
                  </a:ext>
                </a:extLst>
              </p:cNvPr>
              <p:cNvSpPr/>
              <p:nvPr/>
            </p:nvSpPr>
            <p:spPr>
              <a:xfrm rot="20171060">
                <a:off x="2536121" y="3613094"/>
                <a:ext cx="311185" cy="19236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9D949A-FC22-B618-C705-EF45FF71DA6C}"/>
                  </a:ext>
                </a:extLst>
              </p:cNvPr>
              <p:cNvSpPr/>
              <p:nvPr/>
            </p:nvSpPr>
            <p:spPr>
              <a:xfrm rot="20171060">
                <a:off x="2628481" y="3825531"/>
                <a:ext cx="311185" cy="192369"/>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2" name="Rectangle 1031">
              <a:extLst>
                <a:ext uri="{FF2B5EF4-FFF2-40B4-BE49-F238E27FC236}">
                  <a16:creationId xmlns:a16="http://schemas.microsoft.com/office/drawing/2014/main" id="{DB11A283-672A-1756-7E39-22C38E25DCD8}"/>
                </a:ext>
              </a:extLst>
            </p:cNvPr>
            <p:cNvSpPr/>
            <p:nvPr/>
          </p:nvSpPr>
          <p:spPr>
            <a:xfrm rot="20171060">
              <a:off x="2784776" y="4731489"/>
              <a:ext cx="248257" cy="233289"/>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E5AF9F38-A056-AF81-49E8-E83FF4BE060C}"/>
                </a:ext>
              </a:extLst>
            </p:cNvPr>
            <p:cNvSpPr/>
            <p:nvPr/>
          </p:nvSpPr>
          <p:spPr>
            <a:xfrm rot="20171060">
              <a:off x="2063348" y="5036315"/>
              <a:ext cx="340648" cy="233289"/>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80292A56-D58F-D226-7FF1-77D6E757D522}"/>
                </a:ext>
              </a:extLst>
            </p:cNvPr>
            <p:cNvSpPr/>
            <p:nvPr/>
          </p:nvSpPr>
          <p:spPr>
            <a:xfrm rot="20171060">
              <a:off x="3363071" y="4476408"/>
              <a:ext cx="340648" cy="233289"/>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77FBD71D-4E80-630D-5205-D14DD514EDFE}"/>
                </a:ext>
              </a:extLst>
            </p:cNvPr>
            <p:cNvSpPr/>
            <p:nvPr/>
          </p:nvSpPr>
          <p:spPr>
            <a:xfrm rot="20171060">
              <a:off x="3991049" y="4169332"/>
              <a:ext cx="557809" cy="233289"/>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0907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33772-FC7A-CCC0-A70A-DBBF4BC1FEB0}"/>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saturation sat="50000"/>
                    </a14:imgEffect>
                  </a14:imgLayer>
                </a14:imgProps>
              </a:ext>
            </a:extLst>
          </a:blip>
          <a:srcRect l="3839" t="5278" r="8539"/>
          <a:stretch/>
        </p:blipFill>
        <p:spPr>
          <a:xfrm>
            <a:off x="0" y="-18472"/>
            <a:ext cx="8848165" cy="6896100"/>
          </a:xfrm>
          <a:prstGeom prst="rect">
            <a:avLst/>
          </a:prstGeom>
        </p:spPr>
      </p:pic>
      <p:sp>
        <p:nvSpPr>
          <p:cNvPr id="11" name="Rectangle 10">
            <a:extLst>
              <a:ext uri="{FF2B5EF4-FFF2-40B4-BE49-F238E27FC236}">
                <a16:creationId xmlns:a16="http://schemas.microsoft.com/office/drawing/2014/main" id="{71852BCC-3470-F15A-7DCC-3266400CE4CB}"/>
              </a:ext>
            </a:extLst>
          </p:cNvPr>
          <p:cNvSpPr/>
          <p:nvPr/>
        </p:nvSpPr>
        <p:spPr>
          <a:xfrm rot="20252100">
            <a:off x="2417259" y="2766051"/>
            <a:ext cx="425547" cy="569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C658150-7EB6-3BEB-9CC2-CFA5B0150AA3}"/>
              </a:ext>
            </a:extLst>
          </p:cNvPr>
          <p:cNvSpPr/>
          <p:nvPr/>
        </p:nvSpPr>
        <p:spPr>
          <a:xfrm rot="20252100">
            <a:off x="1859688" y="3009416"/>
            <a:ext cx="181199" cy="1931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A67F108-A715-06A2-5364-F44A93ABF9D5}"/>
              </a:ext>
            </a:extLst>
          </p:cNvPr>
          <p:cNvSpPr/>
          <p:nvPr/>
        </p:nvSpPr>
        <p:spPr>
          <a:xfrm rot="20252100">
            <a:off x="5917264" y="3622012"/>
            <a:ext cx="323172" cy="1340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BA0102B-EE43-770A-DFDF-E6DB003ECA34}"/>
              </a:ext>
            </a:extLst>
          </p:cNvPr>
          <p:cNvSpPr/>
          <p:nvPr/>
        </p:nvSpPr>
        <p:spPr>
          <a:xfrm rot="20252100">
            <a:off x="4564967" y="3989152"/>
            <a:ext cx="1049995" cy="43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0751FEA-DF42-D498-AFDB-858B9B8BE5C4}"/>
              </a:ext>
            </a:extLst>
          </p:cNvPr>
          <p:cNvSpPr/>
          <p:nvPr/>
        </p:nvSpPr>
        <p:spPr>
          <a:xfrm rot="20252100">
            <a:off x="3952230" y="4358109"/>
            <a:ext cx="510928" cy="412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CA2FB89-BFD4-71D8-9132-98583EEE0462}"/>
              </a:ext>
            </a:extLst>
          </p:cNvPr>
          <p:cNvSpPr/>
          <p:nvPr/>
        </p:nvSpPr>
        <p:spPr>
          <a:xfrm rot="20252100">
            <a:off x="5167596" y="4382976"/>
            <a:ext cx="739053" cy="90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82D7E1A-CF00-75D9-F4BA-7841FCDF0383}"/>
              </a:ext>
            </a:extLst>
          </p:cNvPr>
          <p:cNvSpPr/>
          <p:nvPr/>
        </p:nvSpPr>
        <p:spPr>
          <a:xfrm rot="20252100">
            <a:off x="2958696" y="2738627"/>
            <a:ext cx="83262" cy="338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FD265B7-711A-465C-E280-090654F5F9B9}"/>
              </a:ext>
            </a:extLst>
          </p:cNvPr>
          <p:cNvSpPr/>
          <p:nvPr/>
        </p:nvSpPr>
        <p:spPr>
          <a:xfrm rot="20252100" flipV="1">
            <a:off x="3182336" y="2883778"/>
            <a:ext cx="334329" cy="7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55159EB-26BE-5C7E-F0A9-17920286D689}"/>
              </a:ext>
            </a:extLst>
          </p:cNvPr>
          <p:cNvSpPr/>
          <p:nvPr/>
        </p:nvSpPr>
        <p:spPr>
          <a:xfrm rot="20252100">
            <a:off x="4678401" y="2493399"/>
            <a:ext cx="279468" cy="237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7729E6C-20AC-B3B5-B011-73370A3082E9}"/>
              </a:ext>
            </a:extLst>
          </p:cNvPr>
          <p:cNvSpPr/>
          <p:nvPr/>
        </p:nvSpPr>
        <p:spPr>
          <a:xfrm rot="20252100">
            <a:off x="4964729" y="3130708"/>
            <a:ext cx="279468" cy="237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1C76443-5CEC-38FE-6FA8-3DDFBA86A9BF}"/>
              </a:ext>
            </a:extLst>
          </p:cNvPr>
          <p:cNvSpPr/>
          <p:nvPr/>
        </p:nvSpPr>
        <p:spPr>
          <a:xfrm rot="20252100" flipV="1">
            <a:off x="4609690" y="1338695"/>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F6F1AA1-63BB-29E1-A0D0-0ADA36064075}"/>
              </a:ext>
            </a:extLst>
          </p:cNvPr>
          <p:cNvSpPr/>
          <p:nvPr/>
        </p:nvSpPr>
        <p:spPr>
          <a:xfrm rot="20252100" flipV="1">
            <a:off x="4029988" y="1586985"/>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5B1E6BE-B48D-1A0C-DFD8-D675A424FFCA}"/>
              </a:ext>
            </a:extLst>
          </p:cNvPr>
          <p:cNvSpPr/>
          <p:nvPr/>
        </p:nvSpPr>
        <p:spPr>
          <a:xfrm rot="20252100" flipV="1">
            <a:off x="3519796" y="1788930"/>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53B8633-1E92-CDC7-7AED-A2EB817645E0}"/>
              </a:ext>
            </a:extLst>
          </p:cNvPr>
          <p:cNvSpPr/>
          <p:nvPr/>
        </p:nvSpPr>
        <p:spPr>
          <a:xfrm rot="20252100" flipV="1">
            <a:off x="2940094" y="2018748"/>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E65CBA2-A991-6C72-F760-F15978003137}"/>
              </a:ext>
            </a:extLst>
          </p:cNvPr>
          <p:cNvSpPr/>
          <p:nvPr/>
        </p:nvSpPr>
        <p:spPr>
          <a:xfrm rot="20252100" flipV="1">
            <a:off x="2413934" y="2234133"/>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3632D23-C055-9CF9-7FF4-1585A8D4B220}"/>
              </a:ext>
            </a:extLst>
          </p:cNvPr>
          <p:cNvSpPr/>
          <p:nvPr/>
        </p:nvSpPr>
        <p:spPr>
          <a:xfrm rot="20252100">
            <a:off x="1970297" y="2920942"/>
            <a:ext cx="246589" cy="296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6098B29-2777-4652-64E1-8F672574B8BB}"/>
              </a:ext>
            </a:extLst>
          </p:cNvPr>
          <p:cNvSpPr/>
          <p:nvPr/>
        </p:nvSpPr>
        <p:spPr>
          <a:xfrm rot="20252100" flipV="1">
            <a:off x="5560665" y="3536088"/>
            <a:ext cx="377487" cy="7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733BEC8-9FAD-8BFA-33EA-6E2D6FA1EE94}"/>
              </a:ext>
            </a:extLst>
          </p:cNvPr>
          <p:cNvSpPr/>
          <p:nvPr/>
        </p:nvSpPr>
        <p:spPr>
          <a:xfrm rot="20252100" flipV="1">
            <a:off x="4931683" y="3778386"/>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E19B17C-5647-E62C-6AE7-1D3C560E3830}"/>
              </a:ext>
            </a:extLst>
          </p:cNvPr>
          <p:cNvSpPr/>
          <p:nvPr/>
        </p:nvSpPr>
        <p:spPr>
          <a:xfrm rot="20252100" flipV="1">
            <a:off x="4421491" y="3980331"/>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92E97182-3488-985D-08A5-BCDA26AEF5EC}"/>
              </a:ext>
            </a:extLst>
          </p:cNvPr>
          <p:cNvSpPr/>
          <p:nvPr/>
        </p:nvSpPr>
        <p:spPr>
          <a:xfrm rot="20252100" flipV="1">
            <a:off x="3669333" y="4250022"/>
            <a:ext cx="680054" cy="79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CD8B9957-9145-386F-0BC2-44671A5A2759}"/>
              </a:ext>
            </a:extLst>
          </p:cNvPr>
          <p:cNvSpPr/>
          <p:nvPr/>
        </p:nvSpPr>
        <p:spPr>
          <a:xfrm rot="20334382">
            <a:off x="2698361" y="3575296"/>
            <a:ext cx="520514" cy="379499"/>
          </a:xfrm>
          <a:prstGeom prst="rect">
            <a:avLst/>
          </a:pr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1AD0A75-371C-C33B-EE63-A804A80E749D}"/>
              </a:ext>
            </a:extLst>
          </p:cNvPr>
          <p:cNvSpPr/>
          <p:nvPr/>
        </p:nvSpPr>
        <p:spPr>
          <a:xfrm rot="20334382">
            <a:off x="3889892" y="3110863"/>
            <a:ext cx="296046" cy="354655"/>
          </a:xfrm>
          <a:prstGeom prst="rect">
            <a:avLst/>
          </a:pr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DCA21EB3-C698-5619-6377-080BB95B97E0}"/>
              </a:ext>
            </a:extLst>
          </p:cNvPr>
          <p:cNvPicPr>
            <a:picLocks noChangeAspect="1"/>
          </p:cNvPicPr>
          <p:nvPr/>
        </p:nvPicPr>
        <p:blipFill rotWithShape="1">
          <a:blip r:embed="rId4"/>
          <a:srcRect l="37252" t="43571" r="389"/>
          <a:stretch/>
        </p:blipFill>
        <p:spPr>
          <a:xfrm>
            <a:off x="8969487" y="2379713"/>
            <a:ext cx="3536278" cy="2075340"/>
          </a:xfrm>
          <a:prstGeom prst="rect">
            <a:avLst/>
          </a:prstGeom>
        </p:spPr>
      </p:pic>
      <p:pic>
        <p:nvPicPr>
          <p:cNvPr id="55" name="Picture 54">
            <a:extLst>
              <a:ext uri="{FF2B5EF4-FFF2-40B4-BE49-F238E27FC236}">
                <a16:creationId xmlns:a16="http://schemas.microsoft.com/office/drawing/2014/main" id="{44AA1F96-18BA-3E37-0434-D73CA3E6617D}"/>
              </a:ext>
            </a:extLst>
          </p:cNvPr>
          <p:cNvPicPr>
            <a:picLocks noChangeAspect="1"/>
          </p:cNvPicPr>
          <p:nvPr/>
        </p:nvPicPr>
        <p:blipFill>
          <a:blip r:embed="rId5"/>
          <a:stretch>
            <a:fillRect/>
          </a:stretch>
        </p:blipFill>
        <p:spPr>
          <a:xfrm>
            <a:off x="8969487" y="4490913"/>
            <a:ext cx="3536278" cy="2363290"/>
          </a:xfrm>
          <a:prstGeom prst="rect">
            <a:avLst/>
          </a:prstGeom>
        </p:spPr>
      </p:pic>
      <p:pic>
        <p:nvPicPr>
          <p:cNvPr id="60" name="Picture 59">
            <a:extLst>
              <a:ext uri="{FF2B5EF4-FFF2-40B4-BE49-F238E27FC236}">
                <a16:creationId xmlns:a16="http://schemas.microsoft.com/office/drawing/2014/main" id="{4AD0719E-096E-DD22-5A9E-C22BCD92E229}"/>
              </a:ext>
            </a:extLst>
          </p:cNvPr>
          <p:cNvPicPr>
            <a:picLocks noChangeAspect="1"/>
          </p:cNvPicPr>
          <p:nvPr/>
        </p:nvPicPr>
        <p:blipFill>
          <a:blip r:embed="rId6"/>
          <a:stretch>
            <a:fillRect/>
          </a:stretch>
        </p:blipFill>
        <p:spPr>
          <a:xfrm>
            <a:off x="8962387" y="-18472"/>
            <a:ext cx="3540606" cy="2363290"/>
          </a:xfrm>
          <a:prstGeom prst="rect">
            <a:avLst/>
          </a:prstGeom>
        </p:spPr>
      </p:pic>
      <p:sp>
        <p:nvSpPr>
          <p:cNvPr id="61" name="Rectangle 60">
            <a:extLst>
              <a:ext uri="{FF2B5EF4-FFF2-40B4-BE49-F238E27FC236}">
                <a16:creationId xmlns:a16="http://schemas.microsoft.com/office/drawing/2014/main" id="{AF0C4A7B-C97C-1240-EBDF-54BA3C78360C}"/>
              </a:ext>
            </a:extLst>
          </p:cNvPr>
          <p:cNvSpPr/>
          <p:nvPr/>
        </p:nvSpPr>
        <p:spPr>
          <a:xfrm rot="20334382">
            <a:off x="4834154" y="2733299"/>
            <a:ext cx="296046" cy="354655"/>
          </a:xfrm>
          <a:prstGeom prst="rect">
            <a:avLst/>
          </a:pr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66FCD26-D04C-AE6F-F5CB-AF51EFA9AAD3}"/>
              </a:ext>
            </a:extLst>
          </p:cNvPr>
          <p:cNvSpPr/>
          <p:nvPr/>
        </p:nvSpPr>
        <p:spPr>
          <a:xfrm rot="20334382">
            <a:off x="5721740" y="2373081"/>
            <a:ext cx="156361" cy="354655"/>
          </a:xfrm>
          <a:prstGeom prst="rect">
            <a:avLst/>
          </a:pr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CB73A12A-7FF2-4DD5-1706-E1A187F4822E}"/>
              </a:ext>
            </a:extLst>
          </p:cNvPr>
          <p:cNvSpPr/>
          <p:nvPr/>
        </p:nvSpPr>
        <p:spPr>
          <a:xfrm rot="20226462">
            <a:off x="5766191" y="170525"/>
            <a:ext cx="1356475" cy="3539287"/>
          </a:xfrm>
          <a:prstGeom prst="rect">
            <a:avLst/>
          </a:prstGeom>
          <a:solidFill>
            <a:schemeClr val="accent6">
              <a:alpha val="7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29" name="Oval 1028">
            <a:extLst>
              <a:ext uri="{FF2B5EF4-FFF2-40B4-BE49-F238E27FC236}">
                <a16:creationId xmlns:a16="http://schemas.microsoft.com/office/drawing/2014/main" id="{9EA2FD4C-49E6-7A13-DCF3-08661AF7F687}"/>
              </a:ext>
            </a:extLst>
          </p:cNvPr>
          <p:cNvSpPr/>
          <p:nvPr/>
        </p:nvSpPr>
        <p:spPr>
          <a:xfrm>
            <a:off x="5200802" y="3451026"/>
            <a:ext cx="585257" cy="58525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0" name="Oval 1029">
            <a:extLst>
              <a:ext uri="{FF2B5EF4-FFF2-40B4-BE49-F238E27FC236}">
                <a16:creationId xmlns:a16="http://schemas.microsoft.com/office/drawing/2014/main" id="{836A7AC2-B33F-9233-44D6-8A18404D27A2}"/>
              </a:ext>
            </a:extLst>
          </p:cNvPr>
          <p:cNvSpPr/>
          <p:nvPr/>
        </p:nvSpPr>
        <p:spPr>
          <a:xfrm>
            <a:off x="4155113" y="3932109"/>
            <a:ext cx="437437" cy="4374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Oval 1032">
            <a:extLst>
              <a:ext uri="{FF2B5EF4-FFF2-40B4-BE49-F238E27FC236}">
                <a16:creationId xmlns:a16="http://schemas.microsoft.com/office/drawing/2014/main" id="{9244ADCD-2A48-6519-45E7-8998BB1AE8CC}"/>
              </a:ext>
            </a:extLst>
          </p:cNvPr>
          <p:cNvSpPr/>
          <p:nvPr/>
        </p:nvSpPr>
        <p:spPr>
          <a:xfrm>
            <a:off x="2104640" y="4680254"/>
            <a:ext cx="437437" cy="4374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Oval 1033">
            <a:extLst>
              <a:ext uri="{FF2B5EF4-FFF2-40B4-BE49-F238E27FC236}">
                <a16:creationId xmlns:a16="http://schemas.microsoft.com/office/drawing/2014/main" id="{40D64BDC-C77F-DA59-A2F6-E6D6E5C5465D}"/>
              </a:ext>
            </a:extLst>
          </p:cNvPr>
          <p:cNvSpPr/>
          <p:nvPr/>
        </p:nvSpPr>
        <p:spPr>
          <a:xfrm>
            <a:off x="6682932" y="1633336"/>
            <a:ext cx="782237" cy="7822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9977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4BC13798-89AD-54A1-BBEF-3A057D7001DE}"/>
              </a:ext>
            </a:extLst>
          </p:cNvPr>
          <p:cNvPicPr>
            <a:picLocks noChangeAspect="1"/>
          </p:cNvPicPr>
          <p:nvPr/>
        </p:nvPicPr>
        <p:blipFill rotWithShape="1">
          <a:blip r:embed="rId2"/>
          <a:srcRect t="15110"/>
          <a:stretch/>
        </p:blipFill>
        <p:spPr>
          <a:xfrm>
            <a:off x="-1504" y="1282"/>
            <a:ext cx="12191980" cy="6856718"/>
          </a:xfrm>
          <a:prstGeom prst="rect">
            <a:avLst/>
          </a:prstGeom>
        </p:spPr>
      </p:pic>
    </p:spTree>
    <p:extLst>
      <p:ext uri="{BB962C8B-B14F-4D97-AF65-F5344CB8AC3E}">
        <p14:creationId xmlns:p14="http://schemas.microsoft.com/office/powerpoint/2010/main" val="315114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0B926-BBCD-C046-888D-188E0EEE5D2C}"/>
              </a:ext>
            </a:extLst>
          </p:cNvPr>
          <p:cNvPicPr>
            <a:picLocks noChangeAspect="1"/>
          </p:cNvPicPr>
          <p:nvPr/>
        </p:nvPicPr>
        <p:blipFill rotWithShape="1">
          <a:blip r:embed="rId2"/>
          <a:srcRect r="1" b="2008"/>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3" name="Picture 12">
            <a:extLst>
              <a:ext uri="{FF2B5EF4-FFF2-40B4-BE49-F238E27FC236}">
                <a16:creationId xmlns:a16="http://schemas.microsoft.com/office/drawing/2014/main" id="{2EA8835A-9F0E-C7F1-C1CD-D7728DE5AFCB}"/>
              </a:ext>
            </a:extLst>
          </p:cNvPr>
          <p:cNvPicPr>
            <a:picLocks noChangeAspect="1"/>
          </p:cNvPicPr>
          <p:nvPr/>
        </p:nvPicPr>
        <p:blipFill rotWithShape="1">
          <a:blip r:embed="rId3"/>
          <a:srcRect r="16628" b="1"/>
          <a:stretch/>
        </p:blipFill>
        <p:spPr>
          <a:xfrm>
            <a:off x="20" y="4069976"/>
            <a:ext cx="3535311" cy="2788023"/>
          </a:xfrm>
          <a:prstGeom prst="rect">
            <a:avLst/>
          </a:prstGeom>
        </p:spPr>
      </p:pic>
      <p:pic>
        <p:nvPicPr>
          <p:cNvPr id="10" name="Picture 9">
            <a:extLst>
              <a:ext uri="{FF2B5EF4-FFF2-40B4-BE49-F238E27FC236}">
                <a16:creationId xmlns:a16="http://schemas.microsoft.com/office/drawing/2014/main" id="{B7FE7BE1-9129-5BBB-D75E-1F56A9B5CAA0}"/>
              </a:ext>
            </a:extLst>
          </p:cNvPr>
          <p:cNvPicPr>
            <a:picLocks noChangeAspect="1"/>
          </p:cNvPicPr>
          <p:nvPr/>
        </p:nvPicPr>
        <p:blipFill rotWithShape="1">
          <a:blip r:embed="rId4"/>
          <a:srcRect l="8460" r="2761" b="-2"/>
          <a:stretch/>
        </p:blipFill>
        <p:spPr>
          <a:xfrm>
            <a:off x="3696199" y="3257176"/>
            <a:ext cx="4789093" cy="3600824"/>
          </a:xfrm>
          <a:prstGeom prst="rect">
            <a:avLst/>
          </a:prstGeom>
        </p:spPr>
      </p:pic>
      <p:pic>
        <p:nvPicPr>
          <p:cNvPr id="3" name="Picture 2">
            <a:extLst>
              <a:ext uri="{FF2B5EF4-FFF2-40B4-BE49-F238E27FC236}">
                <a16:creationId xmlns:a16="http://schemas.microsoft.com/office/drawing/2014/main" id="{F28D476B-14EA-DF96-3077-3326FA4BA361}"/>
              </a:ext>
            </a:extLst>
          </p:cNvPr>
          <p:cNvPicPr>
            <a:picLocks noChangeAspect="1"/>
          </p:cNvPicPr>
          <p:nvPr/>
        </p:nvPicPr>
        <p:blipFill rotWithShape="1">
          <a:blip r:embed="rId5"/>
          <a:srcRect l="19787" r="20363" b="-2"/>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8" name="Picture 7">
            <a:extLst>
              <a:ext uri="{FF2B5EF4-FFF2-40B4-BE49-F238E27FC236}">
                <a16:creationId xmlns:a16="http://schemas.microsoft.com/office/drawing/2014/main" id="{6B4D7465-4D7F-F532-1CE4-7A44910D4A8D}"/>
              </a:ext>
            </a:extLst>
          </p:cNvPr>
          <p:cNvPicPr>
            <a:picLocks noChangeAspect="1"/>
          </p:cNvPicPr>
          <p:nvPr/>
        </p:nvPicPr>
        <p:blipFill rotWithShape="1">
          <a:blip r:embed="rId6"/>
          <a:srcRect l="7150" r="8594" b="1"/>
          <a:stretch/>
        </p:blipFill>
        <p:spPr>
          <a:xfrm>
            <a:off x="8646161" y="4069976"/>
            <a:ext cx="3545840" cy="2788024"/>
          </a:xfrm>
          <a:prstGeom prst="rect">
            <a:avLst/>
          </a:prstGeom>
        </p:spPr>
      </p:pic>
    </p:spTree>
    <p:extLst>
      <p:ext uri="{BB962C8B-B14F-4D97-AF65-F5344CB8AC3E}">
        <p14:creationId xmlns:p14="http://schemas.microsoft.com/office/powerpoint/2010/main" val="1005857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8" name="Picture 27">
            <a:extLst>
              <a:ext uri="{FF2B5EF4-FFF2-40B4-BE49-F238E27FC236}">
                <a16:creationId xmlns:a16="http://schemas.microsoft.com/office/drawing/2014/main" id="{C3619831-BC7E-F32D-E2F4-714264A9D7B4}"/>
              </a:ext>
            </a:extLst>
          </p:cNvPr>
          <p:cNvPicPr>
            <a:picLocks noChangeAspect="1"/>
          </p:cNvPicPr>
          <p:nvPr/>
        </p:nvPicPr>
        <p:blipFill rotWithShape="1">
          <a:blip r:embed="rId2"/>
          <a:srcRect l="14096" r="14169" b="-1"/>
          <a:stretch/>
        </p:blipFill>
        <p:spPr>
          <a:xfrm>
            <a:off x="-1" y="10"/>
            <a:ext cx="7370057" cy="6857990"/>
          </a:xfrm>
          <a:prstGeom prst="rect">
            <a:avLst/>
          </a:prstGeom>
        </p:spPr>
      </p:pic>
      <p:pic>
        <p:nvPicPr>
          <p:cNvPr id="25" name="Picture 24">
            <a:extLst>
              <a:ext uri="{FF2B5EF4-FFF2-40B4-BE49-F238E27FC236}">
                <a16:creationId xmlns:a16="http://schemas.microsoft.com/office/drawing/2014/main" id="{004635F5-9C0E-DFA2-9177-1CEFA7DCC540}"/>
              </a:ext>
            </a:extLst>
          </p:cNvPr>
          <p:cNvPicPr>
            <a:picLocks noChangeAspect="1"/>
          </p:cNvPicPr>
          <p:nvPr/>
        </p:nvPicPr>
        <p:blipFill rotWithShape="1">
          <a:blip r:embed="rId3"/>
          <a:srcRect l="2913" r="5240" b="1"/>
          <a:stretch/>
        </p:blipFill>
        <p:spPr>
          <a:xfrm>
            <a:off x="7533132" y="3524903"/>
            <a:ext cx="4657344" cy="3346704"/>
          </a:xfrm>
          <a:prstGeom prst="rect">
            <a:avLst/>
          </a:prstGeom>
        </p:spPr>
      </p:pic>
      <p:pic>
        <p:nvPicPr>
          <p:cNvPr id="33" name="Picture 32">
            <a:extLst>
              <a:ext uri="{FF2B5EF4-FFF2-40B4-BE49-F238E27FC236}">
                <a16:creationId xmlns:a16="http://schemas.microsoft.com/office/drawing/2014/main" id="{548AF23F-D3C3-9427-6D85-A9864DAE71ED}"/>
              </a:ext>
            </a:extLst>
          </p:cNvPr>
          <p:cNvPicPr>
            <a:picLocks noChangeAspect="1"/>
          </p:cNvPicPr>
          <p:nvPr/>
        </p:nvPicPr>
        <p:blipFill rotWithShape="1">
          <a:blip r:embed="rId4"/>
          <a:srcRect l="5604" r="1502" b="-4"/>
          <a:stretch/>
        </p:blipFill>
        <p:spPr>
          <a:xfrm>
            <a:off x="7534654" y="0"/>
            <a:ext cx="4657346" cy="3346704"/>
          </a:xfrm>
          <a:prstGeom prst="rect">
            <a:avLst/>
          </a:prstGeom>
        </p:spPr>
      </p:pic>
    </p:spTree>
    <p:extLst>
      <p:ext uri="{BB962C8B-B14F-4D97-AF65-F5344CB8AC3E}">
        <p14:creationId xmlns:p14="http://schemas.microsoft.com/office/powerpoint/2010/main" val="45423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33772-FC7A-CCC0-A70A-DBBF4BC1FEB0}"/>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saturation sat="50000"/>
                    </a14:imgEffect>
                  </a14:imgLayer>
                </a14:imgProps>
              </a:ext>
            </a:extLst>
          </a:blip>
          <a:srcRect l="3839" t="5278" r="2437"/>
          <a:stretch/>
        </p:blipFill>
        <p:spPr>
          <a:xfrm>
            <a:off x="0" y="-18472"/>
            <a:ext cx="9464442" cy="6896100"/>
          </a:xfrm>
          <a:prstGeom prst="rect">
            <a:avLst/>
          </a:prstGeom>
        </p:spPr>
      </p:pic>
      <p:sp>
        <p:nvSpPr>
          <p:cNvPr id="11" name="Rectangle 10">
            <a:extLst>
              <a:ext uri="{FF2B5EF4-FFF2-40B4-BE49-F238E27FC236}">
                <a16:creationId xmlns:a16="http://schemas.microsoft.com/office/drawing/2014/main" id="{71852BCC-3470-F15A-7DCC-3266400CE4CB}"/>
              </a:ext>
            </a:extLst>
          </p:cNvPr>
          <p:cNvSpPr/>
          <p:nvPr/>
        </p:nvSpPr>
        <p:spPr>
          <a:xfrm rot="20252100">
            <a:off x="2417259" y="2766051"/>
            <a:ext cx="425547" cy="569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C658150-7EB6-3BEB-9CC2-CFA5B0150AA3}"/>
              </a:ext>
            </a:extLst>
          </p:cNvPr>
          <p:cNvSpPr/>
          <p:nvPr/>
        </p:nvSpPr>
        <p:spPr>
          <a:xfrm rot="20252100">
            <a:off x="1859688" y="3009416"/>
            <a:ext cx="181199" cy="1931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A67F108-A715-06A2-5364-F44A93ABF9D5}"/>
              </a:ext>
            </a:extLst>
          </p:cNvPr>
          <p:cNvSpPr/>
          <p:nvPr/>
        </p:nvSpPr>
        <p:spPr>
          <a:xfrm rot="20252100">
            <a:off x="5917264" y="3622012"/>
            <a:ext cx="323172" cy="1340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BA0102B-EE43-770A-DFDF-E6DB003ECA34}"/>
              </a:ext>
            </a:extLst>
          </p:cNvPr>
          <p:cNvSpPr/>
          <p:nvPr/>
        </p:nvSpPr>
        <p:spPr>
          <a:xfrm rot="20252100">
            <a:off x="4564967" y="3989152"/>
            <a:ext cx="1049995" cy="43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0751FEA-DF42-D498-AFDB-858B9B8BE5C4}"/>
              </a:ext>
            </a:extLst>
          </p:cNvPr>
          <p:cNvSpPr/>
          <p:nvPr/>
        </p:nvSpPr>
        <p:spPr>
          <a:xfrm rot="20252100">
            <a:off x="3952230" y="4358109"/>
            <a:ext cx="510928" cy="412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CA2FB89-BFD4-71D8-9132-98583EEE0462}"/>
              </a:ext>
            </a:extLst>
          </p:cNvPr>
          <p:cNvSpPr/>
          <p:nvPr/>
        </p:nvSpPr>
        <p:spPr>
          <a:xfrm rot="20252100">
            <a:off x="5167596" y="4382976"/>
            <a:ext cx="739053" cy="90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82D7E1A-CF00-75D9-F4BA-7841FCDF0383}"/>
              </a:ext>
            </a:extLst>
          </p:cNvPr>
          <p:cNvSpPr/>
          <p:nvPr/>
        </p:nvSpPr>
        <p:spPr>
          <a:xfrm rot="20252100">
            <a:off x="2958696" y="2738627"/>
            <a:ext cx="83262" cy="338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FD265B7-711A-465C-E280-090654F5F9B9}"/>
              </a:ext>
            </a:extLst>
          </p:cNvPr>
          <p:cNvSpPr/>
          <p:nvPr/>
        </p:nvSpPr>
        <p:spPr>
          <a:xfrm rot="20252100" flipV="1">
            <a:off x="3182336" y="2883778"/>
            <a:ext cx="334329" cy="7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55159EB-26BE-5C7E-F0A9-17920286D689}"/>
              </a:ext>
            </a:extLst>
          </p:cNvPr>
          <p:cNvSpPr/>
          <p:nvPr/>
        </p:nvSpPr>
        <p:spPr>
          <a:xfrm rot="20252100">
            <a:off x="4678401" y="2493399"/>
            <a:ext cx="279468" cy="237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7729E6C-20AC-B3B5-B011-73370A3082E9}"/>
              </a:ext>
            </a:extLst>
          </p:cNvPr>
          <p:cNvSpPr/>
          <p:nvPr/>
        </p:nvSpPr>
        <p:spPr>
          <a:xfrm rot="20252100">
            <a:off x="4964729" y="3130708"/>
            <a:ext cx="279468" cy="237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1C76443-5CEC-38FE-6FA8-3DDFBA86A9BF}"/>
              </a:ext>
            </a:extLst>
          </p:cNvPr>
          <p:cNvSpPr/>
          <p:nvPr/>
        </p:nvSpPr>
        <p:spPr>
          <a:xfrm rot="20252100" flipV="1">
            <a:off x="4609690" y="1338695"/>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F6F1AA1-63BB-29E1-A0D0-0ADA36064075}"/>
              </a:ext>
            </a:extLst>
          </p:cNvPr>
          <p:cNvSpPr/>
          <p:nvPr/>
        </p:nvSpPr>
        <p:spPr>
          <a:xfrm rot="20252100" flipV="1">
            <a:off x="4029988" y="1586985"/>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5B1E6BE-B48D-1A0C-DFD8-D675A424FFCA}"/>
              </a:ext>
            </a:extLst>
          </p:cNvPr>
          <p:cNvSpPr/>
          <p:nvPr/>
        </p:nvSpPr>
        <p:spPr>
          <a:xfrm rot="20252100" flipV="1">
            <a:off x="3519796" y="1788930"/>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53B8633-1E92-CDC7-7AED-A2EB817645E0}"/>
              </a:ext>
            </a:extLst>
          </p:cNvPr>
          <p:cNvSpPr/>
          <p:nvPr/>
        </p:nvSpPr>
        <p:spPr>
          <a:xfrm rot="20252100" flipV="1">
            <a:off x="2940094" y="2018748"/>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E65CBA2-A991-6C72-F760-F15978003137}"/>
              </a:ext>
            </a:extLst>
          </p:cNvPr>
          <p:cNvSpPr/>
          <p:nvPr/>
        </p:nvSpPr>
        <p:spPr>
          <a:xfrm rot="20252100" flipV="1">
            <a:off x="2413934" y="2234133"/>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3632D23-C055-9CF9-7FF4-1585A8D4B220}"/>
              </a:ext>
            </a:extLst>
          </p:cNvPr>
          <p:cNvSpPr/>
          <p:nvPr/>
        </p:nvSpPr>
        <p:spPr>
          <a:xfrm rot="20252100">
            <a:off x="1970297" y="2920942"/>
            <a:ext cx="246589" cy="296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6098B29-2777-4652-64E1-8F672574B8BB}"/>
              </a:ext>
            </a:extLst>
          </p:cNvPr>
          <p:cNvSpPr/>
          <p:nvPr/>
        </p:nvSpPr>
        <p:spPr>
          <a:xfrm rot="20252100" flipV="1">
            <a:off x="5560665" y="3536088"/>
            <a:ext cx="377487" cy="7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733BEC8-9FAD-8BFA-33EA-6E2D6FA1EE94}"/>
              </a:ext>
            </a:extLst>
          </p:cNvPr>
          <p:cNvSpPr/>
          <p:nvPr/>
        </p:nvSpPr>
        <p:spPr>
          <a:xfrm rot="20252100" flipV="1">
            <a:off x="4931683" y="3778386"/>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E19B17C-5647-E62C-6AE7-1D3C560E3830}"/>
              </a:ext>
            </a:extLst>
          </p:cNvPr>
          <p:cNvSpPr/>
          <p:nvPr/>
        </p:nvSpPr>
        <p:spPr>
          <a:xfrm rot="20252100" flipV="1">
            <a:off x="4421491" y="3980331"/>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92E97182-3488-985D-08A5-BCDA26AEF5EC}"/>
              </a:ext>
            </a:extLst>
          </p:cNvPr>
          <p:cNvSpPr/>
          <p:nvPr/>
        </p:nvSpPr>
        <p:spPr>
          <a:xfrm rot="20252100" flipV="1">
            <a:off x="3669333" y="4250022"/>
            <a:ext cx="680054" cy="79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9" name="Oval 1028">
            <a:extLst>
              <a:ext uri="{FF2B5EF4-FFF2-40B4-BE49-F238E27FC236}">
                <a16:creationId xmlns:a16="http://schemas.microsoft.com/office/drawing/2014/main" id="{9EA2FD4C-49E6-7A13-DCF3-08661AF7F687}"/>
              </a:ext>
            </a:extLst>
          </p:cNvPr>
          <p:cNvSpPr/>
          <p:nvPr/>
        </p:nvSpPr>
        <p:spPr>
          <a:xfrm>
            <a:off x="5200802" y="3451026"/>
            <a:ext cx="585257" cy="58525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0" name="Oval 1029">
            <a:extLst>
              <a:ext uri="{FF2B5EF4-FFF2-40B4-BE49-F238E27FC236}">
                <a16:creationId xmlns:a16="http://schemas.microsoft.com/office/drawing/2014/main" id="{836A7AC2-B33F-9233-44D6-8A18404D27A2}"/>
              </a:ext>
            </a:extLst>
          </p:cNvPr>
          <p:cNvSpPr/>
          <p:nvPr/>
        </p:nvSpPr>
        <p:spPr>
          <a:xfrm>
            <a:off x="4155113" y="3932109"/>
            <a:ext cx="437437" cy="4374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Oval 1032">
            <a:extLst>
              <a:ext uri="{FF2B5EF4-FFF2-40B4-BE49-F238E27FC236}">
                <a16:creationId xmlns:a16="http://schemas.microsoft.com/office/drawing/2014/main" id="{9244ADCD-2A48-6519-45E7-8998BB1AE8CC}"/>
              </a:ext>
            </a:extLst>
          </p:cNvPr>
          <p:cNvSpPr/>
          <p:nvPr/>
        </p:nvSpPr>
        <p:spPr>
          <a:xfrm>
            <a:off x="2104640" y="4680254"/>
            <a:ext cx="437437" cy="4374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Oval 1033">
            <a:extLst>
              <a:ext uri="{FF2B5EF4-FFF2-40B4-BE49-F238E27FC236}">
                <a16:creationId xmlns:a16="http://schemas.microsoft.com/office/drawing/2014/main" id="{40D64BDC-C77F-DA59-A2F6-E6D6E5C5465D}"/>
              </a:ext>
            </a:extLst>
          </p:cNvPr>
          <p:cNvSpPr/>
          <p:nvPr/>
        </p:nvSpPr>
        <p:spPr>
          <a:xfrm>
            <a:off x="6682932" y="1633336"/>
            <a:ext cx="782237" cy="7822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0341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B33772-FC7A-CCC0-A70A-DBBF4BC1FEB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839" t="5278" r="2437"/>
          <a:stretch/>
        </p:blipFill>
        <p:spPr>
          <a:xfrm>
            <a:off x="0" y="0"/>
            <a:ext cx="9464442" cy="6896100"/>
          </a:xfrm>
          <a:prstGeom prst="rect">
            <a:avLst/>
          </a:prstGeom>
        </p:spPr>
      </p:pic>
      <p:sp>
        <p:nvSpPr>
          <p:cNvPr id="10" name="Rectangle 9">
            <a:extLst>
              <a:ext uri="{FF2B5EF4-FFF2-40B4-BE49-F238E27FC236}">
                <a16:creationId xmlns:a16="http://schemas.microsoft.com/office/drawing/2014/main" id="{96D1D5AF-730C-C78B-902E-375E74FDDD33}"/>
              </a:ext>
            </a:extLst>
          </p:cNvPr>
          <p:cNvSpPr/>
          <p:nvPr/>
        </p:nvSpPr>
        <p:spPr>
          <a:xfrm rot="20252100">
            <a:off x="2792437" y="1278799"/>
            <a:ext cx="1248405" cy="569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920D583-54F8-9457-0645-67E525B1F941}"/>
              </a:ext>
            </a:extLst>
          </p:cNvPr>
          <p:cNvSpPr/>
          <p:nvPr/>
        </p:nvSpPr>
        <p:spPr>
          <a:xfrm rot="20252100">
            <a:off x="2699913" y="3580141"/>
            <a:ext cx="475607" cy="385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7820EC-9914-BA6F-D488-A30211A51EE9}"/>
              </a:ext>
            </a:extLst>
          </p:cNvPr>
          <p:cNvSpPr/>
          <p:nvPr/>
        </p:nvSpPr>
        <p:spPr>
          <a:xfrm rot="20252100">
            <a:off x="6243700" y="3444498"/>
            <a:ext cx="576439" cy="1018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64F6FC2-5B3A-B5D3-4680-CD84500143E1}"/>
              </a:ext>
            </a:extLst>
          </p:cNvPr>
          <p:cNvSpPr/>
          <p:nvPr/>
        </p:nvSpPr>
        <p:spPr>
          <a:xfrm rot="20252100">
            <a:off x="4936735" y="623595"/>
            <a:ext cx="339367" cy="608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E7FA1D1-2D17-85EC-C30C-154714D1870B}"/>
              </a:ext>
            </a:extLst>
          </p:cNvPr>
          <p:cNvSpPr/>
          <p:nvPr/>
        </p:nvSpPr>
        <p:spPr>
          <a:xfrm rot="20252100">
            <a:off x="2328897" y="2768457"/>
            <a:ext cx="590640" cy="569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4D3127B-F05D-F4C3-0DCE-30471AB34D05}"/>
              </a:ext>
            </a:extLst>
          </p:cNvPr>
          <p:cNvSpPr/>
          <p:nvPr/>
        </p:nvSpPr>
        <p:spPr>
          <a:xfrm rot="20252100">
            <a:off x="2703171" y="3579494"/>
            <a:ext cx="475607" cy="402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0AC1BBB-199E-1EC9-8F36-0C063556176C}"/>
              </a:ext>
            </a:extLst>
          </p:cNvPr>
          <p:cNvSpPr/>
          <p:nvPr/>
        </p:nvSpPr>
        <p:spPr>
          <a:xfrm rot="20252100">
            <a:off x="1859688" y="3009416"/>
            <a:ext cx="181199" cy="1931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D22A64A-4D8E-7A34-543F-18425A30FCB4}"/>
              </a:ext>
            </a:extLst>
          </p:cNvPr>
          <p:cNvSpPr/>
          <p:nvPr/>
        </p:nvSpPr>
        <p:spPr>
          <a:xfrm rot="20252100">
            <a:off x="6243700" y="3444498"/>
            <a:ext cx="576439" cy="1018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F5D2FA1-CDA8-342E-DEC7-E9EC2F1B5E74}"/>
              </a:ext>
            </a:extLst>
          </p:cNvPr>
          <p:cNvSpPr/>
          <p:nvPr/>
        </p:nvSpPr>
        <p:spPr>
          <a:xfrm rot="20252100">
            <a:off x="5917264" y="3622012"/>
            <a:ext cx="323172" cy="1340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8EA7C62-D2FE-FF8E-7D9C-C6C1C8BABAE5}"/>
              </a:ext>
            </a:extLst>
          </p:cNvPr>
          <p:cNvSpPr/>
          <p:nvPr/>
        </p:nvSpPr>
        <p:spPr>
          <a:xfrm rot="20252100">
            <a:off x="4564967" y="3989152"/>
            <a:ext cx="1049995" cy="43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AC9089-5484-6E3D-6E00-684FF7B744CF}"/>
              </a:ext>
            </a:extLst>
          </p:cNvPr>
          <p:cNvSpPr/>
          <p:nvPr/>
        </p:nvSpPr>
        <p:spPr>
          <a:xfrm rot="20252100">
            <a:off x="3952230" y="4358109"/>
            <a:ext cx="510928" cy="412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EFF722E-813C-9FDF-9BCF-748BDB8529A8}"/>
              </a:ext>
            </a:extLst>
          </p:cNvPr>
          <p:cNvSpPr/>
          <p:nvPr/>
        </p:nvSpPr>
        <p:spPr>
          <a:xfrm rot="20252100">
            <a:off x="4879832" y="4440124"/>
            <a:ext cx="1038167" cy="90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0B4246D-B08D-43A2-241B-9B5C70EB7B7D}"/>
              </a:ext>
            </a:extLst>
          </p:cNvPr>
          <p:cNvSpPr/>
          <p:nvPr/>
        </p:nvSpPr>
        <p:spPr>
          <a:xfrm rot="20252100">
            <a:off x="2958696" y="2738627"/>
            <a:ext cx="83262" cy="338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BDDF379-79EA-3E9D-E2F7-B519E4F28F98}"/>
              </a:ext>
            </a:extLst>
          </p:cNvPr>
          <p:cNvSpPr/>
          <p:nvPr/>
        </p:nvSpPr>
        <p:spPr>
          <a:xfrm rot="20252100" flipV="1">
            <a:off x="3182336" y="2883778"/>
            <a:ext cx="334329" cy="74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3CBD68-25D7-73D9-A177-241719C9B187}"/>
              </a:ext>
            </a:extLst>
          </p:cNvPr>
          <p:cNvSpPr/>
          <p:nvPr/>
        </p:nvSpPr>
        <p:spPr>
          <a:xfrm rot="20252100">
            <a:off x="4678401" y="2493399"/>
            <a:ext cx="279468" cy="237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309C2F-6D55-A1EF-874D-77B5AFB67AAF}"/>
              </a:ext>
            </a:extLst>
          </p:cNvPr>
          <p:cNvSpPr/>
          <p:nvPr/>
        </p:nvSpPr>
        <p:spPr>
          <a:xfrm rot="20252100">
            <a:off x="4964729" y="3130708"/>
            <a:ext cx="279468" cy="237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7DC6544-9DE7-DD1F-6D57-3F8BED784DC9}"/>
              </a:ext>
            </a:extLst>
          </p:cNvPr>
          <p:cNvSpPr/>
          <p:nvPr/>
        </p:nvSpPr>
        <p:spPr>
          <a:xfrm rot="20252100" flipV="1">
            <a:off x="1309203" y="1996203"/>
            <a:ext cx="3881062" cy="96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45FD8E8-2F78-F375-4A1F-F77D08C26A27}"/>
              </a:ext>
            </a:extLst>
          </p:cNvPr>
          <p:cNvSpPr/>
          <p:nvPr/>
        </p:nvSpPr>
        <p:spPr>
          <a:xfrm rot="20252100">
            <a:off x="1970297" y="2920942"/>
            <a:ext cx="246589" cy="296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F171C85A-BFC5-8514-5202-08CD69C2D280}"/>
              </a:ext>
            </a:extLst>
          </p:cNvPr>
          <p:cNvCxnSpPr>
            <a:cxnSpLocks/>
          </p:cNvCxnSpPr>
          <p:nvPr/>
        </p:nvCxnSpPr>
        <p:spPr>
          <a:xfrm>
            <a:off x="4204886" y="1761659"/>
            <a:ext cx="836555" cy="1965363"/>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9F7FAF-DEDC-9D55-0DE8-10AF3F3A218D}"/>
              </a:ext>
            </a:extLst>
          </p:cNvPr>
          <p:cNvCxnSpPr>
            <a:cxnSpLocks/>
          </p:cNvCxnSpPr>
          <p:nvPr/>
        </p:nvCxnSpPr>
        <p:spPr>
          <a:xfrm>
            <a:off x="4686185" y="1549115"/>
            <a:ext cx="836555" cy="1965363"/>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F6D3E7-3516-2C80-457F-5C64A8D27A00}"/>
              </a:ext>
            </a:extLst>
          </p:cNvPr>
          <p:cNvCxnSpPr>
            <a:cxnSpLocks/>
          </p:cNvCxnSpPr>
          <p:nvPr/>
        </p:nvCxnSpPr>
        <p:spPr>
          <a:xfrm>
            <a:off x="3734400" y="1989480"/>
            <a:ext cx="836555" cy="1965363"/>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533F18D-86F1-928D-DDE2-762A734D1EDC}"/>
              </a:ext>
            </a:extLst>
          </p:cNvPr>
          <p:cNvCxnSpPr>
            <a:cxnSpLocks/>
          </p:cNvCxnSpPr>
          <p:nvPr/>
        </p:nvCxnSpPr>
        <p:spPr>
          <a:xfrm>
            <a:off x="3300291" y="2137262"/>
            <a:ext cx="836555" cy="1965363"/>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13B08D-978F-F083-D3AC-1A8F77A8A785}"/>
              </a:ext>
            </a:extLst>
          </p:cNvPr>
          <p:cNvCxnSpPr>
            <a:cxnSpLocks/>
          </p:cNvCxnSpPr>
          <p:nvPr/>
        </p:nvCxnSpPr>
        <p:spPr>
          <a:xfrm>
            <a:off x="2709241" y="2390323"/>
            <a:ext cx="836555" cy="1965363"/>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B3E432-148C-45BF-56AF-7C37D5BD9AB6}"/>
              </a:ext>
            </a:extLst>
          </p:cNvPr>
          <p:cNvCxnSpPr>
            <a:cxnSpLocks/>
          </p:cNvCxnSpPr>
          <p:nvPr/>
        </p:nvCxnSpPr>
        <p:spPr>
          <a:xfrm>
            <a:off x="2089518" y="2654209"/>
            <a:ext cx="836555" cy="1965363"/>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56A5597-F967-2778-F1DF-86BA8B3EFEFB}"/>
              </a:ext>
            </a:extLst>
          </p:cNvPr>
          <p:cNvCxnSpPr>
            <a:cxnSpLocks/>
          </p:cNvCxnSpPr>
          <p:nvPr/>
        </p:nvCxnSpPr>
        <p:spPr>
          <a:xfrm flipV="1">
            <a:off x="1668046" y="1415981"/>
            <a:ext cx="3445990" cy="1452316"/>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A275576-20F4-A7CF-3388-644E4A8759EA}"/>
              </a:ext>
            </a:extLst>
          </p:cNvPr>
          <p:cNvCxnSpPr>
            <a:cxnSpLocks/>
          </p:cNvCxnSpPr>
          <p:nvPr/>
        </p:nvCxnSpPr>
        <p:spPr>
          <a:xfrm flipV="1">
            <a:off x="2462373" y="3337144"/>
            <a:ext cx="3445990" cy="1452316"/>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E8B73A4-F768-7AA4-6D07-F1D9BD736A7C}"/>
              </a:ext>
            </a:extLst>
          </p:cNvPr>
          <p:cNvCxnSpPr>
            <a:cxnSpLocks/>
          </p:cNvCxnSpPr>
          <p:nvPr/>
        </p:nvCxnSpPr>
        <p:spPr>
          <a:xfrm flipV="1">
            <a:off x="2482479" y="2591002"/>
            <a:ext cx="2646510" cy="1123470"/>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21EF2F-CFDD-3363-66D1-64AEF066FC9D}"/>
              </a:ext>
            </a:extLst>
          </p:cNvPr>
          <p:cNvCxnSpPr>
            <a:cxnSpLocks/>
          </p:cNvCxnSpPr>
          <p:nvPr/>
        </p:nvCxnSpPr>
        <p:spPr>
          <a:xfrm flipV="1">
            <a:off x="2639498" y="3025111"/>
            <a:ext cx="2646510" cy="1123470"/>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D3A47D9-5F70-5936-B8FA-4A7FE133AAE9}"/>
              </a:ext>
            </a:extLst>
          </p:cNvPr>
          <p:cNvCxnSpPr>
            <a:cxnSpLocks/>
          </p:cNvCxnSpPr>
          <p:nvPr/>
        </p:nvCxnSpPr>
        <p:spPr>
          <a:xfrm>
            <a:off x="5369676" y="1336678"/>
            <a:ext cx="836555" cy="1965363"/>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6CA05F2-F7FA-C507-CF70-21E2B551A4E4}"/>
              </a:ext>
            </a:extLst>
          </p:cNvPr>
          <p:cNvCxnSpPr>
            <a:cxnSpLocks/>
          </p:cNvCxnSpPr>
          <p:nvPr/>
        </p:nvCxnSpPr>
        <p:spPr>
          <a:xfrm>
            <a:off x="4430110" y="4226651"/>
            <a:ext cx="560116" cy="1336304"/>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481BF7E-0077-CFF8-7A36-EE27EE95A710}"/>
              </a:ext>
            </a:extLst>
          </p:cNvPr>
          <p:cNvCxnSpPr>
            <a:cxnSpLocks/>
          </p:cNvCxnSpPr>
          <p:nvPr/>
        </p:nvCxnSpPr>
        <p:spPr>
          <a:xfrm>
            <a:off x="5581935" y="3754061"/>
            <a:ext cx="534027" cy="1307098"/>
          </a:xfrm>
          <a:prstGeom prst="line">
            <a:avLst/>
          </a:prstGeom>
          <a:ln w="85725"/>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EEB8B357-E55C-4D9A-6924-1EAAB4807402}"/>
              </a:ext>
            </a:extLst>
          </p:cNvPr>
          <p:cNvSpPr/>
          <p:nvPr/>
        </p:nvSpPr>
        <p:spPr>
          <a:xfrm rot="20252100" flipV="1">
            <a:off x="5560665" y="3536088"/>
            <a:ext cx="377487" cy="7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C57DAD2B-4C96-118A-E9CD-E3D1F661F3E6}"/>
              </a:ext>
            </a:extLst>
          </p:cNvPr>
          <p:cNvSpPr/>
          <p:nvPr/>
        </p:nvSpPr>
        <p:spPr>
          <a:xfrm rot="20252100" flipV="1">
            <a:off x="4931683" y="3778386"/>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D1E54B73-04C8-0D91-EDDF-CFE0FD44FD62}"/>
              </a:ext>
            </a:extLst>
          </p:cNvPr>
          <p:cNvSpPr/>
          <p:nvPr/>
        </p:nvSpPr>
        <p:spPr>
          <a:xfrm rot="20252100" flipV="1">
            <a:off x="4421491" y="3980331"/>
            <a:ext cx="425577" cy="9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8AC4A6A4-9D12-4B60-BA52-7BBED6FD2B59}"/>
              </a:ext>
            </a:extLst>
          </p:cNvPr>
          <p:cNvSpPr/>
          <p:nvPr/>
        </p:nvSpPr>
        <p:spPr>
          <a:xfrm rot="20252100" flipV="1">
            <a:off x="3669333" y="4250022"/>
            <a:ext cx="680054" cy="79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D1F61E6E-A6E9-285E-291A-FEA7C2004A09}"/>
              </a:ext>
            </a:extLst>
          </p:cNvPr>
          <p:cNvSpPr/>
          <p:nvPr/>
        </p:nvSpPr>
        <p:spPr>
          <a:xfrm>
            <a:off x="5200802" y="3451026"/>
            <a:ext cx="585257" cy="58525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3E64E625-3171-3DA5-F5D6-04152DE07670}"/>
              </a:ext>
            </a:extLst>
          </p:cNvPr>
          <p:cNvSpPr/>
          <p:nvPr/>
        </p:nvSpPr>
        <p:spPr>
          <a:xfrm>
            <a:off x="4155113" y="3932109"/>
            <a:ext cx="437437" cy="4374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33E32D88-8CEA-E379-AEE9-3800A064F7CC}"/>
              </a:ext>
            </a:extLst>
          </p:cNvPr>
          <p:cNvSpPr/>
          <p:nvPr/>
        </p:nvSpPr>
        <p:spPr>
          <a:xfrm>
            <a:off x="2104640" y="4680254"/>
            <a:ext cx="437437" cy="4374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22FDA403-BF65-C01A-0E90-DBB73843C463}"/>
              </a:ext>
            </a:extLst>
          </p:cNvPr>
          <p:cNvSpPr/>
          <p:nvPr/>
        </p:nvSpPr>
        <p:spPr>
          <a:xfrm>
            <a:off x="6682932" y="1633336"/>
            <a:ext cx="782237" cy="782237"/>
          </a:xfrm>
          <a:prstGeom prst="ellipse">
            <a:avLst/>
          </a:prstGeom>
          <a:noFill/>
          <a:ln w="476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7382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B1D6BD4-1EC9-5E6F-CA49-2250369F88F0}"/>
              </a:ext>
            </a:extLst>
          </p:cNvPr>
          <p:cNvPicPr>
            <a:picLocks noChangeAspect="1"/>
          </p:cNvPicPr>
          <p:nvPr/>
        </p:nvPicPr>
        <p:blipFill rotWithShape="1">
          <a:blip r:embed="rId2"/>
          <a:srcRect t="37412" r="-3" b="-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9" name="Picture 8">
            <a:extLst>
              <a:ext uri="{FF2B5EF4-FFF2-40B4-BE49-F238E27FC236}">
                <a16:creationId xmlns:a16="http://schemas.microsoft.com/office/drawing/2014/main" id="{C6DD33BC-219D-927B-97BD-9835155E9169}"/>
              </a:ext>
            </a:extLst>
          </p:cNvPr>
          <p:cNvPicPr>
            <a:picLocks noChangeAspect="1"/>
          </p:cNvPicPr>
          <p:nvPr/>
        </p:nvPicPr>
        <p:blipFill rotWithShape="1">
          <a:blip r:embed="rId3"/>
          <a:srcRect t="14790"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31D6E8CD-2E27-70F0-BBB7-0E1A4DE80ADC}"/>
              </a:ext>
            </a:extLst>
          </p:cNvPr>
          <p:cNvPicPr>
            <a:picLocks noChangeAspect="1"/>
          </p:cNvPicPr>
          <p:nvPr/>
        </p:nvPicPr>
        <p:blipFill rotWithShape="1">
          <a:blip r:embed="rId4"/>
          <a:srcRect t="14759"/>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3D8AE1FF-9ABB-B764-529B-6838A732EC56}"/>
              </a:ext>
            </a:extLst>
          </p:cNvPr>
          <p:cNvPicPr>
            <a:picLocks noChangeAspect="1"/>
          </p:cNvPicPr>
          <p:nvPr/>
        </p:nvPicPr>
        <p:blipFill rotWithShape="1">
          <a:blip r:embed="rId5"/>
          <a:srcRect t="1863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504695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412D1C-A012-10F9-0B2B-EC2158782A93}"/>
              </a:ext>
            </a:extLst>
          </p:cNvPr>
          <p:cNvSpPr/>
          <p:nvPr/>
        </p:nvSpPr>
        <p:spPr>
          <a:xfrm>
            <a:off x="661147" y="2321004"/>
            <a:ext cx="10945905" cy="1107996"/>
          </a:xfrm>
          <a:prstGeom prst="rect">
            <a:avLst/>
          </a:prstGeom>
        </p:spPr>
        <p:txBody>
          <a:bodyPr wrap="square">
            <a:spAutoFit/>
          </a:bodyPr>
          <a:lstStyle/>
          <a:p>
            <a:pPr algn="ctr"/>
            <a:r>
              <a:rPr lang="en-US" sz="6600" b="1" dirty="0">
                <a:solidFill>
                  <a:srgbClr val="404040"/>
                </a:solidFill>
                <a:latin typeface="Abadi" panose="020B0604020104020204" pitchFamily="34" charset="0"/>
                <a:ea typeface="GE SS Two Light" panose="020A0503020102020204" pitchFamily="18" charset="-78"/>
                <a:cs typeface="GE SS Two Light" panose="020A0503020102020204" pitchFamily="18" charset="-78"/>
              </a:rPr>
              <a:t>What do you think?</a:t>
            </a:r>
          </a:p>
        </p:txBody>
      </p:sp>
      <p:pic>
        <p:nvPicPr>
          <p:cNvPr id="7" name="Picture 6">
            <a:extLst>
              <a:ext uri="{FF2B5EF4-FFF2-40B4-BE49-F238E27FC236}">
                <a16:creationId xmlns:a16="http://schemas.microsoft.com/office/drawing/2014/main" id="{3BCE300A-69A7-1E9A-9451-A2618F84D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56" r="3233" b="11380"/>
          <a:stretch/>
        </p:blipFill>
        <p:spPr>
          <a:xfrm>
            <a:off x="4771872" y="5659411"/>
            <a:ext cx="2286729" cy="642092"/>
          </a:xfrm>
          <a:prstGeom prst="rect">
            <a:avLst/>
          </a:prstGeom>
        </p:spPr>
      </p:pic>
      <p:cxnSp>
        <p:nvCxnSpPr>
          <p:cNvPr id="10" name="Straight Connector 9">
            <a:extLst>
              <a:ext uri="{FF2B5EF4-FFF2-40B4-BE49-F238E27FC236}">
                <a16:creationId xmlns:a16="http://schemas.microsoft.com/office/drawing/2014/main" id="{01928A8E-E6FF-7684-61CC-162EC14A84F0}"/>
              </a:ext>
            </a:extLst>
          </p:cNvPr>
          <p:cNvCxnSpPr/>
          <p:nvPr/>
        </p:nvCxnSpPr>
        <p:spPr>
          <a:xfrm>
            <a:off x="291830" y="5347225"/>
            <a:ext cx="11587125"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0505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41" y="399510"/>
            <a:ext cx="10515600" cy="1325563"/>
          </a:xfrm>
        </p:spPr>
        <p:txBody>
          <a:bodyPr/>
          <a:lstStyle/>
          <a:p>
            <a:r>
              <a:rPr lang="en-US" b="1" dirty="0"/>
              <a:t>Sustainability aspects at KHBP original design</a:t>
            </a:r>
          </a:p>
        </p:txBody>
      </p:sp>
      <p:sp>
        <p:nvSpPr>
          <p:cNvPr id="3" name="Content Placeholder 2"/>
          <p:cNvSpPr>
            <a:spLocks noGrp="1"/>
          </p:cNvSpPr>
          <p:nvPr>
            <p:ph idx="1"/>
          </p:nvPr>
        </p:nvSpPr>
        <p:spPr>
          <a:xfrm>
            <a:off x="593441" y="1982664"/>
            <a:ext cx="8180907" cy="4351338"/>
          </a:xfrm>
        </p:spPr>
        <p:txBody>
          <a:bodyPr>
            <a:noAutofit/>
          </a:bodyPr>
          <a:lstStyle/>
          <a:p>
            <a:pPr marL="0" indent="0">
              <a:lnSpc>
                <a:spcPct val="120000"/>
              </a:lnSpc>
              <a:spcBef>
                <a:spcPts val="0"/>
              </a:spcBef>
              <a:buNone/>
            </a:pPr>
            <a:r>
              <a:rPr lang="en-US" b="1" u="sng" dirty="0">
                <a:solidFill>
                  <a:srgbClr val="92D050"/>
                </a:solidFill>
                <a:latin typeface="Calibri" panose="020F0502020204030204" pitchFamily="34" charset="0"/>
                <a:cs typeface="Calibri" panose="020F0502020204030204" pitchFamily="34" charset="0"/>
              </a:rPr>
              <a:t>Designed to be GREEN</a:t>
            </a:r>
          </a:p>
          <a:p>
            <a:pPr>
              <a:lnSpc>
                <a:spcPct val="100000"/>
              </a:lnSpc>
              <a:spcBef>
                <a:spcPts val="300"/>
              </a:spcBef>
            </a:pPr>
            <a:r>
              <a:rPr lang="en-US" sz="2400" dirty="0">
                <a:latin typeface="Calibri" panose="020F0502020204030204" pitchFamily="34" charset="0"/>
                <a:cs typeface="Calibri" panose="020F0502020204030204" pitchFamily="34" charset="0"/>
              </a:rPr>
              <a:t>Designed for Walkability</a:t>
            </a:r>
          </a:p>
          <a:p>
            <a:pPr>
              <a:lnSpc>
                <a:spcPct val="100000"/>
              </a:lnSpc>
              <a:spcBef>
                <a:spcPts val="300"/>
              </a:spcBef>
            </a:pPr>
            <a:r>
              <a:rPr lang="en-US" sz="2400" dirty="0">
                <a:latin typeface="Calibri" panose="020F0502020204030204" pitchFamily="34" charset="0"/>
                <a:ea typeface="Times New Roman" panose="02020603050405020304" pitchFamily="18" charset="0"/>
                <a:cs typeface="Calibri" panose="020F0502020204030204" pitchFamily="34" charset="0"/>
              </a:rPr>
              <a:t>Had Cycling Tracks</a:t>
            </a:r>
          </a:p>
          <a:p>
            <a:pPr>
              <a:lnSpc>
                <a:spcPct val="100000"/>
              </a:lnSpc>
              <a:spcBef>
                <a:spcPts val="300"/>
              </a:spcBef>
            </a:pPr>
            <a:r>
              <a:rPr lang="en-US" sz="2400" dirty="0">
                <a:latin typeface="Calibri" panose="020F0502020204030204" pitchFamily="34" charset="0"/>
                <a:cs typeface="Calibri" panose="020F0502020204030204" pitchFamily="34" charset="0"/>
              </a:rPr>
              <a:t>Have Free Shuttle Busses</a:t>
            </a:r>
          </a:p>
          <a:p>
            <a:pPr>
              <a:lnSpc>
                <a:spcPct val="100000"/>
              </a:lnSpc>
              <a:spcBef>
                <a:spcPts val="300"/>
              </a:spcBef>
            </a:pPr>
            <a:r>
              <a:rPr lang="en-US" sz="2400" dirty="0">
                <a:latin typeface="Calibri" panose="020F0502020204030204" pitchFamily="34" charset="0"/>
                <a:cs typeface="Calibri" panose="020F0502020204030204" pitchFamily="34" charset="0"/>
              </a:rPr>
              <a:t>Had an Electrical Charging Station</a:t>
            </a:r>
          </a:p>
          <a:p>
            <a:pPr>
              <a:lnSpc>
                <a:spcPct val="100000"/>
              </a:lnSpc>
              <a:spcBef>
                <a:spcPts val="300"/>
              </a:spcBef>
            </a:pPr>
            <a:r>
              <a:rPr lang="en-US" sz="2400" dirty="0">
                <a:latin typeface="Calibri" panose="020F0502020204030204" pitchFamily="34" charset="0"/>
                <a:cs typeface="Calibri" panose="020F0502020204030204" pitchFamily="34" charset="0"/>
              </a:rPr>
              <a:t>Have Efficient Exterior Lighting</a:t>
            </a:r>
          </a:p>
          <a:p>
            <a:pPr>
              <a:lnSpc>
                <a:spcPct val="100000"/>
              </a:lnSpc>
              <a:spcBef>
                <a:spcPts val="300"/>
              </a:spcBef>
            </a:pPr>
            <a:r>
              <a:rPr lang="en-US" sz="2400" dirty="0"/>
              <a:t>Have an Efficient Irrigation System</a:t>
            </a:r>
          </a:p>
          <a:p>
            <a:pPr>
              <a:lnSpc>
                <a:spcPct val="100000"/>
              </a:lnSpc>
              <a:spcBef>
                <a:spcPts val="300"/>
              </a:spcBef>
            </a:pPr>
            <a:r>
              <a:rPr lang="en-US" sz="2400" dirty="0">
                <a:latin typeface="Calibri" panose="020F0502020204030204" pitchFamily="34" charset="0"/>
                <a:cs typeface="Calibri" panose="020F0502020204030204" pitchFamily="34" charset="0"/>
              </a:rPr>
              <a:t>Had a Greywater System</a:t>
            </a:r>
          </a:p>
          <a:p>
            <a:pPr>
              <a:lnSpc>
                <a:spcPct val="100000"/>
              </a:lnSpc>
              <a:spcBef>
                <a:spcPts val="300"/>
              </a:spcBef>
            </a:pPr>
            <a:r>
              <a:rPr lang="en-US" sz="2400" dirty="0"/>
              <a:t>Have Energy &amp; Water Efficient buildings</a:t>
            </a:r>
          </a:p>
          <a:p>
            <a:pPr>
              <a:lnSpc>
                <a:spcPct val="100000"/>
              </a:lnSpc>
              <a:spcBef>
                <a:spcPts val="300"/>
              </a:spcBef>
            </a:pPr>
            <a:r>
              <a:rPr lang="en-US" sz="2400" dirty="0"/>
              <a:t>Have Indoor Thermal Comfort</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81" r="3824"/>
          <a:stretch/>
        </p:blipFill>
        <p:spPr>
          <a:xfrm>
            <a:off x="5885234" y="2137844"/>
            <a:ext cx="6306766" cy="4355031"/>
          </a:xfrm>
          <a:prstGeom prst="rect">
            <a:avLst/>
          </a:prstGeom>
        </p:spPr>
      </p:pic>
    </p:spTree>
    <p:extLst>
      <p:ext uri="{BB962C8B-B14F-4D97-AF65-F5344CB8AC3E}">
        <p14:creationId xmlns:p14="http://schemas.microsoft.com/office/powerpoint/2010/main" val="12841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751" y="657125"/>
            <a:ext cx="6032125" cy="1325563"/>
          </a:xfrm>
        </p:spPr>
        <p:txBody>
          <a:bodyPr>
            <a:normAutofit/>
          </a:bodyPr>
          <a:lstStyle/>
          <a:p>
            <a:r>
              <a:rPr lang="en-US" sz="4000" b="1" dirty="0">
                <a:latin typeface="+mn-lt"/>
              </a:rPr>
              <a:t>GREEN Vision for KHBP</a:t>
            </a:r>
          </a:p>
        </p:txBody>
      </p:sp>
      <p:sp>
        <p:nvSpPr>
          <p:cNvPr id="5" name="Content Placeholder 2"/>
          <p:cNvSpPr txBox="1">
            <a:spLocks/>
          </p:cNvSpPr>
          <p:nvPr/>
        </p:nvSpPr>
        <p:spPr>
          <a:xfrm>
            <a:off x="398752" y="2509759"/>
            <a:ext cx="5697248" cy="313197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25"/>
              </a:spcBef>
            </a:pPr>
            <a:r>
              <a:rPr lang="en-US" sz="2400" b="1" dirty="0">
                <a:latin typeface="Calibri" panose="020F0502020204030204" pitchFamily="34" charset="0"/>
                <a:cs typeface="Calibri" panose="020F0502020204030204" pitchFamily="34" charset="0"/>
              </a:rPr>
              <a:t>Green Building Certification for Existing Office Buildings</a:t>
            </a:r>
          </a:p>
          <a:p>
            <a:pPr>
              <a:lnSpc>
                <a:spcPct val="100000"/>
              </a:lnSpc>
              <a:spcBef>
                <a:spcPts val="225"/>
              </a:spcBef>
            </a:pPr>
            <a:endParaRPr lang="en-US" sz="2400" dirty="0">
              <a:latin typeface="Calibri" panose="020F0502020204030204" pitchFamily="34" charset="0"/>
              <a:cs typeface="Calibri" panose="020F0502020204030204" pitchFamily="34" charset="0"/>
            </a:endParaRPr>
          </a:p>
          <a:p>
            <a:pPr>
              <a:lnSpc>
                <a:spcPct val="100000"/>
              </a:lnSpc>
              <a:spcBef>
                <a:spcPts val="225"/>
              </a:spcBef>
            </a:pPr>
            <a:r>
              <a:rPr lang="en-US" sz="2400" b="1" dirty="0">
                <a:latin typeface="Calibri" panose="020F0502020204030204" pitchFamily="34" charset="0"/>
                <a:cs typeface="Calibri" panose="020F0502020204030204" pitchFamily="34" charset="0"/>
              </a:rPr>
              <a:t>Green Design, Construction, and Certification </a:t>
            </a:r>
            <a:r>
              <a:rPr lang="en-US" sz="2400" dirty="0">
                <a:latin typeface="Calibri" panose="020F0502020204030204" pitchFamily="34" charset="0"/>
                <a:cs typeface="Calibri" panose="020F0502020204030204" pitchFamily="34" charset="0"/>
              </a:rPr>
              <a:t>for </a:t>
            </a:r>
            <a:r>
              <a:rPr lang="en-US" sz="2400" b="1" dirty="0">
                <a:latin typeface="Calibri" panose="020F0502020204030204" pitchFamily="34" charset="0"/>
                <a:cs typeface="Calibri" panose="020F0502020204030204" pitchFamily="34" charset="0"/>
              </a:rPr>
              <a:t>All New Buildings</a:t>
            </a:r>
          </a:p>
          <a:p>
            <a:pPr>
              <a:lnSpc>
                <a:spcPct val="100000"/>
              </a:lnSpc>
              <a:spcBef>
                <a:spcPts val="225"/>
              </a:spcBef>
            </a:pPr>
            <a:endParaRPr lang="en-US" sz="2400" dirty="0">
              <a:latin typeface="Calibri" panose="020F0502020204030204" pitchFamily="34" charset="0"/>
              <a:cs typeface="Calibri" panose="020F0502020204030204" pitchFamily="34" charset="0"/>
            </a:endParaRPr>
          </a:p>
          <a:p>
            <a:pPr>
              <a:lnSpc>
                <a:spcPct val="100000"/>
              </a:lnSpc>
              <a:spcBef>
                <a:spcPts val="225"/>
              </a:spcBef>
            </a:pPr>
            <a:r>
              <a:rPr lang="en-US" sz="2400" dirty="0">
                <a:latin typeface="Calibri" panose="020F0502020204030204" pitchFamily="34" charset="0"/>
                <a:cs typeface="Calibri" panose="020F0502020204030204" pitchFamily="34" charset="0"/>
              </a:rPr>
              <a:t>Build an </a:t>
            </a:r>
            <a:r>
              <a:rPr lang="en-US" sz="2400" b="1" dirty="0">
                <a:latin typeface="Calibri" panose="020F0502020204030204" pitchFamily="34" charset="0"/>
                <a:cs typeface="Calibri" panose="020F0502020204030204" pitchFamily="34" charset="0"/>
              </a:rPr>
              <a:t>off-site PV Power Station </a:t>
            </a:r>
            <a:r>
              <a:rPr lang="en-US" sz="2400" dirty="0">
                <a:latin typeface="Calibri" panose="020F0502020204030204" pitchFamily="34" charset="0"/>
                <a:cs typeface="Calibri" panose="020F0502020204030204" pitchFamily="34" charset="0"/>
              </a:rPr>
              <a:t>to cover the campus’s electricity consumption</a:t>
            </a:r>
            <a:endParaRPr lang="en-US" sz="2400" dirty="0"/>
          </a:p>
        </p:txBody>
      </p:sp>
      <p:pic>
        <p:nvPicPr>
          <p:cNvPr id="6" name="Picture 2" descr="http://www.businesspark-jo.com/portals/0/master%20plan%20website%20Mar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752" y="2186919"/>
            <a:ext cx="5198636" cy="36760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t="10743" b="18341"/>
          <a:stretch/>
        </p:blipFill>
        <p:spPr>
          <a:xfrm>
            <a:off x="8693092" y="6036247"/>
            <a:ext cx="2744526" cy="67427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803" t="24472" r="7803" b="24471"/>
          <a:stretch/>
        </p:blipFill>
        <p:spPr>
          <a:xfrm>
            <a:off x="6132752" y="1128393"/>
            <a:ext cx="2352428" cy="457200"/>
          </a:xfrm>
          <a:prstGeom prst="rect">
            <a:avLst/>
          </a:prstGeom>
        </p:spPr>
      </p:pic>
      <p:sp>
        <p:nvSpPr>
          <p:cNvPr id="3" name="TextBox 2">
            <a:extLst>
              <a:ext uri="{FF2B5EF4-FFF2-40B4-BE49-F238E27FC236}">
                <a16:creationId xmlns:a16="http://schemas.microsoft.com/office/drawing/2014/main" id="{04E5D1ED-F194-EA8C-E199-A787424C90E6}"/>
              </a:ext>
            </a:extLst>
          </p:cNvPr>
          <p:cNvSpPr txBox="1"/>
          <p:nvPr/>
        </p:nvSpPr>
        <p:spPr>
          <a:xfrm>
            <a:off x="9492303" y="1121709"/>
            <a:ext cx="1937494" cy="646331"/>
          </a:xfrm>
          <a:prstGeom prst="rect">
            <a:avLst/>
          </a:prstGeom>
          <a:noFill/>
        </p:spPr>
        <p:txBody>
          <a:bodyPr wrap="square" rtlCol="0">
            <a:spAutoFit/>
          </a:bodyPr>
          <a:lstStyle/>
          <a:p>
            <a:pPr algn="r"/>
            <a:r>
              <a:rPr lang="en-US" b="1" dirty="0">
                <a:solidFill>
                  <a:srgbClr val="92D050"/>
                </a:solidFill>
                <a:latin typeface="Century Gothic" panose="020B0502020202020204" pitchFamily="34" charset="0"/>
                <a:ea typeface="Adobe Gothic Std B" panose="020B0800000000000000" pitchFamily="34" charset="-128"/>
              </a:rPr>
              <a:t>CERTIFIED</a:t>
            </a:r>
          </a:p>
          <a:p>
            <a:pPr algn="r"/>
            <a:r>
              <a:rPr lang="en-US" b="1" dirty="0">
                <a:solidFill>
                  <a:srgbClr val="92D050"/>
                </a:solidFill>
                <a:latin typeface="Century Gothic" panose="020B0502020202020204" pitchFamily="34" charset="0"/>
                <a:ea typeface="Adobe Gothic Std B" panose="020B0800000000000000" pitchFamily="34" charset="-128"/>
              </a:rPr>
              <a:t>GREEN CAMPUS</a:t>
            </a:r>
            <a:endParaRPr lang="en-GB" b="1" dirty="0">
              <a:solidFill>
                <a:srgbClr val="92D050"/>
              </a:solidFill>
              <a:latin typeface="Century Gothic" panose="020B0502020202020204" pitchFamily="34" charset="0"/>
              <a:ea typeface="Adobe Gothic Std B" panose="020B0800000000000000" pitchFamily="34" charset="-128"/>
            </a:endParaRPr>
          </a:p>
        </p:txBody>
      </p:sp>
      <p:sp>
        <p:nvSpPr>
          <p:cNvPr id="4" name="Freeform 11">
            <a:extLst>
              <a:ext uri="{FF2B5EF4-FFF2-40B4-BE49-F238E27FC236}">
                <a16:creationId xmlns:a16="http://schemas.microsoft.com/office/drawing/2014/main" id="{B2E3BEB2-0B9E-3DE6-5926-6103ACEDD999}"/>
              </a:ext>
            </a:extLst>
          </p:cNvPr>
          <p:cNvSpPr/>
          <p:nvPr/>
        </p:nvSpPr>
        <p:spPr>
          <a:xfrm>
            <a:off x="9831091" y="657125"/>
            <a:ext cx="726003" cy="699868"/>
          </a:xfrm>
          <a:custGeom>
            <a:avLst/>
            <a:gdLst>
              <a:gd name="connsiteX0" fmla="*/ 0 w 5181600"/>
              <a:gd name="connsiteY0" fmla="*/ 2960915 h 4760686"/>
              <a:gd name="connsiteX1" fmla="*/ 1654629 w 5181600"/>
              <a:gd name="connsiteY1" fmla="*/ 4760686 h 4760686"/>
              <a:gd name="connsiteX2" fmla="*/ 5181600 w 5181600"/>
              <a:gd name="connsiteY2" fmla="*/ 0 h 4760686"/>
              <a:gd name="connsiteX3" fmla="*/ 1378858 w 5181600"/>
              <a:gd name="connsiteY3" fmla="*/ 3454400 h 4760686"/>
              <a:gd name="connsiteX4" fmla="*/ 0 w 5181600"/>
              <a:gd name="connsiteY4" fmla="*/ 2960915 h 4760686"/>
              <a:gd name="connsiteX0" fmla="*/ 0 w 5196114"/>
              <a:gd name="connsiteY0" fmla="*/ 2859315 h 4760686"/>
              <a:gd name="connsiteX1" fmla="*/ 1669143 w 5196114"/>
              <a:gd name="connsiteY1" fmla="*/ 4760686 h 4760686"/>
              <a:gd name="connsiteX2" fmla="*/ 5196114 w 5196114"/>
              <a:gd name="connsiteY2" fmla="*/ 0 h 4760686"/>
              <a:gd name="connsiteX3" fmla="*/ 1393372 w 5196114"/>
              <a:gd name="connsiteY3" fmla="*/ 3454400 h 4760686"/>
              <a:gd name="connsiteX4" fmla="*/ 0 w 5196114"/>
              <a:gd name="connsiteY4" fmla="*/ 2859315 h 4760686"/>
              <a:gd name="connsiteX0" fmla="*/ 0 w 5196114"/>
              <a:gd name="connsiteY0" fmla="*/ 2859315 h 4760686"/>
              <a:gd name="connsiteX1" fmla="*/ 1669143 w 5196114"/>
              <a:gd name="connsiteY1" fmla="*/ 4760686 h 4760686"/>
              <a:gd name="connsiteX2" fmla="*/ 5196114 w 5196114"/>
              <a:gd name="connsiteY2" fmla="*/ 0 h 4760686"/>
              <a:gd name="connsiteX3" fmla="*/ 1393372 w 5196114"/>
              <a:gd name="connsiteY3" fmla="*/ 3454400 h 4760686"/>
              <a:gd name="connsiteX4" fmla="*/ 0 w 5196114"/>
              <a:gd name="connsiteY4" fmla="*/ 2859315 h 4760686"/>
              <a:gd name="connsiteX0" fmla="*/ 0 w 5196114"/>
              <a:gd name="connsiteY0" fmla="*/ 2906966 h 4808337"/>
              <a:gd name="connsiteX1" fmla="*/ 1669143 w 5196114"/>
              <a:gd name="connsiteY1" fmla="*/ 4808337 h 4808337"/>
              <a:gd name="connsiteX2" fmla="*/ 5196114 w 5196114"/>
              <a:gd name="connsiteY2" fmla="*/ 47651 h 4808337"/>
              <a:gd name="connsiteX3" fmla="*/ 1393372 w 5196114"/>
              <a:gd name="connsiteY3" fmla="*/ 3502051 h 4808337"/>
              <a:gd name="connsiteX4" fmla="*/ 0 w 5196114"/>
              <a:gd name="connsiteY4" fmla="*/ 2906966 h 4808337"/>
              <a:gd name="connsiteX0" fmla="*/ 0 w 5196114"/>
              <a:gd name="connsiteY0" fmla="*/ 2906966 h 4808337"/>
              <a:gd name="connsiteX1" fmla="*/ 1669143 w 5196114"/>
              <a:gd name="connsiteY1" fmla="*/ 4808337 h 4808337"/>
              <a:gd name="connsiteX2" fmla="*/ 5196114 w 5196114"/>
              <a:gd name="connsiteY2" fmla="*/ 47651 h 4808337"/>
              <a:gd name="connsiteX3" fmla="*/ 1393372 w 5196114"/>
              <a:gd name="connsiteY3" fmla="*/ 3502051 h 4808337"/>
              <a:gd name="connsiteX4" fmla="*/ 0 w 5196114"/>
              <a:gd name="connsiteY4" fmla="*/ 2906966 h 4808337"/>
              <a:gd name="connsiteX0" fmla="*/ 0 w 5196114"/>
              <a:gd name="connsiteY0" fmla="*/ 2906966 h 4808337"/>
              <a:gd name="connsiteX1" fmla="*/ 1669143 w 5196114"/>
              <a:gd name="connsiteY1" fmla="*/ 4808337 h 4808337"/>
              <a:gd name="connsiteX2" fmla="*/ 5196114 w 5196114"/>
              <a:gd name="connsiteY2" fmla="*/ 47651 h 4808337"/>
              <a:gd name="connsiteX3" fmla="*/ 1393372 w 5196114"/>
              <a:gd name="connsiteY3" fmla="*/ 3502051 h 4808337"/>
              <a:gd name="connsiteX4" fmla="*/ 0 w 5196114"/>
              <a:gd name="connsiteY4" fmla="*/ 2906966 h 4808337"/>
              <a:gd name="connsiteX0" fmla="*/ 0 w 5196114"/>
              <a:gd name="connsiteY0" fmla="*/ 2906966 h 4808337"/>
              <a:gd name="connsiteX1" fmla="*/ 1669143 w 5196114"/>
              <a:gd name="connsiteY1" fmla="*/ 4808337 h 4808337"/>
              <a:gd name="connsiteX2" fmla="*/ 5196114 w 5196114"/>
              <a:gd name="connsiteY2" fmla="*/ 47651 h 4808337"/>
              <a:gd name="connsiteX3" fmla="*/ 1393372 w 5196114"/>
              <a:gd name="connsiteY3" fmla="*/ 3502051 h 4808337"/>
              <a:gd name="connsiteX4" fmla="*/ 0 w 5196114"/>
              <a:gd name="connsiteY4" fmla="*/ 2906966 h 4808337"/>
              <a:gd name="connsiteX0" fmla="*/ 0 w 5196114"/>
              <a:gd name="connsiteY0" fmla="*/ 2906966 h 4808337"/>
              <a:gd name="connsiteX1" fmla="*/ 1669143 w 5196114"/>
              <a:gd name="connsiteY1" fmla="*/ 4808337 h 4808337"/>
              <a:gd name="connsiteX2" fmla="*/ 5196114 w 5196114"/>
              <a:gd name="connsiteY2" fmla="*/ 47651 h 4808337"/>
              <a:gd name="connsiteX3" fmla="*/ 1393372 w 5196114"/>
              <a:gd name="connsiteY3" fmla="*/ 3502051 h 4808337"/>
              <a:gd name="connsiteX4" fmla="*/ 0 w 5196114"/>
              <a:gd name="connsiteY4" fmla="*/ 2906966 h 4808337"/>
              <a:gd name="connsiteX0" fmla="*/ 0 w 5196114"/>
              <a:gd name="connsiteY0" fmla="*/ 2906966 h 4808337"/>
              <a:gd name="connsiteX1" fmla="*/ 1669143 w 5196114"/>
              <a:gd name="connsiteY1" fmla="*/ 4808337 h 4808337"/>
              <a:gd name="connsiteX2" fmla="*/ 5196114 w 5196114"/>
              <a:gd name="connsiteY2" fmla="*/ 47651 h 4808337"/>
              <a:gd name="connsiteX3" fmla="*/ 1393372 w 5196114"/>
              <a:gd name="connsiteY3" fmla="*/ 3502051 h 4808337"/>
              <a:gd name="connsiteX4" fmla="*/ 0 w 5196114"/>
              <a:gd name="connsiteY4" fmla="*/ 2906966 h 4808337"/>
              <a:gd name="connsiteX0" fmla="*/ 0 w 5196114"/>
              <a:gd name="connsiteY0" fmla="*/ 2859315 h 4760686"/>
              <a:gd name="connsiteX1" fmla="*/ 1669143 w 5196114"/>
              <a:gd name="connsiteY1" fmla="*/ 4760686 h 4760686"/>
              <a:gd name="connsiteX2" fmla="*/ 5196114 w 5196114"/>
              <a:gd name="connsiteY2" fmla="*/ 0 h 4760686"/>
              <a:gd name="connsiteX3" fmla="*/ 1393372 w 5196114"/>
              <a:gd name="connsiteY3" fmla="*/ 3454400 h 4760686"/>
              <a:gd name="connsiteX4" fmla="*/ 0 w 5196114"/>
              <a:gd name="connsiteY4" fmla="*/ 2859315 h 4760686"/>
              <a:gd name="connsiteX0" fmla="*/ 0 w 5196114"/>
              <a:gd name="connsiteY0" fmla="*/ 2859315 h 4760686"/>
              <a:gd name="connsiteX1" fmla="*/ 1669143 w 5196114"/>
              <a:gd name="connsiteY1" fmla="*/ 4760686 h 4760686"/>
              <a:gd name="connsiteX2" fmla="*/ 5196114 w 5196114"/>
              <a:gd name="connsiteY2" fmla="*/ 0 h 4760686"/>
              <a:gd name="connsiteX3" fmla="*/ 1393372 w 5196114"/>
              <a:gd name="connsiteY3" fmla="*/ 3454400 h 4760686"/>
              <a:gd name="connsiteX4" fmla="*/ 0 w 5196114"/>
              <a:gd name="connsiteY4" fmla="*/ 2859315 h 4760686"/>
              <a:gd name="connsiteX0" fmla="*/ 0 w 5196114"/>
              <a:gd name="connsiteY0" fmla="*/ 2859315 h 4760686"/>
              <a:gd name="connsiteX1" fmla="*/ 1669143 w 5196114"/>
              <a:gd name="connsiteY1" fmla="*/ 4760686 h 4760686"/>
              <a:gd name="connsiteX2" fmla="*/ 5196114 w 5196114"/>
              <a:gd name="connsiteY2" fmla="*/ 0 h 4760686"/>
              <a:gd name="connsiteX3" fmla="*/ 1456872 w 5196114"/>
              <a:gd name="connsiteY3" fmla="*/ 3530600 h 4760686"/>
              <a:gd name="connsiteX4" fmla="*/ 0 w 5196114"/>
              <a:gd name="connsiteY4" fmla="*/ 2859315 h 4760686"/>
              <a:gd name="connsiteX0" fmla="*/ 0 w 5196114"/>
              <a:gd name="connsiteY0" fmla="*/ 2859315 h 4760686"/>
              <a:gd name="connsiteX1" fmla="*/ 1669143 w 5196114"/>
              <a:gd name="connsiteY1" fmla="*/ 4760686 h 4760686"/>
              <a:gd name="connsiteX2" fmla="*/ 5196114 w 5196114"/>
              <a:gd name="connsiteY2" fmla="*/ 0 h 4760686"/>
              <a:gd name="connsiteX3" fmla="*/ 1444172 w 5196114"/>
              <a:gd name="connsiteY3" fmla="*/ 3390900 h 4760686"/>
              <a:gd name="connsiteX4" fmla="*/ 0 w 5196114"/>
              <a:gd name="connsiteY4" fmla="*/ 2859315 h 4760686"/>
              <a:gd name="connsiteX0" fmla="*/ 0 w 5196114"/>
              <a:gd name="connsiteY0" fmla="*/ 2859315 h 4760686"/>
              <a:gd name="connsiteX1" fmla="*/ 1669143 w 5196114"/>
              <a:gd name="connsiteY1" fmla="*/ 4760686 h 4760686"/>
              <a:gd name="connsiteX2" fmla="*/ 5196114 w 5196114"/>
              <a:gd name="connsiteY2" fmla="*/ 0 h 4760686"/>
              <a:gd name="connsiteX3" fmla="*/ 1507672 w 5196114"/>
              <a:gd name="connsiteY3" fmla="*/ 3429000 h 4760686"/>
              <a:gd name="connsiteX4" fmla="*/ 0 w 5196114"/>
              <a:gd name="connsiteY4" fmla="*/ 2859315 h 4760686"/>
              <a:gd name="connsiteX0" fmla="*/ 0 w 5196114"/>
              <a:gd name="connsiteY0" fmla="*/ 2859315 h 4760686"/>
              <a:gd name="connsiteX1" fmla="*/ 1669143 w 5196114"/>
              <a:gd name="connsiteY1" fmla="*/ 4760686 h 4760686"/>
              <a:gd name="connsiteX2" fmla="*/ 5196114 w 5196114"/>
              <a:gd name="connsiteY2" fmla="*/ 0 h 4760686"/>
              <a:gd name="connsiteX3" fmla="*/ 1507672 w 5196114"/>
              <a:gd name="connsiteY3" fmla="*/ 3429000 h 4760686"/>
              <a:gd name="connsiteX4" fmla="*/ 0 w 5196114"/>
              <a:gd name="connsiteY4" fmla="*/ 2859315 h 4760686"/>
              <a:gd name="connsiteX0" fmla="*/ 0 w 5196114"/>
              <a:gd name="connsiteY0" fmla="*/ 2859315 h 4813924"/>
              <a:gd name="connsiteX1" fmla="*/ 1669143 w 5196114"/>
              <a:gd name="connsiteY1" fmla="*/ 4760686 h 4813924"/>
              <a:gd name="connsiteX2" fmla="*/ 5196114 w 5196114"/>
              <a:gd name="connsiteY2" fmla="*/ 0 h 4813924"/>
              <a:gd name="connsiteX3" fmla="*/ 1507672 w 5196114"/>
              <a:gd name="connsiteY3" fmla="*/ 3429000 h 4813924"/>
              <a:gd name="connsiteX4" fmla="*/ 0 w 5196114"/>
              <a:gd name="connsiteY4" fmla="*/ 2859315 h 4813924"/>
              <a:gd name="connsiteX0" fmla="*/ 0 w 5196114"/>
              <a:gd name="connsiteY0" fmla="*/ 2859315 h 4813924"/>
              <a:gd name="connsiteX1" fmla="*/ 1669143 w 5196114"/>
              <a:gd name="connsiteY1" fmla="*/ 4760686 h 4813924"/>
              <a:gd name="connsiteX2" fmla="*/ 5196114 w 5196114"/>
              <a:gd name="connsiteY2" fmla="*/ 0 h 4813924"/>
              <a:gd name="connsiteX3" fmla="*/ 1507672 w 5196114"/>
              <a:gd name="connsiteY3" fmla="*/ 3429000 h 4813924"/>
              <a:gd name="connsiteX4" fmla="*/ 0 w 5196114"/>
              <a:gd name="connsiteY4" fmla="*/ 2859315 h 4813924"/>
              <a:gd name="connsiteX0" fmla="*/ 0 w 5196114"/>
              <a:gd name="connsiteY0" fmla="*/ 2859315 h 4813924"/>
              <a:gd name="connsiteX1" fmla="*/ 1669143 w 5196114"/>
              <a:gd name="connsiteY1" fmla="*/ 4760686 h 4813924"/>
              <a:gd name="connsiteX2" fmla="*/ 5196114 w 5196114"/>
              <a:gd name="connsiteY2" fmla="*/ 0 h 4813924"/>
              <a:gd name="connsiteX3" fmla="*/ 1507672 w 5196114"/>
              <a:gd name="connsiteY3" fmla="*/ 3429000 h 4813924"/>
              <a:gd name="connsiteX4" fmla="*/ 0 w 5196114"/>
              <a:gd name="connsiteY4" fmla="*/ 2859315 h 4813924"/>
              <a:gd name="connsiteX0" fmla="*/ 0 w 5196114"/>
              <a:gd name="connsiteY0" fmla="*/ 2859315 h 4813924"/>
              <a:gd name="connsiteX1" fmla="*/ 1669143 w 5196114"/>
              <a:gd name="connsiteY1" fmla="*/ 4760686 h 4813924"/>
              <a:gd name="connsiteX2" fmla="*/ 5196114 w 5196114"/>
              <a:gd name="connsiteY2" fmla="*/ 0 h 4813924"/>
              <a:gd name="connsiteX3" fmla="*/ 1507672 w 5196114"/>
              <a:gd name="connsiteY3" fmla="*/ 3429000 h 4813924"/>
              <a:gd name="connsiteX4" fmla="*/ 0 w 5196114"/>
              <a:gd name="connsiteY4" fmla="*/ 2859315 h 4813924"/>
              <a:gd name="connsiteX0" fmla="*/ 0 w 5196831"/>
              <a:gd name="connsiteY0" fmla="*/ 2859315 h 4813924"/>
              <a:gd name="connsiteX1" fmla="*/ 1669143 w 5196831"/>
              <a:gd name="connsiteY1" fmla="*/ 4760686 h 4813924"/>
              <a:gd name="connsiteX2" fmla="*/ 5196114 w 5196831"/>
              <a:gd name="connsiteY2" fmla="*/ 0 h 4813924"/>
              <a:gd name="connsiteX3" fmla="*/ 1507672 w 5196831"/>
              <a:gd name="connsiteY3" fmla="*/ 3429000 h 4813924"/>
              <a:gd name="connsiteX4" fmla="*/ 0 w 5196831"/>
              <a:gd name="connsiteY4" fmla="*/ 2859315 h 4813924"/>
              <a:gd name="connsiteX0" fmla="*/ 0 w 5196831"/>
              <a:gd name="connsiteY0" fmla="*/ 2859315 h 4813924"/>
              <a:gd name="connsiteX1" fmla="*/ 1669143 w 5196831"/>
              <a:gd name="connsiteY1" fmla="*/ 4760686 h 4813924"/>
              <a:gd name="connsiteX2" fmla="*/ 5196114 w 5196831"/>
              <a:gd name="connsiteY2" fmla="*/ 0 h 4813924"/>
              <a:gd name="connsiteX3" fmla="*/ 1507672 w 5196831"/>
              <a:gd name="connsiteY3" fmla="*/ 3429000 h 4813924"/>
              <a:gd name="connsiteX4" fmla="*/ 0 w 5196831"/>
              <a:gd name="connsiteY4" fmla="*/ 2859315 h 481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6831" h="4813924">
                <a:moveTo>
                  <a:pt x="0" y="2859315"/>
                </a:moveTo>
                <a:lnTo>
                  <a:pt x="1669143" y="4760686"/>
                </a:lnTo>
                <a:cubicBezTo>
                  <a:pt x="2262415" y="5095120"/>
                  <a:pt x="1248228" y="3894667"/>
                  <a:pt x="5196114" y="0"/>
                </a:cubicBezTo>
                <a:cubicBezTo>
                  <a:pt x="5238719" y="25748"/>
                  <a:pt x="3375782" y="532191"/>
                  <a:pt x="1507672" y="3429000"/>
                </a:cubicBezTo>
                <a:lnTo>
                  <a:pt x="0" y="2859315"/>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00" dirty="0">
              <a:latin typeface="+mj-lt"/>
            </a:endParaRPr>
          </a:p>
        </p:txBody>
      </p:sp>
    </p:spTree>
    <p:extLst>
      <p:ext uri="{BB962C8B-B14F-4D97-AF65-F5344CB8AC3E}">
        <p14:creationId xmlns:p14="http://schemas.microsoft.com/office/powerpoint/2010/main" val="115008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C45CB3-8CE6-B010-09BE-AB9146443143}"/>
              </a:ext>
            </a:extLst>
          </p:cNvPr>
          <p:cNvPicPr>
            <a:picLocks noChangeAspect="1"/>
          </p:cNvPicPr>
          <p:nvPr/>
        </p:nvPicPr>
        <p:blipFill>
          <a:blip r:embed="rId2"/>
          <a:stretch>
            <a:fillRect/>
          </a:stretch>
        </p:blipFill>
        <p:spPr>
          <a:xfrm>
            <a:off x="1133252" y="1099226"/>
            <a:ext cx="9929559" cy="5580304"/>
          </a:xfrm>
          <a:prstGeom prst="rect">
            <a:avLst/>
          </a:prstGeom>
        </p:spPr>
      </p:pic>
      <p:sp>
        <p:nvSpPr>
          <p:cNvPr id="6" name="Content Placeholder 2">
            <a:extLst>
              <a:ext uri="{FF2B5EF4-FFF2-40B4-BE49-F238E27FC236}">
                <a16:creationId xmlns:a16="http://schemas.microsoft.com/office/drawing/2014/main" id="{B7A5220A-753E-2B21-8324-A9A2BA97847E}"/>
              </a:ext>
            </a:extLst>
          </p:cNvPr>
          <p:cNvSpPr>
            <a:spLocks noGrp="1"/>
          </p:cNvSpPr>
          <p:nvPr>
            <p:ph idx="1"/>
          </p:nvPr>
        </p:nvSpPr>
        <p:spPr>
          <a:xfrm>
            <a:off x="1543662" y="485898"/>
            <a:ext cx="9438865" cy="516051"/>
          </a:xfrm>
        </p:spPr>
        <p:txBody>
          <a:bodyPr>
            <a:normAutofit/>
          </a:bodyPr>
          <a:lstStyle/>
          <a:p>
            <a:pPr marL="0" indent="0" fontAlgn="base">
              <a:spcBef>
                <a:spcPts val="0"/>
              </a:spcBef>
              <a:buNone/>
            </a:pPr>
            <a:r>
              <a:rPr lang="en-US" b="1" cap="all" dirty="0">
                <a:solidFill>
                  <a:schemeClr val="bg1">
                    <a:lumMod val="50000"/>
                  </a:schemeClr>
                </a:solidFill>
              </a:rPr>
              <a:t>Performance Based Design</a:t>
            </a:r>
            <a:endParaRPr lang="en-US" cap="all" dirty="0">
              <a:solidFill>
                <a:schemeClr val="bg1">
                  <a:lumMod val="50000"/>
                </a:schemeClr>
              </a:solidFill>
            </a:endParaRPr>
          </a:p>
        </p:txBody>
      </p:sp>
    </p:spTree>
    <p:extLst>
      <p:ext uri="{BB962C8B-B14F-4D97-AF65-F5344CB8AC3E}">
        <p14:creationId xmlns:p14="http://schemas.microsoft.com/office/powerpoint/2010/main" val="172335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5140" y="3342014"/>
            <a:ext cx="8534400" cy="1437858"/>
          </a:xfrm>
        </p:spPr>
        <p:txBody>
          <a:bodyPr>
            <a:normAutofit/>
          </a:bodyPr>
          <a:lstStyle/>
          <a:p>
            <a:pPr marL="0" indent="0" algn="ctr" fontAlgn="base">
              <a:spcBef>
                <a:spcPts val="0"/>
              </a:spcBef>
              <a:buNone/>
            </a:pPr>
            <a:r>
              <a:rPr lang="en-US" sz="2400" dirty="0">
                <a:solidFill>
                  <a:schemeClr val="bg1">
                    <a:lumMod val="50000"/>
                  </a:schemeClr>
                </a:solidFill>
              </a:rPr>
              <a:t>EDGE MAKES IT </a:t>
            </a:r>
            <a:r>
              <a:rPr lang="en-US" sz="2400" b="1" dirty="0">
                <a:solidFill>
                  <a:schemeClr val="bg1">
                    <a:lumMod val="50000"/>
                  </a:schemeClr>
                </a:solidFill>
              </a:rPr>
              <a:t>FASTER, EASIER </a:t>
            </a:r>
            <a:r>
              <a:rPr lang="en-US" sz="2400" dirty="0">
                <a:solidFill>
                  <a:schemeClr val="bg1">
                    <a:lumMod val="50000"/>
                  </a:schemeClr>
                </a:solidFill>
              </a:rPr>
              <a:t>AND </a:t>
            </a:r>
            <a:r>
              <a:rPr lang="en-US" sz="2400" b="1" dirty="0">
                <a:solidFill>
                  <a:schemeClr val="bg1">
                    <a:lumMod val="50000"/>
                  </a:schemeClr>
                </a:solidFill>
              </a:rPr>
              <a:t>MORE AFFORDABLE</a:t>
            </a:r>
            <a:r>
              <a:rPr lang="en-US" sz="2400" dirty="0">
                <a:solidFill>
                  <a:schemeClr val="bg1">
                    <a:lumMod val="50000"/>
                  </a:schemeClr>
                </a:solidFill>
              </a:rPr>
              <a:t> THAN EVER BEFORE TO BUILD AND BRAND GREEN.</a:t>
            </a:r>
          </a:p>
          <a:p>
            <a:pPr marL="0" indent="0" algn="ctr" fontAlgn="base">
              <a:spcBef>
                <a:spcPts val="0"/>
              </a:spcBef>
              <a:buNone/>
            </a:pPr>
            <a:r>
              <a:rPr lang="en-US" sz="2400" b="1" cap="all" dirty="0">
                <a:solidFill>
                  <a:schemeClr val="bg1">
                    <a:lumMod val="50000"/>
                  </a:schemeClr>
                </a:solidFill>
              </a:rPr>
              <a:t>________</a:t>
            </a:r>
          </a:p>
          <a:p>
            <a:pPr marL="0" indent="0" algn="ctr" fontAlgn="base">
              <a:buNone/>
            </a:pPr>
            <a:endParaRPr lang="en-US" sz="2400" cap="all" dirty="0"/>
          </a:p>
          <a:p>
            <a:pPr marL="0" indent="0" fontAlgn="base">
              <a:buNone/>
            </a:pPr>
            <a:endParaRPr lang="en-US" sz="2400" cap="all" dirty="0"/>
          </a:p>
          <a:p>
            <a:pPr marL="0" indent="0">
              <a:buNone/>
            </a:pPr>
            <a:endParaRPr lang="en-US" sz="2400" dirty="0"/>
          </a:p>
          <a:p>
            <a:pPr marL="0" indent="0">
              <a:buNone/>
            </a:pPr>
            <a:endParaRPr lang="en-US" sz="2400" dirty="0"/>
          </a:p>
        </p:txBody>
      </p:sp>
      <p:sp>
        <p:nvSpPr>
          <p:cNvPr id="2" name="Rectangle 1"/>
          <p:cNvSpPr/>
          <p:nvPr/>
        </p:nvSpPr>
        <p:spPr>
          <a:xfrm>
            <a:off x="1164833" y="4690503"/>
            <a:ext cx="9937955" cy="400110"/>
          </a:xfrm>
          <a:prstGeom prst="rect">
            <a:avLst/>
          </a:prstGeom>
        </p:spPr>
        <p:txBody>
          <a:bodyPr wrap="square">
            <a:spAutoFit/>
          </a:bodyPr>
          <a:lstStyle/>
          <a:p>
            <a:pPr algn="ctr" fontAlgn="base"/>
            <a:r>
              <a:rPr lang="en-US" sz="2000" dirty="0">
                <a:solidFill>
                  <a:schemeClr val="bg1">
                    <a:lumMod val="50000"/>
                  </a:schemeClr>
                </a:solidFill>
              </a:rPr>
              <a:t>EDGE is an innovation of IFC, a member of the World Bank Group.</a:t>
            </a:r>
            <a:endParaRPr lang="en-US" dirty="0">
              <a:solidFill>
                <a:schemeClr val="bg1">
                  <a:lumMod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756" y="1352607"/>
            <a:ext cx="3827167" cy="16786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2899" y="5357272"/>
            <a:ext cx="3733024" cy="949115"/>
          </a:xfrm>
          <a:prstGeom prst="rect">
            <a:avLst/>
          </a:prstGeom>
        </p:spPr>
      </p:pic>
      <p:sp>
        <p:nvSpPr>
          <p:cNvPr id="6" name="TextBox 5">
            <a:extLst>
              <a:ext uri="{FF2B5EF4-FFF2-40B4-BE49-F238E27FC236}">
                <a16:creationId xmlns:a16="http://schemas.microsoft.com/office/drawing/2014/main" id="{A4A06332-572E-CC48-A63F-5CD876562026}"/>
              </a:ext>
            </a:extLst>
          </p:cNvPr>
          <p:cNvSpPr txBox="1"/>
          <p:nvPr/>
        </p:nvSpPr>
        <p:spPr>
          <a:xfrm>
            <a:off x="3048811" y="504963"/>
            <a:ext cx="6094378" cy="369332"/>
          </a:xfrm>
          <a:prstGeom prst="rect">
            <a:avLst/>
          </a:prstGeom>
          <a:noFill/>
        </p:spPr>
        <p:txBody>
          <a:bodyPr wrap="square">
            <a:spAutoFit/>
          </a:bodyPr>
          <a:lstStyle/>
          <a:p>
            <a:pPr algn="ctr"/>
            <a:r>
              <a:rPr lang="en-US" dirty="0">
                <a:solidFill>
                  <a:schemeClr val="bg1">
                    <a:lumMod val="50000"/>
                  </a:schemeClr>
                </a:solidFill>
              </a:rPr>
              <a:t>The Tool and the Rating System we choose</a:t>
            </a:r>
            <a:endParaRPr lang="en-US" dirty="0"/>
          </a:p>
        </p:txBody>
      </p:sp>
    </p:spTree>
    <p:extLst>
      <p:ext uri="{BB962C8B-B14F-4D97-AF65-F5344CB8AC3E}">
        <p14:creationId xmlns:p14="http://schemas.microsoft.com/office/powerpoint/2010/main" val="15634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6C342"/>
        </a:solidFill>
      </a:spPr>
      <a:bodyPr wrap="square">
        <a:spAutoFit/>
      </a:bodyPr>
      <a:lstStyle>
        <a:defPPr algn="ctr">
          <a:defRPr sz="3200" b="1" dirty="0" smtClean="0">
            <a:solidFill>
              <a:schemeClr val="bg1"/>
            </a:solidFil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TotalTime>
  <Words>1000</Words>
  <Application>Microsoft Office PowerPoint</Application>
  <PresentationFormat>Widescreen</PresentationFormat>
  <Paragraphs>203</Paragraphs>
  <Slides>59</Slides>
  <Notes>3</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59</vt:i4>
      </vt:variant>
    </vt:vector>
  </HeadingPairs>
  <TitlesOfParts>
    <vt:vector size="81" baseType="lpstr">
      <vt:lpstr>Abadi</vt:lpstr>
      <vt:lpstr>Arial</vt:lpstr>
      <vt:lpstr>Calibri</vt:lpstr>
      <vt:lpstr>Calibri Light</vt:lpstr>
      <vt:lpstr>Candara</vt:lpstr>
      <vt:lpstr>Century Gothic</vt:lpstr>
      <vt:lpstr>GE SS Two Bold</vt:lpstr>
      <vt:lpstr>GE SS Two Light</vt:lpstr>
      <vt:lpstr>inherit</vt:lpstr>
      <vt:lpstr>Segoe UI Semibold</vt:lpstr>
      <vt:lpstr>Office Theme</vt:lpstr>
      <vt:lpstr>2_Office Theme</vt:lpstr>
      <vt:lpstr>4_Office Theme</vt:lpstr>
      <vt:lpstr>5_Office Theme</vt:lpstr>
      <vt:lpstr>7_Office Theme</vt:lpstr>
      <vt:lpstr>8_Office Theme</vt:lpstr>
      <vt:lpstr>9_Office Theme</vt:lpstr>
      <vt:lpstr>10_Office Theme</vt:lpstr>
      <vt:lpstr>11_Office Theme</vt:lpstr>
      <vt:lpstr>12_Office Theme</vt:lpstr>
      <vt:lpstr>3_Office Theme</vt:lpstr>
      <vt:lpstr>6_Office Theme</vt:lpstr>
      <vt:lpstr>PowerPoint Presentation</vt:lpstr>
      <vt:lpstr>بسم الله الرحمن الرحيم   ﴿هو أنشأكم من الأرض واستعمركم فيها﴾   هود، آية 61</vt:lpstr>
      <vt:lpstr>PowerPoint Presentation</vt:lpstr>
      <vt:lpstr>IDEAS to discuss today</vt:lpstr>
      <vt:lpstr>PowerPoint Presentation</vt:lpstr>
      <vt:lpstr>Sustainability aspects at KHBP original design</vt:lpstr>
      <vt:lpstr>GREEN Vision for KHBP</vt:lpstr>
      <vt:lpstr>PowerPoint Presentation</vt:lpstr>
      <vt:lpstr>PowerPoint Presentation</vt:lpstr>
      <vt:lpstr>PowerPoint Presentation</vt:lpstr>
      <vt:lpstr>KHBP Green Campus- Phase 1</vt:lpstr>
      <vt:lpstr>PowerPoint Presentation</vt:lpstr>
      <vt:lpstr>PowerPoint Presentation</vt:lpstr>
      <vt:lpstr>PowerPoint Presentation</vt:lpstr>
      <vt:lpstr>PowerPoint Presentation</vt:lpstr>
      <vt:lpstr>PowerPoint Presentation</vt:lpstr>
      <vt:lpstr>The KHBP Campus &amp; Infill Buildings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KHBP Campus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at the KHBP Infill Project Infill Buildings Efficiency Measures &amp; Green Building Certification</dc:title>
  <dc:creator>Maysoon AK</dc:creator>
  <cp:lastModifiedBy>Maisam Otoum (cewas)</cp:lastModifiedBy>
  <cp:revision>96</cp:revision>
  <dcterms:created xsi:type="dcterms:W3CDTF">2021-10-26T20:40:48Z</dcterms:created>
  <dcterms:modified xsi:type="dcterms:W3CDTF">2023-03-08T13:19:48Z</dcterms:modified>
</cp:coreProperties>
</file>