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0" r:id="rId3"/>
    <p:sldId id="538" r:id="rId4"/>
    <p:sldId id="273" r:id="rId5"/>
    <p:sldId id="280" r:id="rId6"/>
    <p:sldId id="279" r:id="rId7"/>
    <p:sldId id="275" r:id="rId8"/>
    <p:sldId id="276" r:id="rId9"/>
    <p:sldId id="277" r:id="rId10"/>
    <p:sldId id="278" r:id="rId11"/>
    <p:sldId id="540" r:id="rId12"/>
    <p:sldId id="910" r:id="rId13"/>
    <p:sldId id="282" r:id="rId14"/>
    <p:sldId id="545" r:id="rId15"/>
    <p:sldId id="281" r:id="rId16"/>
    <p:sldId id="542" r:id="rId17"/>
    <p:sldId id="285" r:id="rId18"/>
    <p:sldId id="916" r:id="rId19"/>
    <p:sldId id="917" r:id="rId20"/>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1"/>
    <p:restoredTop sz="96327"/>
  </p:normalViewPr>
  <p:slideViewPr>
    <p:cSldViewPr snapToGrid="0" snapToObjects="1">
      <p:cViewPr varScale="1">
        <p:scale>
          <a:sx n="112" d="100"/>
          <a:sy n="112" d="100"/>
        </p:scale>
        <p:origin x="21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BD661-0F92-4B6F-B81A-A5426B5398A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50B4364-7BE1-46AF-A102-E97B2AAF7585}">
      <dgm:prSet custT="1"/>
      <dgm:spPr/>
      <dgm:t>
        <a:bodyPr/>
        <a:lstStyle/>
        <a:p>
          <a:pPr>
            <a:lnSpc>
              <a:spcPct val="100000"/>
            </a:lnSpc>
          </a:pPr>
          <a:r>
            <a:rPr lang="en-DE" sz="1800" dirty="0"/>
            <a:t>Showcase  interventions for sustainable and inclusive development, building on the New Urban Agenda and the Paris Agreement.</a:t>
          </a:r>
          <a:endParaRPr lang="en-US" sz="1800" dirty="0"/>
        </a:p>
      </dgm:t>
    </dgm:pt>
    <dgm:pt modelId="{AC1022A7-60BA-40DC-9081-406249D97636}" type="parTrans" cxnId="{8A0B1FFC-C1A2-4D4E-90F1-616825E8F86F}">
      <dgm:prSet/>
      <dgm:spPr/>
      <dgm:t>
        <a:bodyPr/>
        <a:lstStyle/>
        <a:p>
          <a:endParaRPr lang="en-US"/>
        </a:p>
      </dgm:t>
    </dgm:pt>
    <dgm:pt modelId="{523BFB09-A36C-4A93-8DA8-EFB67C3A7D05}" type="sibTrans" cxnId="{8A0B1FFC-C1A2-4D4E-90F1-616825E8F86F}">
      <dgm:prSet/>
      <dgm:spPr/>
      <dgm:t>
        <a:bodyPr/>
        <a:lstStyle/>
        <a:p>
          <a:endParaRPr lang="en-US"/>
        </a:p>
      </dgm:t>
    </dgm:pt>
    <dgm:pt modelId="{F48A52B7-BA01-41CC-83CE-51B862626BCE}">
      <dgm:prSet custT="1"/>
      <dgm:spPr/>
      <dgm:t>
        <a:bodyPr/>
        <a:lstStyle/>
        <a:p>
          <a:pPr>
            <a:lnSpc>
              <a:spcPct val="100000"/>
            </a:lnSpc>
          </a:pPr>
          <a:r>
            <a:rPr lang="en-DE" sz="1800" dirty="0"/>
            <a:t>Linking key sectors and actors is a vital step towards an integrated approach that helps decarbonizing urban systems and delivers liveable and accessible cities for all.</a:t>
          </a:r>
          <a:endParaRPr lang="en-US" sz="1800" dirty="0"/>
        </a:p>
      </dgm:t>
    </dgm:pt>
    <dgm:pt modelId="{1CB73C2D-0349-4A7D-89E2-5887051CC3FF}" type="parTrans" cxnId="{35F37B36-1406-4A8C-8DF3-ACE23ED36DF1}">
      <dgm:prSet/>
      <dgm:spPr/>
      <dgm:t>
        <a:bodyPr/>
        <a:lstStyle/>
        <a:p>
          <a:endParaRPr lang="en-US"/>
        </a:p>
      </dgm:t>
    </dgm:pt>
    <dgm:pt modelId="{344D835C-6840-476D-A387-4B8BCE12126B}" type="sibTrans" cxnId="{35F37B36-1406-4A8C-8DF3-ACE23ED36DF1}">
      <dgm:prSet/>
      <dgm:spPr/>
      <dgm:t>
        <a:bodyPr/>
        <a:lstStyle/>
        <a:p>
          <a:endParaRPr lang="en-US"/>
        </a:p>
      </dgm:t>
    </dgm:pt>
    <dgm:pt modelId="{863D8522-C56E-4129-BC1E-8D4782F4F644}">
      <dgm:prSet custT="1"/>
      <dgm:spPr/>
      <dgm:t>
        <a:bodyPr/>
        <a:lstStyle/>
        <a:p>
          <a:pPr>
            <a:lnSpc>
              <a:spcPct val="100000"/>
            </a:lnSpc>
          </a:pPr>
          <a:r>
            <a:rPr lang="en-DE" sz="1800" dirty="0"/>
            <a:t>Testing innovative solutions in urban living labs can be a key steppingstone, transferring these learnings into scaled-up public or private sector actions is then a vital next step towards transformative change.</a:t>
          </a:r>
          <a:endParaRPr lang="en-US" sz="1800" dirty="0"/>
        </a:p>
      </dgm:t>
    </dgm:pt>
    <dgm:pt modelId="{381E1516-1CE2-4A8E-9DEB-3BD4EE6B8A6F}" type="parTrans" cxnId="{81A259C2-14AD-4BB8-A2BF-EC21349ED754}">
      <dgm:prSet/>
      <dgm:spPr/>
      <dgm:t>
        <a:bodyPr/>
        <a:lstStyle/>
        <a:p>
          <a:endParaRPr lang="en-US"/>
        </a:p>
      </dgm:t>
    </dgm:pt>
    <dgm:pt modelId="{FA7880D8-14AF-4953-AF90-64B0D70D0CA4}" type="sibTrans" cxnId="{81A259C2-14AD-4BB8-A2BF-EC21349ED754}">
      <dgm:prSet/>
      <dgm:spPr/>
      <dgm:t>
        <a:bodyPr/>
        <a:lstStyle/>
        <a:p>
          <a:endParaRPr lang="en-US"/>
        </a:p>
      </dgm:t>
    </dgm:pt>
    <dgm:pt modelId="{AE38FA28-0651-4253-B835-362866E89456}" type="pres">
      <dgm:prSet presAssocID="{371BD661-0F92-4B6F-B81A-A5426B5398A3}" presName="root" presStyleCnt="0">
        <dgm:presLayoutVars>
          <dgm:dir/>
          <dgm:resizeHandles val="exact"/>
        </dgm:presLayoutVars>
      </dgm:prSet>
      <dgm:spPr/>
    </dgm:pt>
    <dgm:pt modelId="{C931CC0D-7647-4E9B-9605-6B8750527CD9}" type="pres">
      <dgm:prSet presAssocID="{E50B4364-7BE1-46AF-A102-E97B2AAF7585}" presName="compNode" presStyleCnt="0"/>
      <dgm:spPr/>
    </dgm:pt>
    <dgm:pt modelId="{AD40488A-5F67-454D-9BB2-C7EAF85E623B}" type="pres">
      <dgm:prSet presAssocID="{E50B4364-7BE1-46AF-A102-E97B2AAF7585}"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C5C68DA5-AD6F-434B-A41A-67001C6BA94D}" type="pres">
      <dgm:prSet presAssocID="{E50B4364-7BE1-46AF-A102-E97B2AAF7585}" presName="spaceRect" presStyleCnt="0"/>
      <dgm:spPr/>
    </dgm:pt>
    <dgm:pt modelId="{E08D9549-15A9-4A29-A791-29870FA7FCDC}" type="pres">
      <dgm:prSet presAssocID="{E50B4364-7BE1-46AF-A102-E97B2AAF7585}" presName="textRect" presStyleLbl="revTx" presStyleIdx="0" presStyleCnt="3">
        <dgm:presLayoutVars>
          <dgm:chMax val="1"/>
          <dgm:chPref val="1"/>
        </dgm:presLayoutVars>
      </dgm:prSet>
      <dgm:spPr/>
    </dgm:pt>
    <dgm:pt modelId="{4EC4CF4D-22CD-4984-98E2-5C36F62F5095}" type="pres">
      <dgm:prSet presAssocID="{523BFB09-A36C-4A93-8DA8-EFB67C3A7D05}" presName="sibTrans" presStyleCnt="0"/>
      <dgm:spPr/>
    </dgm:pt>
    <dgm:pt modelId="{CD3EBA6F-FDF3-42F0-B44A-7D28C2FC9627}" type="pres">
      <dgm:prSet presAssocID="{F48A52B7-BA01-41CC-83CE-51B862626BCE}" presName="compNode" presStyleCnt="0"/>
      <dgm:spPr/>
    </dgm:pt>
    <dgm:pt modelId="{ED1DFB31-F00A-43AB-B307-7D5F91A2A7D4}" type="pres">
      <dgm:prSet presAssocID="{F48A52B7-BA01-41CC-83CE-51B862626BCE}"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Network"/>
        </a:ext>
      </dgm:extLst>
    </dgm:pt>
    <dgm:pt modelId="{DEA2220D-C414-43AD-A7B9-7BDA855197FB}" type="pres">
      <dgm:prSet presAssocID="{F48A52B7-BA01-41CC-83CE-51B862626BCE}" presName="spaceRect" presStyleCnt="0"/>
      <dgm:spPr/>
    </dgm:pt>
    <dgm:pt modelId="{E92E47AB-8D4A-44F6-8EE1-E4D30BED8F80}" type="pres">
      <dgm:prSet presAssocID="{F48A52B7-BA01-41CC-83CE-51B862626BCE}" presName="textRect" presStyleLbl="revTx" presStyleIdx="1" presStyleCnt="3">
        <dgm:presLayoutVars>
          <dgm:chMax val="1"/>
          <dgm:chPref val="1"/>
        </dgm:presLayoutVars>
      </dgm:prSet>
      <dgm:spPr/>
    </dgm:pt>
    <dgm:pt modelId="{3C989568-9E6B-4FD2-B0B8-56DCCB776974}" type="pres">
      <dgm:prSet presAssocID="{344D835C-6840-476D-A387-4B8BCE12126B}" presName="sibTrans" presStyleCnt="0"/>
      <dgm:spPr/>
    </dgm:pt>
    <dgm:pt modelId="{6BB437A2-9E28-4D2C-97ED-91A126868A6B}" type="pres">
      <dgm:prSet presAssocID="{863D8522-C56E-4129-BC1E-8D4782F4F644}" presName="compNode" presStyleCnt="0"/>
      <dgm:spPr/>
    </dgm:pt>
    <dgm:pt modelId="{C1B348CC-7313-4628-91DA-9D5EAE2F6C8E}" type="pres">
      <dgm:prSet presAssocID="{863D8522-C56E-4129-BC1E-8D4782F4F644}"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D34F732D-A1F0-40A2-8E9C-E0A7D0A19C6C}" type="pres">
      <dgm:prSet presAssocID="{863D8522-C56E-4129-BC1E-8D4782F4F644}" presName="spaceRect" presStyleCnt="0"/>
      <dgm:spPr/>
    </dgm:pt>
    <dgm:pt modelId="{4B9985EC-CD66-482F-8963-C2C66E224116}" type="pres">
      <dgm:prSet presAssocID="{863D8522-C56E-4129-BC1E-8D4782F4F644}" presName="textRect" presStyleLbl="revTx" presStyleIdx="2" presStyleCnt="3" custLinFactNeighborX="-524" custLinFactNeighborY="-6412">
        <dgm:presLayoutVars>
          <dgm:chMax val="1"/>
          <dgm:chPref val="1"/>
        </dgm:presLayoutVars>
      </dgm:prSet>
      <dgm:spPr/>
    </dgm:pt>
  </dgm:ptLst>
  <dgm:cxnLst>
    <dgm:cxn modelId="{35F37B36-1406-4A8C-8DF3-ACE23ED36DF1}" srcId="{371BD661-0F92-4B6F-B81A-A5426B5398A3}" destId="{F48A52B7-BA01-41CC-83CE-51B862626BCE}" srcOrd="1" destOrd="0" parTransId="{1CB73C2D-0349-4A7D-89E2-5887051CC3FF}" sibTransId="{344D835C-6840-476D-A387-4B8BCE12126B}"/>
    <dgm:cxn modelId="{C26F7C60-28E9-4623-8A76-B508F6608F61}" type="presOf" srcId="{371BD661-0F92-4B6F-B81A-A5426B5398A3}" destId="{AE38FA28-0651-4253-B835-362866E89456}" srcOrd="0" destOrd="0" presId="urn:microsoft.com/office/officeart/2018/2/layout/IconLabelList"/>
    <dgm:cxn modelId="{90C8E5B1-7F07-4E57-9FA2-A2602E76017D}" type="presOf" srcId="{863D8522-C56E-4129-BC1E-8D4782F4F644}" destId="{4B9985EC-CD66-482F-8963-C2C66E224116}" srcOrd="0" destOrd="0" presId="urn:microsoft.com/office/officeart/2018/2/layout/IconLabelList"/>
    <dgm:cxn modelId="{81A259C2-14AD-4BB8-A2BF-EC21349ED754}" srcId="{371BD661-0F92-4B6F-B81A-A5426B5398A3}" destId="{863D8522-C56E-4129-BC1E-8D4782F4F644}" srcOrd="2" destOrd="0" parTransId="{381E1516-1CE2-4A8E-9DEB-3BD4EE6B8A6F}" sibTransId="{FA7880D8-14AF-4953-AF90-64B0D70D0CA4}"/>
    <dgm:cxn modelId="{D73475E4-C658-460F-9523-BFE6124BE9C7}" type="presOf" srcId="{E50B4364-7BE1-46AF-A102-E97B2AAF7585}" destId="{E08D9549-15A9-4A29-A791-29870FA7FCDC}" srcOrd="0" destOrd="0" presId="urn:microsoft.com/office/officeart/2018/2/layout/IconLabelList"/>
    <dgm:cxn modelId="{8A0B1FFC-C1A2-4D4E-90F1-616825E8F86F}" srcId="{371BD661-0F92-4B6F-B81A-A5426B5398A3}" destId="{E50B4364-7BE1-46AF-A102-E97B2AAF7585}" srcOrd="0" destOrd="0" parTransId="{AC1022A7-60BA-40DC-9081-406249D97636}" sibTransId="{523BFB09-A36C-4A93-8DA8-EFB67C3A7D05}"/>
    <dgm:cxn modelId="{971196FE-23C9-4AAE-B2F2-D292E83BFC45}" type="presOf" srcId="{F48A52B7-BA01-41CC-83CE-51B862626BCE}" destId="{E92E47AB-8D4A-44F6-8EE1-E4D30BED8F80}" srcOrd="0" destOrd="0" presId="urn:microsoft.com/office/officeart/2018/2/layout/IconLabelList"/>
    <dgm:cxn modelId="{69E7FE07-2840-4951-98F5-5A65DBBAFE66}" type="presParOf" srcId="{AE38FA28-0651-4253-B835-362866E89456}" destId="{C931CC0D-7647-4E9B-9605-6B8750527CD9}" srcOrd="0" destOrd="0" presId="urn:microsoft.com/office/officeart/2018/2/layout/IconLabelList"/>
    <dgm:cxn modelId="{A85F2707-3FEE-4B88-AC06-3B6A8D21B2AB}" type="presParOf" srcId="{C931CC0D-7647-4E9B-9605-6B8750527CD9}" destId="{AD40488A-5F67-454D-9BB2-C7EAF85E623B}" srcOrd="0" destOrd="0" presId="urn:microsoft.com/office/officeart/2018/2/layout/IconLabelList"/>
    <dgm:cxn modelId="{72D5632B-E011-4F91-9BD1-32F6F1B4FCF4}" type="presParOf" srcId="{C931CC0D-7647-4E9B-9605-6B8750527CD9}" destId="{C5C68DA5-AD6F-434B-A41A-67001C6BA94D}" srcOrd="1" destOrd="0" presId="urn:microsoft.com/office/officeart/2018/2/layout/IconLabelList"/>
    <dgm:cxn modelId="{BBB11E10-65FD-4343-87FC-CB3DCFC12A04}" type="presParOf" srcId="{C931CC0D-7647-4E9B-9605-6B8750527CD9}" destId="{E08D9549-15A9-4A29-A791-29870FA7FCDC}" srcOrd="2" destOrd="0" presId="urn:microsoft.com/office/officeart/2018/2/layout/IconLabelList"/>
    <dgm:cxn modelId="{067332A9-9642-46CA-B1E6-C5FB4EECEE6B}" type="presParOf" srcId="{AE38FA28-0651-4253-B835-362866E89456}" destId="{4EC4CF4D-22CD-4984-98E2-5C36F62F5095}" srcOrd="1" destOrd="0" presId="urn:microsoft.com/office/officeart/2018/2/layout/IconLabelList"/>
    <dgm:cxn modelId="{F6B73CD9-F868-4FD4-8A67-8BFFF845D4DC}" type="presParOf" srcId="{AE38FA28-0651-4253-B835-362866E89456}" destId="{CD3EBA6F-FDF3-42F0-B44A-7D28C2FC9627}" srcOrd="2" destOrd="0" presId="urn:microsoft.com/office/officeart/2018/2/layout/IconLabelList"/>
    <dgm:cxn modelId="{E745C723-638C-4E8C-87AC-2F5854BCC8A5}" type="presParOf" srcId="{CD3EBA6F-FDF3-42F0-B44A-7D28C2FC9627}" destId="{ED1DFB31-F00A-43AB-B307-7D5F91A2A7D4}" srcOrd="0" destOrd="0" presId="urn:microsoft.com/office/officeart/2018/2/layout/IconLabelList"/>
    <dgm:cxn modelId="{EDAB684B-D0FB-41D7-BD4C-476840613B16}" type="presParOf" srcId="{CD3EBA6F-FDF3-42F0-B44A-7D28C2FC9627}" destId="{DEA2220D-C414-43AD-A7B9-7BDA855197FB}" srcOrd="1" destOrd="0" presId="urn:microsoft.com/office/officeart/2018/2/layout/IconLabelList"/>
    <dgm:cxn modelId="{D401C926-8B21-48CD-810C-AA39EC8240A8}" type="presParOf" srcId="{CD3EBA6F-FDF3-42F0-B44A-7D28C2FC9627}" destId="{E92E47AB-8D4A-44F6-8EE1-E4D30BED8F80}" srcOrd="2" destOrd="0" presId="urn:microsoft.com/office/officeart/2018/2/layout/IconLabelList"/>
    <dgm:cxn modelId="{4A16DFF5-7BCB-4246-8D60-AC5A31FC6413}" type="presParOf" srcId="{AE38FA28-0651-4253-B835-362866E89456}" destId="{3C989568-9E6B-4FD2-B0B8-56DCCB776974}" srcOrd="3" destOrd="0" presId="urn:microsoft.com/office/officeart/2018/2/layout/IconLabelList"/>
    <dgm:cxn modelId="{18A13693-654E-4EF3-BAA1-B4A2F5A0077D}" type="presParOf" srcId="{AE38FA28-0651-4253-B835-362866E89456}" destId="{6BB437A2-9E28-4D2C-97ED-91A126868A6B}" srcOrd="4" destOrd="0" presId="urn:microsoft.com/office/officeart/2018/2/layout/IconLabelList"/>
    <dgm:cxn modelId="{B037DF26-5423-4B9A-A0A3-F4C3F0C6D1BE}" type="presParOf" srcId="{6BB437A2-9E28-4D2C-97ED-91A126868A6B}" destId="{C1B348CC-7313-4628-91DA-9D5EAE2F6C8E}" srcOrd="0" destOrd="0" presId="urn:microsoft.com/office/officeart/2018/2/layout/IconLabelList"/>
    <dgm:cxn modelId="{E471F047-5848-40FE-A24D-41C69D8CF84D}" type="presParOf" srcId="{6BB437A2-9E28-4D2C-97ED-91A126868A6B}" destId="{D34F732D-A1F0-40A2-8E9C-E0A7D0A19C6C}" srcOrd="1" destOrd="0" presId="urn:microsoft.com/office/officeart/2018/2/layout/IconLabelList"/>
    <dgm:cxn modelId="{5384592A-51A6-454D-ADC9-CE0EEB72507B}" type="presParOf" srcId="{6BB437A2-9E28-4D2C-97ED-91A126868A6B}" destId="{4B9985EC-CD66-482F-8963-C2C66E224116}"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0488A-5F67-454D-9BB2-C7EAF85E623B}">
      <dsp:nvSpPr>
        <dsp:cNvPr id="0" name=""/>
        <dsp:cNvSpPr/>
      </dsp:nvSpPr>
      <dsp:spPr>
        <a:xfrm>
          <a:off x="587276" y="177493"/>
          <a:ext cx="878032" cy="87803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D9549-15A9-4A29-A791-29870FA7FCDC}">
      <dsp:nvSpPr>
        <dsp:cNvPr id="0" name=""/>
        <dsp:cNvSpPr/>
      </dsp:nvSpPr>
      <dsp:spPr>
        <a:xfrm>
          <a:off x="50701" y="1803592"/>
          <a:ext cx="1951183" cy="336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DE" sz="1800" kern="1200" dirty="0"/>
            <a:t>Showcase  interventions for sustainable and inclusive development, building on the New Urban Agenda and the Paris Agreement.</a:t>
          </a:r>
          <a:endParaRPr lang="en-US" sz="1800" kern="1200" dirty="0"/>
        </a:p>
      </dsp:txBody>
      <dsp:txXfrm>
        <a:off x="50701" y="1803592"/>
        <a:ext cx="1951183" cy="3360935"/>
      </dsp:txXfrm>
    </dsp:sp>
    <dsp:sp modelId="{ED1DFB31-F00A-43AB-B307-7D5F91A2A7D4}">
      <dsp:nvSpPr>
        <dsp:cNvPr id="0" name=""/>
        <dsp:cNvSpPr/>
      </dsp:nvSpPr>
      <dsp:spPr>
        <a:xfrm>
          <a:off x="2879917" y="177493"/>
          <a:ext cx="878032" cy="87803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E47AB-8D4A-44F6-8EE1-E4D30BED8F80}">
      <dsp:nvSpPr>
        <dsp:cNvPr id="0" name=""/>
        <dsp:cNvSpPr/>
      </dsp:nvSpPr>
      <dsp:spPr>
        <a:xfrm>
          <a:off x="2343341" y="1803592"/>
          <a:ext cx="1951183" cy="336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DE" sz="1800" kern="1200" dirty="0"/>
            <a:t>Linking key sectors and actors is a vital step towards an integrated approach that helps decarbonizing urban systems and delivers liveable and accessible cities for all.</a:t>
          </a:r>
          <a:endParaRPr lang="en-US" sz="1800" kern="1200" dirty="0"/>
        </a:p>
      </dsp:txBody>
      <dsp:txXfrm>
        <a:off x="2343341" y="1803592"/>
        <a:ext cx="1951183" cy="3360935"/>
      </dsp:txXfrm>
    </dsp:sp>
    <dsp:sp modelId="{C1B348CC-7313-4628-91DA-9D5EAE2F6C8E}">
      <dsp:nvSpPr>
        <dsp:cNvPr id="0" name=""/>
        <dsp:cNvSpPr/>
      </dsp:nvSpPr>
      <dsp:spPr>
        <a:xfrm>
          <a:off x="5172557" y="177493"/>
          <a:ext cx="878032" cy="878032"/>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985EC-CD66-482F-8963-C2C66E224116}">
      <dsp:nvSpPr>
        <dsp:cNvPr id="0" name=""/>
        <dsp:cNvSpPr/>
      </dsp:nvSpPr>
      <dsp:spPr>
        <a:xfrm>
          <a:off x="4625758" y="1588089"/>
          <a:ext cx="1951183" cy="336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DE" sz="1800" kern="1200" dirty="0"/>
            <a:t>Testing innovative solutions in urban living labs can be a key steppingstone, transferring these learnings into scaled-up public or private sector actions is then a vital next step towards transformative change.</a:t>
          </a:r>
          <a:endParaRPr lang="en-US" sz="1800" kern="1200" dirty="0"/>
        </a:p>
      </dsp:txBody>
      <dsp:txXfrm>
        <a:off x="4625758" y="1588089"/>
        <a:ext cx="1951183" cy="33609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5C5F9-F419-B940-9A5E-0BE6B653D9D2}" type="datetimeFigureOut">
              <a:rPr lang="en-DE" smtClean="0"/>
              <a:t>24.01.22</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CF675-87B6-E249-AAFD-EB0AC314A683}" type="slidenum">
              <a:rPr lang="en-DE" smtClean="0"/>
              <a:t>‹#›</a:t>
            </a:fld>
            <a:endParaRPr lang="en-DE"/>
          </a:p>
        </p:txBody>
      </p:sp>
    </p:spTree>
    <p:extLst>
      <p:ext uri="{BB962C8B-B14F-4D97-AF65-F5344CB8AC3E}">
        <p14:creationId xmlns:p14="http://schemas.microsoft.com/office/powerpoint/2010/main" val="66891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23d94b59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23d94b59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8.1.3 Why focus on urban systems?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6123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23d94b591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23d94b59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8.1.3 Why focus on urban systems?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Urban system approach  includes two concepts: </a:t>
            </a:r>
            <a:endParaRPr/>
          </a:p>
          <a:p>
            <a:pPr marL="0" lvl="0" indent="0" algn="l" rtl="0">
              <a:spcBef>
                <a:spcPts val="0"/>
              </a:spcBef>
              <a:spcAft>
                <a:spcPts val="0"/>
              </a:spcAft>
              <a:buNone/>
            </a:pPr>
            <a:r>
              <a:rPr lang="en"/>
              <a:t>First:   </a:t>
            </a:r>
            <a:endParaRPr/>
          </a:p>
        </p:txBody>
      </p:sp>
    </p:spTree>
    <p:extLst>
      <p:ext uri="{BB962C8B-B14F-4D97-AF65-F5344CB8AC3E}">
        <p14:creationId xmlns:p14="http://schemas.microsoft.com/office/powerpoint/2010/main" val="291678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2847bcba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2847bcba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8.1.3 Why focus on urban systems?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Urban system approach  includes two concepts: </a:t>
            </a:r>
            <a:endParaRPr/>
          </a:p>
          <a:p>
            <a:pPr marL="0" lvl="0" indent="0" algn="l" rtl="0">
              <a:spcBef>
                <a:spcPts val="0"/>
              </a:spcBef>
              <a:spcAft>
                <a:spcPts val="0"/>
              </a:spcAft>
              <a:buNone/>
            </a:pPr>
            <a:r>
              <a:rPr lang="en"/>
              <a:t>First:   </a:t>
            </a:r>
            <a:endParaRPr/>
          </a:p>
        </p:txBody>
      </p:sp>
    </p:spTree>
    <p:extLst>
      <p:ext uri="{BB962C8B-B14F-4D97-AF65-F5344CB8AC3E}">
        <p14:creationId xmlns:p14="http://schemas.microsoft.com/office/powerpoint/2010/main" val="249085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2847bcba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2847bcb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8.2.1  Sustainable development</a:t>
            </a:r>
            <a:endParaRPr/>
          </a:p>
        </p:txBody>
      </p:sp>
    </p:spTree>
    <p:extLst>
      <p:ext uri="{BB962C8B-B14F-4D97-AF65-F5344CB8AC3E}">
        <p14:creationId xmlns:p14="http://schemas.microsoft.com/office/powerpoint/2010/main" val="87846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2847bcba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d2847bcba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8.2.2  Economic development, competitiveness, and equity</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27140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2847bcba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2847bcba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8.1.3 Why focus on urban systems?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Urban system approach  includes two concepts: </a:t>
            </a:r>
            <a:endParaRPr/>
          </a:p>
          <a:p>
            <a:pPr marL="0" lvl="0" indent="0" algn="l" rtl="0">
              <a:spcBef>
                <a:spcPts val="0"/>
              </a:spcBef>
              <a:spcAft>
                <a:spcPts val="0"/>
              </a:spcAft>
              <a:buNone/>
            </a:pPr>
            <a:r>
              <a:rPr lang="en"/>
              <a:t>First:   </a:t>
            </a:r>
            <a:endParaRPr/>
          </a:p>
        </p:txBody>
      </p:sp>
    </p:spTree>
    <p:extLst>
      <p:ext uri="{BB962C8B-B14F-4D97-AF65-F5344CB8AC3E}">
        <p14:creationId xmlns:p14="http://schemas.microsoft.com/office/powerpoint/2010/main" val="4789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a96430a5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ea96430a5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0b808c2c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100b808c2cd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1998-2373-8046-AE9A-4C59DCE1B6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2C951234-DD40-E545-95A6-228C444E6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BF5448D6-A5F6-6044-909F-68C4A64BD1A1}"/>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5" name="Footer Placeholder 4">
            <a:extLst>
              <a:ext uri="{FF2B5EF4-FFF2-40B4-BE49-F238E27FC236}">
                <a16:creationId xmlns:a16="http://schemas.microsoft.com/office/drawing/2014/main" id="{811BD13F-83A3-5748-A3DC-781FD2D51447}"/>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EC11431D-3364-DA41-AC7E-8F51107CB8B2}"/>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376560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BD23-2725-9D47-9CF3-EB91B95A0650}"/>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7657E9CC-48CD-A247-8AD7-4AD5AEA0C4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6E94297-173A-4041-BF84-CA09F1227E41}"/>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5" name="Footer Placeholder 4">
            <a:extLst>
              <a:ext uri="{FF2B5EF4-FFF2-40B4-BE49-F238E27FC236}">
                <a16:creationId xmlns:a16="http://schemas.microsoft.com/office/drawing/2014/main" id="{F60ED069-2417-0E40-9230-58644DBCC0E3}"/>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3DBEB46-7354-D148-A50D-82C63E45FEF4}"/>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308321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E7DB9-4222-D543-9504-FF92801C58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2713892D-6A6A-C445-AFFE-F39B0AB6C4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AACCBB53-276A-1A47-82D4-62DDA89191DE}"/>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5" name="Footer Placeholder 4">
            <a:extLst>
              <a:ext uri="{FF2B5EF4-FFF2-40B4-BE49-F238E27FC236}">
                <a16:creationId xmlns:a16="http://schemas.microsoft.com/office/drawing/2014/main" id="{830700BF-CB4F-9D41-AEA3-721E370AC422}"/>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536463A-3A01-8A46-8B40-0E8B00E6B6DB}"/>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351929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451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6CE3-8E45-284B-8A8D-E3236E026B2F}"/>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D61D8FFA-0B2F-C24F-8C26-6A2A4A884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E403F489-8C46-8A43-A86D-AC85BF268786}"/>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5" name="Footer Placeholder 4">
            <a:extLst>
              <a:ext uri="{FF2B5EF4-FFF2-40B4-BE49-F238E27FC236}">
                <a16:creationId xmlns:a16="http://schemas.microsoft.com/office/drawing/2014/main" id="{1411AC39-FC0C-CE4F-B612-F13EDBE9ABB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E2377CE-1D7C-1242-A7C3-5F38E23C4E2C}"/>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226887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DE1F-5A3F-804E-BC54-6F7201572AF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ABC92B4F-6732-994B-ADAB-8C06904665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D893C6-A82A-D94F-A0DD-87601FC07DEE}"/>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5" name="Footer Placeholder 4">
            <a:extLst>
              <a:ext uri="{FF2B5EF4-FFF2-40B4-BE49-F238E27FC236}">
                <a16:creationId xmlns:a16="http://schemas.microsoft.com/office/drawing/2014/main" id="{D0CA7385-0541-9A44-A20F-4C25CCA494D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463C59A-31CF-FE4A-A676-38590F241268}"/>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77381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4EE-485C-2E4E-B90C-A8A2CC01BD6D}"/>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FA5E61AE-4378-2947-92DC-E7BE0ED027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1A59F954-D580-6849-BECA-D648A3626E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04C17BAC-8516-D148-AFEB-C15B85DD9E1F}"/>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6" name="Footer Placeholder 5">
            <a:extLst>
              <a:ext uri="{FF2B5EF4-FFF2-40B4-BE49-F238E27FC236}">
                <a16:creationId xmlns:a16="http://schemas.microsoft.com/office/drawing/2014/main" id="{D7341C06-6C85-6446-B195-B3CA60689DE2}"/>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BEDCB545-91E2-4A45-8469-1437C809C60C}"/>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289392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BBBA-9437-B849-BF76-4FD91992E6D7}"/>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2CAB8200-DE60-B64B-8A7F-D0DBA6D061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CF0812-10DA-7947-8F05-70B95CA3B8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1580CA41-1929-5946-9EE3-7DAD19FE9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346E83-92F5-6443-8241-E419D1A628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5CAD91EC-0E9B-3C47-A615-FC5378217D32}"/>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8" name="Footer Placeholder 7">
            <a:extLst>
              <a:ext uri="{FF2B5EF4-FFF2-40B4-BE49-F238E27FC236}">
                <a16:creationId xmlns:a16="http://schemas.microsoft.com/office/drawing/2014/main" id="{C432F2C2-E8B9-FB4A-B2CD-CFF3A7973B60}"/>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0F3D5554-4C20-D047-A75D-FA42BDC71FB9}"/>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26855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AE93-58A8-1A43-B0FB-1853383DAADE}"/>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E11862A6-BF39-D545-9B43-8F134D8C9813}"/>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4" name="Footer Placeholder 3">
            <a:extLst>
              <a:ext uri="{FF2B5EF4-FFF2-40B4-BE49-F238E27FC236}">
                <a16:creationId xmlns:a16="http://schemas.microsoft.com/office/drawing/2014/main" id="{52E9A63B-FADE-3849-BDE3-5367E5AF9D05}"/>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7992ED23-60B1-E143-BE9B-A41520F3BA6E}"/>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177337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4C9B4-4A6D-0540-817E-428887FD0F55}"/>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3" name="Footer Placeholder 2">
            <a:extLst>
              <a:ext uri="{FF2B5EF4-FFF2-40B4-BE49-F238E27FC236}">
                <a16:creationId xmlns:a16="http://schemas.microsoft.com/office/drawing/2014/main" id="{3200BA39-6483-4F46-880D-566642665D06}"/>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7550FD39-7E2D-DF45-9117-2AAA4542EC2E}"/>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14417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142F-B946-B243-AD01-D80B7CC5A5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0C8C5923-C7AB-BA4A-8E94-543D33B9C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6D051A29-A7FE-9D4A-8198-13E6FD762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AC2F57-46F5-3944-BA33-F794E66C3483}"/>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6" name="Footer Placeholder 5">
            <a:extLst>
              <a:ext uri="{FF2B5EF4-FFF2-40B4-BE49-F238E27FC236}">
                <a16:creationId xmlns:a16="http://schemas.microsoft.com/office/drawing/2014/main" id="{975386A8-B7E8-A74D-8740-EC8E37D33EDB}"/>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BDAD83BD-3B81-D54F-9674-EDF9CF8E7EF1}"/>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213020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79EC-FEE0-5C41-A5D5-41151968D1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0FB849FE-5152-0B45-A230-777DA057C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5185B417-4156-8649-901C-7D9E4746B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E756C8-5277-D042-AD47-C3D044E41BE8}"/>
              </a:ext>
            </a:extLst>
          </p:cNvPr>
          <p:cNvSpPr>
            <a:spLocks noGrp="1"/>
          </p:cNvSpPr>
          <p:nvPr>
            <p:ph type="dt" sz="half" idx="10"/>
          </p:nvPr>
        </p:nvSpPr>
        <p:spPr/>
        <p:txBody>
          <a:bodyPr/>
          <a:lstStyle/>
          <a:p>
            <a:fld id="{1F3AA817-205D-4F4B-B486-59D2F889E7B3}" type="datetimeFigureOut">
              <a:rPr lang="en-DE" smtClean="0"/>
              <a:t>24.01.22</a:t>
            </a:fld>
            <a:endParaRPr lang="en-DE"/>
          </a:p>
        </p:txBody>
      </p:sp>
      <p:sp>
        <p:nvSpPr>
          <p:cNvPr id="6" name="Footer Placeholder 5">
            <a:extLst>
              <a:ext uri="{FF2B5EF4-FFF2-40B4-BE49-F238E27FC236}">
                <a16:creationId xmlns:a16="http://schemas.microsoft.com/office/drawing/2014/main" id="{9C1BB833-D0C0-3B40-ACB8-A2D67FC70BFD}"/>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5CCB20E9-24B1-AC4C-979E-EE9B2B464914}"/>
              </a:ext>
            </a:extLst>
          </p:cNvPr>
          <p:cNvSpPr>
            <a:spLocks noGrp="1"/>
          </p:cNvSpPr>
          <p:nvPr>
            <p:ph type="sldNum" sz="quarter" idx="12"/>
          </p:nvPr>
        </p:nvSpPr>
        <p:spPr/>
        <p:txBody>
          <a:bodyPr/>
          <a:lstStyle/>
          <a:p>
            <a:fld id="{0C14E701-D572-FF41-A4E6-7A4E233E7309}" type="slidenum">
              <a:rPr lang="en-DE" smtClean="0"/>
              <a:t>‹#›</a:t>
            </a:fld>
            <a:endParaRPr lang="en-DE"/>
          </a:p>
        </p:txBody>
      </p:sp>
    </p:spTree>
    <p:extLst>
      <p:ext uri="{BB962C8B-B14F-4D97-AF65-F5344CB8AC3E}">
        <p14:creationId xmlns:p14="http://schemas.microsoft.com/office/powerpoint/2010/main" val="138344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9E7D09-8FF8-FA44-ACBA-637E1A907FD5}"/>
              </a:ext>
            </a:extLst>
          </p:cNvPr>
          <p:cNvSpPr>
            <a:spLocks noGrp="1"/>
          </p:cNvSpPr>
          <p:nvPr>
            <p:ph type="title"/>
          </p:nvPr>
        </p:nvSpPr>
        <p:spPr>
          <a:xfrm>
            <a:off x="838200" y="365125"/>
            <a:ext cx="8503508"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4E6D370E-CFE1-C141-9579-8819A0C41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BE2D07A-9653-9941-AE75-7A7830B60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AA817-205D-4F4B-B486-59D2F889E7B3}" type="datetimeFigureOut">
              <a:rPr lang="en-DE" smtClean="0"/>
              <a:t>24.01.22</a:t>
            </a:fld>
            <a:endParaRPr lang="en-DE"/>
          </a:p>
        </p:txBody>
      </p:sp>
      <p:sp>
        <p:nvSpPr>
          <p:cNvPr id="5" name="Footer Placeholder 4">
            <a:extLst>
              <a:ext uri="{FF2B5EF4-FFF2-40B4-BE49-F238E27FC236}">
                <a16:creationId xmlns:a16="http://schemas.microsoft.com/office/drawing/2014/main" id="{09D27244-CAF5-F84B-8A19-8B0B6A130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ACDAE31D-DBE0-CE46-8679-8209FFE94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4E701-D572-FF41-A4E6-7A4E233E7309}" type="slidenum">
              <a:rPr lang="en-DE" smtClean="0"/>
              <a:t>‹#›</a:t>
            </a:fld>
            <a:endParaRPr lang="en-DE"/>
          </a:p>
        </p:txBody>
      </p:sp>
      <p:pic>
        <p:nvPicPr>
          <p:cNvPr id="8" name="Picture 2" descr="C:\Users\frank_chr1\Documents\Wikipedia\Connective Cities_Logo.png">
            <a:extLst>
              <a:ext uri="{FF2B5EF4-FFF2-40B4-BE49-F238E27FC236}">
                <a16:creationId xmlns:a16="http://schemas.microsoft.com/office/drawing/2014/main" id="{80EF5DBC-A063-434E-9B82-652AB2A3D014}"/>
              </a:ext>
            </a:extLst>
          </p:cNvPr>
          <p:cNvPicPr>
            <a:picLocks noChangeAspect="1" noChangeArrowheads="1"/>
          </p:cNvPicPr>
          <p:nvPr userDrawn="1"/>
        </p:nvPicPr>
        <p:blipFill rotWithShape="1">
          <a:blip r:embed="rId14" cstate="email">
            <a:extLst>
              <a:ext uri="{28A0092B-C50C-407E-A947-70E740481C1C}">
                <a14:useLocalDpi xmlns:a14="http://schemas.microsoft.com/office/drawing/2010/main"/>
              </a:ext>
            </a:extLst>
          </a:blip>
          <a:srcRect r="-2785"/>
          <a:stretch/>
        </p:blipFill>
        <p:spPr bwMode="auto">
          <a:xfrm>
            <a:off x="9517564" y="299008"/>
            <a:ext cx="229343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platzhalter 6">
            <a:extLst>
              <a:ext uri="{FF2B5EF4-FFF2-40B4-BE49-F238E27FC236}">
                <a16:creationId xmlns:a16="http://schemas.microsoft.com/office/drawing/2014/main" id="{9C5D4A49-1FC4-5F48-A0C1-5021F7675A83}"/>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b="-1"/>
          <a:stretch/>
        </p:blipFill>
        <p:spPr>
          <a:xfrm rot="5400000">
            <a:off x="6358760" y="1011374"/>
            <a:ext cx="5686640" cy="5979840"/>
          </a:xfrm>
          <a:custGeom>
            <a:avLst/>
            <a:gdLst>
              <a:gd name="connsiteX0" fmla="*/ 0 w 8455969"/>
              <a:gd name="connsiteY0" fmla="*/ 0 h 7561263"/>
              <a:gd name="connsiteX1" fmla="*/ 8455969 w 8455969"/>
              <a:gd name="connsiteY1" fmla="*/ 0 h 7561263"/>
              <a:gd name="connsiteX2" fmla="*/ 8455969 w 8455969"/>
              <a:gd name="connsiteY2" fmla="*/ 7561263 h 7561263"/>
              <a:gd name="connsiteX3" fmla="*/ 0 w 8455969"/>
              <a:gd name="connsiteY3" fmla="*/ 7561263 h 7561263"/>
              <a:gd name="connsiteX4" fmla="*/ 0 w 8455969"/>
              <a:gd name="connsiteY4"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0 w 8455969"/>
              <a:gd name="connsiteY4"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095971 w 8455969"/>
              <a:gd name="connsiteY4" fmla="*/ 1088967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470043 w 8455969"/>
              <a:gd name="connsiteY4" fmla="*/ 556953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470043 w 8455969"/>
              <a:gd name="connsiteY4" fmla="*/ 556953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844116 w 8455969"/>
              <a:gd name="connsiteY4" fmla="*/ 856211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844116 w 8455969"/>
              <a:gd name="connsiteY4" fmla="*/ 856211 h 7561263"/>
              <a:gd name="connsiteX5" fmla="*/ 0 w 8455969"/>
              <a:gd name="connsiteY5" fmla="*/ 0 h 7561263"/>
              <a:gd name="connsiteX0" fmla="*/ 0 w 8455969"/>
              <a:gd name="connsiteY0" fmla="*/ 0 h 7568364"/>
              <a:gd name="connsiteX1" fmla="*/ 8455969 w 8455969"/>
              <a:gd name="connsiteY1" fmla="*/ 0 h 7568364"/>
              <a:gd name="connsiteX2" fmla="*/ 8455969 w 8455969"/>
              <a:gd name="connsiteY2" fmla="*/ 7561263 h 7568364"/>
              <a:gd name="connsiteX3" fmla="*/ 7653424 w 8455969"/>
              <a:gd name="connsiteY3" fmla="*/ 7568364 h 7568364"/>
              <a:gd name="connsiteX4" fmla="*/ 1844116 w 8455969"/>
              <a:gd name="connsiteY4" fmla="*/ 856211 h 7568364"/>
              <a:gd name="connsiteX5" fmla="*/ 0 w 8455969"/>
              <a:gd name="connsiteY5" fmla="*/ 0 h 7568364"/>
              <a:gd name="connsiteX0" fmla="*/ 0 w 8464282"/>
              <a:gd name="connsiteY0" fmla="*/ 0 h 7568364"/>
              <a:gd name="connsiteX1" fmla="*/ 8455969 w 8464282"/>
              <a:gd name="connsiteY1" fmla="*/ 0 h 7568364"/>
              <a:gd name="connsiteX2" fmla="*/ 8464282 w 8464282"/>
              <a:gd name="connsiteY2" fmla="*/ 7561263 h 7568364"/>
              <a:gd name="connsiteX3" fmla="*/ 7653424 w 8464282"/>
              <a:gd name="connsiteY3" fmla="*/ 7568364 h 7568364"/>
              <a:gd name="connsiteX4" fmla="*/ 1844116 w 8464282"/>
              <a:gd name="connsiteY4" fmla="*/ 856211 h 7568364"/>
              <a:gd name="connsiteX5" fmla="*/ 0 w 8464282"/>
              <a:gd name="connsiteY5" fmla="*/ 0 h 7568364"/>
              <a:gd name="connsiteX0" fmla="*/ 0 w 8464282"/>
              <a:gd name="connsiteY0" fmla="*/ 0 h 7577888"/>
              <a:gd name="connsiteX1" fmla="*/ 8455969 w 8464282"/>
              <a:gd name="connsiteY1" fmla="*/ 0 h 7577888"/>
              <a:gd name="connsiteX2" fmla="*/ 8464282 w 8464282"/>
              <a:gd name="connsiteY2" fmla="*/ 7577888 h 7577888"/>
              <a:gd name="connsiteX3" fmla="*/ 7653424 w 8464282"/>
              <a:gd name="connsiteY3" fmla="*/ 7568364 h 7577888"/>
              <a:gd name="connsiteX4" fmla="*/ 1844116 w 8464282"/>
              <a:gd name="connsiteY4" fmla="*/ 856211 h 7577888"/>
              <a:gd name="connsiteX5" fmla="*/ 0 w 8464282"/>
              <a:gd name="connsiteY5" fmla="*/ 0 h 7577888"/>
              <a:gd name="connsiteX0" fmla="*/ 0 w 8464282"/>
              <a:gd name="connsiteY0" fmla="*/ 0 h 7577888"/>
              <a:gd name="connsiteX1" fmla="*/ 8455969 w 8464282"/>
              <a:gd name="connsiteY1" fmla="*/ 0 h 7577888"/>
              <a:gd name="connsiteX2" fmla="*/ 8464282 w 8464282"/>
              <a:gd name="connsiteY2" fmla="*/ 7577888 h 7577888"/>
              <a:gd name="connsiteX3" fmla="*/ 7661737 w 8464282"/>
              <a:gd name="connsiteY3" fmla="*/ 7576676 h 7577888"/>
              <a:gd name="connsiteX4" fmla="*/ 1844116 w 8464282"/>
              <a:gd name="connsiteY4" fmla="*/ 856211 h 7577888"/>
              <a:gd name="connsiteX5" fmla="*/ 0 w 8464282"/>
              <a:gd name="connsiteY5" fmla="*/ 0 h 7577888"/>
              <a:gd name="connsiteX0" fmla="*/ 0 w 8464282"/>
              <a:gd name="connsiteY0" fmla="*/ 0 h 7577888"/>
              <a:gd name="connsiteX1" fmla="*/ 8464282 w 8464282"/>
              <a:gd name="connsiteY1" fmla="*/ 0 h 7577888"/>
              <a:gd name="connsiteX2" fmla="*/ 8464282 w 8464282"/>
              <a:gd name="connsiteY2" fmla="*/ 7577888 h 7577888"/>
              <a:gd name="connsiteX3" fmla="*/ 7661737 w 8464282"/>
              <a:gd name="connsiteY3" fmla="*/ 7576676 h 7577888"/>
              <a:gd name="connsiteX4" fmla="*/ 1844116 w 8464282"/>
              <a:gd name="connsiteY4" fmla="*/ 856211 h 7577888"/>
              <a:gd name="connsiteX5" fmla="*/ 0 w 8464282"/>
              <a:gd name="connsiteY5" fmla="*/ 0 h 7577888"/>
              <a:gd name="connsiteX0" fmla="*/ 0 w 8464282"/>
              <a:gd name="connsiteY0" fmla="*/ 0 h 7618239"/>
              <a:gd name="connsiteX1" fmla="*/ 8464282 w 8464282"/>
              <a:gd name="connsiteY1" fmla="*/ 0 h 7618239"/>
              <a:gd name="connsiteX2" fmla="*/ 8464282 w 8464282"/>
              <a:gd name="connsiteY2" fmla="*/ 7577888 h 7618239"/>
              <a:gd name="connsiteX3" fmla="*/ 7703301 w 8464282"/>
              <a:gd name="connsiteY3" fmla="*/ 7618239 h 7618239"/>
              <a:gd name="connsiteX4" fmla="*/ 1844116 w 8464282"/>
              <a:gd name="connsiteY4" fmla="*/ 856211 h 7618239"/>
              <a:gd name="connsiteX5" fmla="*/ 0 w 8464282"/>
              <a:gd name="connsiteY5" fmla="*/ 0 h 7618239"/>
              <a:gd name="connsiteX0" fmla="*/ 0 w 8464282"/>
              <a:gd name="connsiteY0" fmla="*/ 0 h 7627764"/>
              <a:gd name="connsiteX1" fmla="*/ 8464282 w 8464282"/>
              <a:gd name="connsiteY1" fmla="*/ 0 h 7627764"/>
              <a:gd name="connsiteX2" fmla="*/ 8464282 w 8464282"/>
              <a:gd name="connsiteY2" fmla="*/ 7627764 h 7627764"/>
              <a:gd name="connsiteX3" fmla="*/ 7703301 w 8464282"/>
              <a:gd name="connsiteY3" fmla="*/ 7618239 h 7627764"/>
              <a:gd name="connsiteX4" fmla="*/ 1844116 w 8464282"/>
              <a:gd name="connsiteY4" fmla="*/ 856211 h 7627764"/>
              <a:gd name="connsiteX5" fmla="*/ 0 w 8464282"/>
              <a:gd name="connsiteY5" fmla="*/ 0 h 7627764"/>
              <a:gd name="connsiteX0" fmla="*/ 0 w 8464282"/>
              <a:gd name="connsiteY0" fmla="*/ 0 h 7627764"/>
              <a:gd name="connsiteX1" fmla="*/ 8464282 w 8464282"/>
              <a:gd name="connsiteY1" fmla="*/ 0 h 7627764"/>
              <a:gd name="connsiteX2" fmla="*/ 8464282 w 8464282"/>
              <a:gd name="connsiteY2" fmla="*/ 7627764 h 7627764"/>
              <a:gd name="connsiteX3" fmla="*/ 7719927 w 8464282"/>
              <a:gd name="connsiteY3" fmla="*/ 7626552 h 7627764"/>
              <a:gd name="connsiteX4" fmla="*/ 1844116 w 8464282"/>
              <a:gd name="connsiteY4" fmla="*/ 856211 h 7627764"/>
              <a:gd name="connsiteX5" fmla="*/ 0 w 8464282"/>
              <a:gd name="connsiteY5" fmla="*/ 0 h 762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4282" h="7627764">
                <a:moveTo>
                  <a:pt x="0" y="0"/>
                </a:moveTo>
                <a:lnTo>
                  <a:pt x="8464282" y="0"/>
                </a:lnTo>
                <a:lnTo>
                  <a:pt x="8464282" y="7627764"/>
                </a:lnTo>
                <a:lnTo>
                  <a:pt x="7719927" y="7626552"/>
                </a:lnTo>
                <a:lnTo>
                  <a:pt x="1844116" y="856211"/>
                </a:lnTo>
                <a:cubicBezTo>
                  <a:pt x="1063157" y="33251"/>
                  <a:pt x="149193" y="16626"/>
                  <a:pt x="0" y="0"/>
                </a:cubicBezTo>
                <a:close/>
              </a:path>
            </a:pathLst>
          </a:custGeom>
        </p:spPr>
      </p:pic>
    </p:spTree>
    <p:extLst>
      <p:ext uri="{BB962C8B-B14F-4D97-AF65-F5344CB8AC3E}">
        <p14:creationId xmlns:p14="http://schemas.microsoft.com/office/powerpoint/2010/main" val="196419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living-lab.center/" TargetMode="External"/><Relationship Id="rId4" Type="http://schemas.openxmlformats.org/officeDocument/2006/relationships/hyperlink" Target="mailto:olah@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www.living-lab.center/" TargetMode="External"/><Relationship Id="rId2" Type="http://schemas.openxmlformats.org/officeDocument/2006/relationships/hyperlink" Target="http://www.wupperins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862282-A8AD-6146-80A0-D24FB6958D62}"/>
              </a:ext>
            </a:extLst>
          </p:cNvPr>
          <p:cNvSpPr>
            <a:spLocks noGrp="1"/>
          </p:cNvSpPr>
          <p:nvPr>
            <p:ph type="subTitle" idx="1"/>
          </p:nvPr>
        </p:nvSpPr>
        <p:spPr>
          <a:xfrm>
            <a:off x="1524000" y="4346914"/>
            <a:ext cx="9144000" cy="910886"/>
          </a:xfrm>
        </p:spPr>
        <p:txBody>
          <a:bodyPr/>
          <a:lstStyle/>
          <a:p>
            <a:r>
              <a:rPr lang="en-GB" dirty="0"/>
              <a:t>Green City Pioneers of Change: Joint Event on the Creation of Synergies between Mobility, Urban Space and Energy Solutions</a:t>
            </a:r>
          </a:p>
          <a:p>
            <a:endParaRPr lang="en-DE" dirty="0"/>
          </a:p>
        </p:txBody>
      </p:sp>
      <p:grpSp>
        <p:nvGrpSpPr>
          <p:cNvPr id="5" name="Group 4">
            <a:extLst>
              <a:ext uri="{FF2B5EF4-FFF2-40B4-BE49-F238E27FC236}">
                <a16:creationId xmlns:a16="http://schemas.microsoft.com/office/drawing/2014/main" id="{0CC74BB1-E31C-8F45-829A-6E4485647158}"/>
              </a:ext>
            </a:extLst>
          </p:cNvPr>
          <p:cNvGrpSpPr/>
          <p:nvPr/>
        </p:nvGrpSpPr>
        <p:grpSpPr>
          <a:xfrm>
            <a:off x="3699164" y="804130"/>
            <a:ext cx="5153891" cy="2018864"/>
            <a:chOff x="1440865" y="1635227"/>
            <a:chExt cx="4371800" cy="1686505"/>
          </a:xfrm>
        </p:grpSpPr>
        <p:sp>
          <p:nvSpPr>
            <p:cNvPr id="6" name="Ellipse 18">
              <a:extLst>
                <a:ext uri="{FF2B5EF4-FFF2-40B4-BE49-F238E27FC236}">
                  <a16:creationId xmlns:a16="http://schemas.microsoft.com/office/drawing/2014/main" id="{3A4D0C23-8195-5A48-8FAB-24D90659B1AD}"/>
                </a:ext>
              </a:extLst>
            </p:cNvPr>
            <p:cNvSpPr/>
            <p:nvPr/>
          </p:nvSpPr>
          <p:spPr bwMode="auto">
            <a:xfrm>
              <a:off x="4998143" y="3024732"/>
              <a:ext cx="297000" cy="297000"/>
            </a:xfrm>
            <a:prstGeom prst="ellipse">
              <a:avLst/>
            </a:prstGeom>
            <a:solidFill>
              <a:srgbClr val="5D7824"/>
            </a:solidFill>
            <a:ln w="57150">
              <a:noFill/>
            </a:ln>
          </p:spPr>
          <p:txBody>
            <a:bodyPr vert="horz" lIns="0" tIns="0" rIns="0" bIns="0" rtlCol="0" anchor="ctr">
              <a:noAutofit/>
            </a:bodyPr>
            <a:lstStyle/>
            <a:p>
              <a:pPr algn="ctr" fontAlgn="base">
                <a:spcBef>
                  <a:spcPts val="225"/>
                </a:spcBef>
                <a:spcAft>
                  <a:spcPts val="225"/>
                </a:spcAft>
                <a:buClr>
                  <a:srgbClr val="6C9345"/>
                </a:buClr>
              </a:pPr>
              <a:endParaRPr lang="de-DE" sz="1500" kern="0">
                <a:solidFill>
                  <a:srgbClr val="3C3C3C"/>
                </a:solidFill>
                <a:latin typeface="Roboto" pitchFamily="2" charset="0"/>
                <a:ea typeface="Roboto" pitchFamily="2" charset="0"/>
              </a:endParaRPr>
            </a:p>
          </p:txBody>
        </p:sp>
        <p:sp>
          <p:nvSpPr>
            <p:cNvPr id="7" name="Ellipse 19">
              <a:extLst>
                <a:ext uri="{FF2B5EF4-FFF2-40B4-BE49-F238E27FC236}">
                  <a16:creationId xmlns:a16="http://schemas.microsoft.com/office/drawing/2014/main" id="{7D723348-72E8-3E4F-8824-3661DC47E8CB}"/>
                </a:ext>
              </a:extLst>
            </p:cNvPr>
            <p:cNvSpPr/>
            <p:nvPr/>
          </p:nvSpPr>
          <p:spPr bwMode="auto">
            <a:xfrm>
              <a:off x="5271589" y="2119268"/>
              <a:ext cx="541076" cy="528494"/>
            </a:xfrm>
            <a:prstGeom prst="ellipse">
              <a:avLst/>
            </a:prstGeom>
            <a:solidFill>
              <a:srgbClr val="5D7824"/>
            </a:solidFill>
            <a:ln w="57150">
              <a:noFill/>
            </a:ln>
          </p:spPr>
          <p:txBody>
            <a:bodyPr vert="horz" lIns="0" tIns="0" rIns="0" bIns="0" rtlCol="0" anchor="ctr">
              <a:noAutofit/>
            </a:bodyPr>
            <a:lstStyle/>
            <a:p>
              <a:pPr algn="ctr" fontAlgn="base">
                <a:spcBef>
                  <a:spcPts val="225"/>
                </a:spcBef>
                <a:spcAft>
                  <a:spcPts val="225"/>
                </a:spcAft>
                <a:buClr>
                  <a:srgbClr val="6C9345"/>
                </a:buClr>
              </a:pPr>
              <a:endParaRPr lang="de-DE" sz="1500" kern="0">
                <a:solidFill>
                  <a:srgbClr val="3C3C3C"/>
                </a:solidFill>
                <a:latin typeface="Roboto" pitchFamily="2" charset="0"/>
                <a:ea typeface="Roboto" pitchFamily="2" charset="0"/>
              </a:endParaRPr>
            </a:p>
          </p:txBody>
        </p:sp>
        <p:sp>
          <p:nvSpPr>
            <p:cNvPr id="8" name="Ellipse 20">
              <a:extLst>
                <a:ext uri="{FF2B5EF4-FFF2-40B4-BE49-F238E27FC236}">
                  <a16:creationId xmlns:a16="http://schemas.microsoft.com/office/drawing/2014/main" id="{6E712C1A-0575-9D41-AC89-877E6B28427C}"/>
                </a:ext>
              </a:extLst>
            </p:cNvPr>
            <p:cNvSpPr/>
            <p:nvPr/>
          </p:nvSpPr>
          <p:spPr bwMode="auto">
            <a:xfrm>
              <a:off x="4427364" y="2037367"/>
              <a:ext cx="1161000" cy="1161000"/>
            </a:xfrm>
            <a:prstGeom prst="ellipse">
              <a:avLst/>
            </a:prstGeom>
            <a:noFill/>
            <a:ln w="19050">
              <a:solidFill>
                <a:srgbClr val="002844"/>
              </a:solidFill>
            </a:ln>
          </p:spPr>
          <p:txBody>
            <a:bodyPr vert="horz" lIns="0" tIns="0" rIns="0" bIns="0" rtlCol="0" anchor="ctr">
              <a:noAutofit/>
            </a:bodyPr>
            <a:lstStyle/>
            <a:p>
              <a:pPr algn="ctr" fontAlgn="base">
                <a:spcBef>
                  <a:spcPts val="225"/>
                </a:spcBef>
                <a:spcAft>
                  <a:spcPts val="225"/>
                </a:spcAft>
                <a:buClr>
                  <a:srgbClr val="6C9345"/>
                </a:buClr>
              </a:pPr>
              <a:endParaRPr lang="de-DE" sz="1500" kern="0">
                <a:solidFill>
                  <a:srgbClr val="3C3C3C"/>
                </a:solidFill>
                <a:latin typeface="Roboto" pitchFamily="2" charset="0"/>
                <a:ea typeface="Roboto" pitchFamily="2" charset="0"/>
              </a:endParaRPr>
            </a:p>
          </p:txBody>
        </p:sp>
        <p:sp>
          <p:nvSpPr>
            <p:cNvPr id="9" name="Ellipse 21">
              <a:extLst>
                <a:ext uri="{FF2B5EF4-FFF2-40B4-BE49-F238E27FC236}">
                  <a16:creationId xmlns:a16="http://schemas.microsoft.com/office/drawing/2014/main" id="{93E67A9F-9ACC-BE40-B191-4F014CE44AFE}"/>
                </a:ext>
              </a:extLst>
            </p:cNvPr>
            <p:cNvSpPr/>
            <p:nvPr/>
          </p:nvSpPr>
          <p:spPr bwMode="auto">
            <a:xfrm>
              <a:off x="4487024" y="2391303"/>
              <a:ext cx="621000" cy="621000"/>
            </a:xfrm>
            <a:prstGeom prst="ellipse">
              <a:avLst/>
            </a:prstGeom>
            <a:solidFill>
              <a:srgbClr val="002844"/>
            </a:solidFill>
            <a:ln w="57150">
              <a:noFill/>
            </a:ln>
          </p:spPr>
          <p:txBody>
            <a:bodyPr vert="horz" lIns="0" tIns="0" rIns="0" bIns="0" rtlCol="0" anchor="ctr">
              <a:noAutofit/>
            </a:bodyPr>
            <a:lstStyle/>
            <a:p>
              <a:pPr algn="ctr" fontAlgn="base">
                <a:spcBef>
                  <a:spcPts val="225"/>
                </a:spcBef>
                <a:spcAft>
                  <a:spcPts val="225"/>
                </a:spcAft>
                <a:buClr>
                  <a:srgbClr val="6C9345"/>
                </a:buClr>
              </a:pPr>
              <a:endParaRPr lang="de-DE" sz="1500" kern="0">
                <a:solidFill>
                  <a:srgbClr val="3C3C3C"/>
                </a:solidFill>
                <a:latin typeface="Roboto" pitchFamily="2" charset="0"/>
                <a:ea typeface="Roboto" pitchFamily="2" charset="0"/>
              </a:endParaRPr>
            </a:p>
          </p:txBody>
        </p:sp>
        <p:sp>
          <p:nvSpPr>
            <p:cNvPr id="10" name="Ellipse 22">
              <a:extLst>
                <a:ext uri="{FF2B5EF4-FFF2-40B4-BE49-F238E27FC236}">
                  <a16:creationId xmlns:a16="http://schemas.microsoft.com/office/drawing/2014/main" id="{C74C4947-313E-3544-8136-03A3D6C3FD2F}"/>
                </a:ext>
              </a:extLst>
            </p:cNvPr>
            <p:cNvSpPr/>
            <p:nvPr/>
          </p:nvSpPr>
          <p:spPr bwMode="auto">
            <a:xfrm>
              <a:off x="4650410" y="1764253"/>
              <a:ext cx="628241" cy="613630"/>
            </a:xfrm>
            <a:prstGeom prst="ellipse">
              <a:avLst/>
            </a:prstGeom>
            <a:solidFill>
              <a:srgbClr val="5D7824"/>
            </a:solidFill>
            <a:ln w="57150">
              <a:noFill/>
            </a:ln>
          </p:spPr>
          <p:txBody>
            <a:bodyPr vert="horz" lIns="0" tIns="0" rIns="0" bIns="0" rtlCol="0" anchor="ctr">
              <a:noAutofit/>
            </a:bodyPr>
            <a:lstStyle/>
            <a:p>
              <a:pPr algn="ctr" fontAlgn="base">
                <a:spcBef>
                  <a:spcPts val="225"/>
                </a:spcBef>
                <a:spcAft>
                  <a:spcPts val="225"/>
                </a:spcAft>
                <a:buClr>
                  <a:srgbClr val="6C9345"/>
                </a:buClr>
              </a:pPr>
              <a:endParaRPr lang="de-DE" sz="1500" kern="0">
                <a:solidFill>
                  <a:srgbClr val="3C3C3C"/>
                </a:solidFill>
                <a:latin typeface="Roboto" pitchFamily="2" charset="0"/>
                <a:ea typeface="Roboto" pitchFamily="2" charset="0"/>
              </a:endParaRPr>
            </a:p>
          </p:txBody>
        </p:sp>
        <p:sp>
          <p:nvSpPr>
            <p:cNvPr id="11" name="Ellipse 23">
              <a:extLst>
                <a:ext uri="{FF2B5EF4-FFF2-40B4-BE49-F238E27FC236}">
                  <a16:creationId xmlns:a16="http://schemas.microsoft.com/office/drawing/2014/main" id="{141730A9-8B41-184C-9D3D-22CDBF116D21}"/>
                </a:ext>
              </a:extLst>
            </p:cNvPr>
            <p:cNvSpPr/>
            <p:nvPr/>
          </p:nvSpPr>
          <p:spPr bwMode="auto">
            <a:xfrm>
              <a:off x="5316713" y="2742610"/>
              <a:ext cx="364500" cy="364500"/>
            </a:xfrm>
            <a:prstGeom prst="ellipse">
              <a:avLst/>
            </a:prstGeom>
            <a:solidFill>
              <a:srgbClr val="5D7824"/>
            </a:solidFill>
            <a:ln w="57150">
              <a:noFill/>
            </a:ln>
          </p:spPr>
          <p:txBody>
            <a:bodyPr vert="horz" lIns="0" tIns="0" rIns="0" bIns="0" rtlCol="0" anchor="ctr">
              <a:noAutofit/>
            </a:bodyPr>
            <a:lstStyle/>
            <a:p>
              <a:pPr algn="ctr" fontAlgn="base">
                <a:spcBef>
                  <a:spcPts val="225"/>
                </a:spcBef>
                <a:spcAft>
                  <a:spcPts val="225"/>
                </a:spcAft>
                <a:buClr>
                  <a:srgbClr val="6C9345"/>
                </a:buClr>
              </a:pPr>
              <a:endParaRPr lang="de-DE" sz="1500" kern="0">
                <a:solidFill>
                  <a:srgbClr val="3C3C3C"/>
                </a:solidFill>
                <a:latin typeface="Roboto" pitchFamily="2" charset="0"/>
                <a:ea typeface="Roboto" pitchFamily="2" charset="0"/>
              </a:endParaRPr>
            </a:p>
          </p:txBody>
        </p:sp>
        <p:pic>
          <p:nvPicPr>
            <p:cNvPr id="12" name="Picture 2" descr="C:\Users\frank_chr1\Documents\Wikipedia\Connective Cities_Logo.png">
              <a:extLst>
                <a:ext uri="{FF2B5EF4-FFF2-40B4-BE49-F238E27FC236}">
                  <a16:creationId xmlns:a16="http://schemas.microsoft.com/office/drawing/2014/main" id="{0FDB2FAB-D5FD-844B-A5DE-6FB59AABFBB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40865" y="1635227"/>
              <a:ext cx="2916324" cy="168650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1">
            <a:extLst>
              <a:ext uri="{FF2B5EF4-FFF2-40B4-BE49-F238E27FC236}">
                <a16:creationId xmlns:a16="http://schemas.microsoft.com/office/drawing/2014/main" id="{647F0FA8-4A6C-0842-88D3-68B4761ECDDB}"/>
              </a:ext>
            </a:extLst>
          </p:cNvPr>
          <p:cNvSpPr txBox="1">
            <a:spLocks/>
          </p:cNvSpPr>
          <p:nvPr/>
        </p:nvSpPr>
        <p:spPr>
          <a:xfrm>
            <a:off x="1306215" y="4346914"/>
            <a:ext cx="6351070" cy="172643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de-DE" sz="1350" i="1">
                <a:solidFill>
                  <a:srgbClr val="002844"/>
                </a:solidFill>
              </a:rPr>
            </a:br>
            <a:r>
              <a:rPr lang="de-DE" sz="1350" b="1" i="1">
                <a:solidFill>
                  <a:srgbClr val="002844"/>
                </a:solidFill>
              </a:rPr>
              <a:t> </a:t>
            </a:r>
            <a:br>
              <a:rPr lang="de-DE" sz="1350" b="1" i="1">
                <a:solidFill>
                  <a:srgbClr val="002844"/>
                </a:solidFill>
              </a:rPr>
            </a:br>
            <a:br>
              <a:rPr lang="de-DE" sz="1350" b="1" i="1">
                <a:solidFill>
                  <a:srgbClr val="002844"/>
                </a:solidFill>
              </a:rPr>
            </a:br>
            <a:br>
              <a:rPr lang="de-DE" sz="1350" i="1">
                <a:solidFill>
                  <a:srgbClr val="002844"/>
                </a:solidFill>
              </a:rPr>
            </a:br>
            <a:endParaRPr lang="de-DE" sz="1350">
              <a:solidFill>
                <a:srgbClr val="002844"/>
              </a:solidFill>
            </a:endParaRPr>
          </a:p>
        </p:txBody>
      </p:sp>
      <p:sp>
        <p:nvSpPr>
          <p:cNvPr id="14" name="Textfeld 1">
            <a:extLst>
              <a:ext uri="{FF2B5EF4-FFF2-40B4-BE49-F238E27FC236}">
                <a16:creationId xmlns:a16="http://schemas.microsoft.com/office/drawing/2014/main" id="{428D4A4D-BE29-F54F-96C9-E9CA1A8E5B31}"/>
              </a:ext>
            </a:extLst>
          </p:cNvPr>
          <p:cNvSpPr txBox="1"/>
          <p:nvPr/>
        </p:nvSpPr>
        <p:spPr>
          <a:xfrm>
            <a:off x="3112655" y="2844916"/>
            <a:ext cx="5966690" cy="1109699"/>
          </a:xfrm>
          <a:prstGeom prst="rect">
            <a:avLst/>
          </a:prstGeom>
        </p:spPr>
        <p:txBody>
          <a:bodyPr vert="horz" wrap="square" lIns="0" tIns="0" rIns="0" bIns="0" rtlCol="0" anchor="t">
            <a:noAutofit/>
          </a:bodyPr>
          <a:lstStyle/>
          <a:p>
            <a:pPr algn="ctr"/>
            <a:r>
              <a:rPr lang="en-CA" sz="2400" b="1" dirty="0">
                <a:latin typeface="Roboto"/>
              </a:rPr>
              <a:t>International Community of Practice for Sustainable Urban Development</a:t>
            </a:r>
          </a:p>
          <a:p>
            <a:pPr algn="ctr"/>
            <a:endParaRPr lang="en-CA" sz="1350" b="1" dirty="0">
              <a:solidFill>
                <a:srgbClr val="002060"/>
              </a:solidFill>
              <a:latin typeface="Roboto"/>
            </a:endParaRPr>
          </a:p>
        </p:txBody>
      </p:sp>
      <p:pic>
        <p:nvPicPr>
          <p:cNvPr id="15" name="Picture 14">
            <a:extLst>
              <a:ext uri="{FF2B5EF4-FFF2-40B4-BE49-F238E27FC236}">
                <a16:creationId xmlns:a16="http://schemas.microsoft.com/office/drawing/2014/main" id="{113BF5AA-C796-D34A-8AF7-36570352D1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69" y="5315826"/>
            <a:ext cx="7902367" cy="1506578"/>
          </a:xfrm>
          <a:prstGeom prst="rect">
            <a:avLst/>
          </a:prstGeom>
        </p:spPr>
      </p:pic>
      <p:sp>
        <p:nvSpPr>
          <p:cNvPr id="16" name="TextBox 15">
            <a:extLst>
              <a:ext uri="{FF2B5EF4-FFF2-40B4-BE49-F238E27FC236}">
                <a16:creationId xmlns:a16="http://schemas.microsoft.com/office/drawing/2014/main" id="{E7C52350-1B55-4445-B6B8-627B4DD7B314}"/>
              </a:ext>
            </a:extLst>
          </p:cNvPr>
          <p:cNvSpPr txBox="1"/>
          <p:nvPr/>
        </p:nvSpPr>
        <p:spPr>
          <a:xfrm>
            <a:off x="8564581" y="5531765"/>
            <a:ext cx="2854410" cy="738664"/>
          </a:xfrm>
          <a:prstGeom prst="rect">
            <a:avLst/>
          </a:prstGeom>
          <a:noFill/>
        </p:spPr>
        <p:txBody>
          <a:bodyPr wrap="square" rtlCol="0">
            <a:spAutoFit/>
          </a:bodyPr>
          <a:lstStyle/>
          <a:p>
            <a:r>
              <a:rPr lang="en-DE" sz="1400" dirty="0"/>
              <a:t>Oliver Lah</a:t>
            </a:r>
          </a:p>
          <a:p>
            <a:r>
              <a:rPr lang="en-DE" sz="1400" dirty="0">
                <a:hlinkClick r:id="rId4"/>
              </a:rPr>
              <a:t>olah@mit.edu</a:t>
            </a:r>
            <a:r>
              <a:rPr lang="en-DE" sz="1400" dirty="0"/>
              <a:t> </a:t>
            </a:r>
          </a:p>
          <a:p>
            <a:r>
              <a:rPr lang="en-GB" sz="1400" dirty="0">
                <a:hlinkClick r:id="rId5"/>
              </a:rPr>
              <a:t>l</a:t>
            </a:r>
            <a:r>
              <a:rPr lang="en-DE" sz="1400" dirty="0">
                <a:hlinkClick r:id="rId5"/>
              </a:rPr>
              <a:t>iving-lab.center</a:t>
            </a:r>
            <a:r>
              <a:rPr lang="en-DE" sz="1400" dirty="0"/>
              <a:t>  </a:t>
            </a:r>
          </a:p>
        </p:txBody>
      </p:sp>
      <p:pic>
        <p:nvPicPr>
          <p:cNvPr id="1026" name="Picture 2">
            <a:extLst>
              <a:ext uri="{FF2B5EF4-FFF2-40B4-BE49-F238E27FC236}">
                <a16:creationId xmlns:a16="http://schemas.microsoft.com/office/drawing/2014/main" id="{16BF9DE2-4727-D74B-B130-1AC337B8F7D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337783" y="5672111"/>
            <a:ext cx="1345857" cy="658457"/>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120;g100b808c2cd_0_47">
            <a:extLst>
              <a:ext uri="{FF2B5EF4-FFF2-40B4-BE49-F238E27FC236}">
                <a16:creationId xmlns:a16="http://schemas.microsoft.com/office/drawing/2014/main" id="{3AB58743-DB04-0943-8296-68135E72C454}"/>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389621" y="6363119"/>
            <a:ext cx="3398726" cy="338615"/>
          </a:xfrm>
          <a:prstGeom prst="rect">
            <a:avLst/>
          </a:prstGeom>
          <a:noFill/>
          <a:ln>
            <a:noFill/>
          </a:ln>
        </p:spPr>
      </p:pic>
    </p:spTree>
    <p:extLst>
      <p:ext uri="{BB962C8B-B14F-4D97-AF65-F5344CB8AC3E}">
        <p14:creationId xmlns:p14="http://schemas.microsoft.com/office/powerpoint/2010/main" val="104937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p:nvPr/>
        </p:nvSpPr>
        <p:spPr>
          <a:xfrm>
            <a:off x="780133" y="611634"/>
            <a:ext cx="6896400" cy="49240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Coupling mitigation and adaptation</a:t>
            </a:r>
            <a:endParaRPr kumimoji="0" sz="16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204" name="Google Shape;204;p23"/>
          <p:cNvSpPr txBox="1"/>
          <p:nvPr/>
        </p:nvSpPr>
        <p:spPr>
          <a:xfrm>
            <a:off x="780133" y="1241100"/>
            <a:ext cx="10871600" cy="73862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000000"/>
                </a:solidFill>
                <a:effectLst/>
                <a:uLnTx/>
                <a:uFillTx/>
                <a:latin typeface="Montserrat"/>
                <a:ea typeface="Montserrat"/>
                <a:cs typeface="Montserrat"/>
                <a:sym typeface="Montserrat"/>
              </a:rPr>
              <a:t>Simultaneous integration of adaptation and mitigation into climate action plans is essential for taking account of their interactions. </a:t>
            </a:r>
            <a:endParaRPr kumimoji="0" sz="16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205" name="Google Shape;205;p23"/>
          <p:cNvSpPr txBox="1"/>
          <p:nvPr/>
        </p:nvSpPr>
        <p:spPr>
          <a:xfrm>
            <a:off x="780133" y="2304500"/>
            <a:ext cx="4984400" cy="3076956"/>
          </a:xfrm>
          <a:prstGeom prst="rect">
            <a:avLst/>
          </a:prstGeom>
          <a:noFill/>
          <a:ln>
            <a:noFill/>
          </a:ln>
        </p:spPr>
        <p:txBody>
          <a:bodyPr spcFirstLastPara="1" wrap="square" lIns="121900" tIns="121900" rIns="121900" bIns="121900" anchor="t" anchorCtr="0">
            <a:spAutoFit/>
          </a:bodyPr>
          <a:lstStyle/>
          <a:p>
            <a:pPr marL="609585" marR="0" lvl="0" indent="-389457" algn="l" defTabSz="1219170" rtl="0" eaLnBrk="1" fontAlgn="auto" latinLnBrk="0" hangingPunct="1">
              <a:lnSpc>
                <a:spcPct val="100000"/>
              </a:lnSpc>
              <a:spcBef>
                <a:spcPts val="0"/>
              </a:spcBef>
              <a:spcAft>
                <a:spcPts val="0"/>
              </a:spcAft>
              <a:buClr>
                <a:srgbClr val="000000"/>
              </a:buClr>
              <a:buSzPts val="1000"/>
              <a:buFont typeface="Montserrat"/>
              <a:buChar char="●"/>
              <a:tabLst/>
              <a:defRPr/>
            </a:pP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Measures related to different sectors can provide both mitigation and adaptation benefits. </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Such as measures related to transportation, building, waste, and energy are primarily aimed at urban climate change mitigation. However, they can also offer adaptation benefits and enhance urban resilience.</a:t>
            </a: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067"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389457" algn="l" defTabSz="1219170" rtl="0" eaLnBrk="1" fontAlgn="auto" latinLnBrk="0" hangingPunct="1">
              <a:lnSpc>
                <a:spcPct val="100000"/>
              </a:lnSpc>
              <a:spcBef>
                <a:spcPts val="0"/>
              </a:spcBef>
              <a:spcAft>
                <a:spcPts val="0"/>
              </a:spcAft>
              <a:buClr>
                <a:srgbClr val="000000"/>
              </a:buClr>
              <a:buSzPts val="1000"/>
              <a:buFont typeface="Montserrat"/>
              <a:buChar char="●"/>
              <a:tabLst/>
              <a:defRPr/>
            </a:pP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There are also </a:t>
            </a: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some categories that their primary focus is adaptation but can also offer mitigation co-benefits</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 For instance, stormwater management and thermal comfort provision, urban green infrastructure measures provide mitigation co-benefits through carbon sequestration and reduction of cooling energy demand.</a:t>
            </a:r>
            <a:endParaRPr kumimoji="0" sz="133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6" name="Google Shape;206;p23"/>
          <p:cNvSpPr txBox="1"/>
          <p:nvPr/>
        </p:nvSpPr>
        <p:spPr>
          <a:xfrm>
            <a:off x="6850100" y="3601368"/>
            <a:ext cx="9376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Arial"/>
                <a:ea typeface="+mn-ea"/>
                <a:cs typeface="Arial"/>
                <a:sym typeface="Arial"/>
              </a:rPr>
              <a:t>Mitigation</a:t>
            </a:r>
            <a:endParaRPr kumimoji="0" sz="933" b="0" i="0" u="none" strike="noStrike" kern="0" cap="none" spc="0" normalizeH="0" baseline="0" noProof="0">
              <a:ln>
                <a:noFill/>
              </a:ln>
              <a:solidFill>
                <a:srgbClr val="FFFFFF"/>
              </a:solidFill>
              <a:effectLst/>
              <a:uLnTx/>
              <a:uFillTx/>
              <a:latin typeface="Arial"/>
              <a:ea typeface="+mn-ea"/>
              <a:cs typeface="Arial"/>
              <a:sym typeface="Arial"/>
            </a:endParaRPr>
          </a:p>
        </p:txBody>
      </p:sp>
      <p:pic>
        <p:nvPicPr>
          <p:cNvPr id="207" name="Google Shape;207;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14100" y="2009116"/>
            <a:ext cx="5637667" cy="3851400"/>
          </a:xfrm>
          <a:prstGeom prst="rect">
            <a:avLst/>
          </a:prstGeom>
          <a:noFill/>
          <a:ln>
            <a:noFill/>
          </a:ln>
        </p:spPr>
      </p:pic>
      <p:sp>
        <p:nvSpPr>
          <p:cNvPr id="208" name="Google Shape;208;p23"/>
          <p:cNvSpPr txBox="1"/>
          <p:nvPr/>
        </p:nvSpPr>
        <p:spPr>
          <a:xfrm rot="-5400000">
            <a:off x="5475333" y="4516543"/>
            <a:ext cx="1481200" cy="430847"/>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Mitigation </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09" name="Google Shape;209;p23"/>
          <p:cNvSpPr txBox="1"/>
          <p:nvPr/>
        </p:nvSpPr>
        <p:spPr>
          <a:xfrm rot="-5400000">
            <a:off x="5475333" y="2677810"/>
            <a:ext cx="1481200" cy="430847"/>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Adaptation </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0" name="Google Shape;210;p23"/>
          <p:cNvSpPr txBox="1"/>
          <p:nvPr/>
        </p:nvSpPr>
        <p:spPr>
          <a:xfrm>
            <a:off x="10170533" y="1961500"/>
            <a:ext cx="1407600" cy="533311"/>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933" b="0" i="0" u="none" strike="noStrike" kern="0" cap="none" spc="0" normalizeH="0" baseline="0" noProof="0">
                <a:ln>
                  <a:noFill/>
                </a:ln>
                <a:solidFill>
                  <a:srgbClr val="000000"/>
                </a:solidFill>
                <a:effectLst/>
                <a:uLnTx/>
                <a:uFillTx/>
                <a:latin typeface="Montserrat"/>
                <a:ea typeface="Montserrat"/>
                <a:cs typeface="Montserrat"/>
                <a:sym typeface="Montserrat"/>
              </a:rPr>
              <a:t>Behavioral issues</a:t>
            </a:r>
            <a:endParaRPr kumimoji="0" sz="9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211" name="Google Shape;211;p23"/>
          <p:cNvSpPr txBox="1"/>
          <p:nvPr/>
        </p:nvSpPr>
        <p:spPr>
          <a:xfrm>
            <a:off x="10170533" y="2604034"/>
            <a:ext cx="14812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Energy</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2" name="Google Shape;212;p23"/>
          <p:cNvSpPr txBox="1"/>
          <p:nvPr/>
        </p:nvSpPr>
        <p:spPr>
          <a:xfrm>
            <a:off x="10170533" y="2202901"/>
            <a:ext cx="14812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Building</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3" name="Google Shape;213;p23"/>
          <p:cNvSpPr txBox="1"/>
          <p:nvPr/>
        </p:nvSpPr>
        <p:spPr>
          <a:xfrm>
            <a:off x="10170533" y="3153900"/>
            <a:ext cx="1481200" cy="533311"/>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Green </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Infrastructure</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4" name="Google Shape;214;p23"/>
          <p:cNvSpPr txBox="1"/>
          <p:nvPr/>
        </p:nvSpPr>
        <p:spPr>
          <a:xfrm>
            <a:off x="10170533" y="3945018"/>
            <a:ext cx="14812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Transportation</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5" name="Google Shape;215;p23"/>
          <p:cNvSpPr txBox="1"/>
          <p:nvPr/>
        </p:nvSpPr>
        <p:spPr>
          <a:xfrm>
            <a:off x="10170533" y="4408852"/>
            <a:ext cx="14812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Urban governance</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6" name="Google Shape;216;p23"/>
          <p:cNvSpPr txBox="1"/>
          <p:nvPr/>
        </p:nvSpPr>
        <p:spPr>
          <a:xfrm>
            <a:off x="10170533" y="5609234"/>
            <a:ext cx="14812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Water</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7" name="Google Shape;217;p23"/>
          <p:cNvSpPr txBox="1"/>
          <p:nvPr/>
        </p:nvSpPr>
        <p:spPr>
          <a:xfrm>
            <a:off x="10170533" y="4938952"/>
            <a:ext cx="14812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Urban Planning</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18" name="Google Shape;218;p23"/>
          <p:cNvSpPr txBox="1"/>
          <p:nvPr/>
        </p:nvSpPr>
        <p:spPr>
          <a:xfrm>
            <a:off x="10170533" y="5340368"/>
            <a:ext cx="1481200" cy="38974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933" b="0" i="0" u="none" strike="noStrike" kern="0" cap="none" spc="0" normalizeH="0" baseline="0" noProof="0">
                <a:ln>
                  <a:noFill/>
                </a:ln>
                <a:solidFill>
                  <a:srgbClr val="FFFFFF"/>
                </a:solidFill>
                <a:effectLst/>
                <a:uLnTx/>
                <a:uFillTx/>
                <a:latin typeface="Montserrat"/>
                <a:ea typeface="Montserrat"/>
                <a:cs typeface="Montserrat"/>
                <a:sym typeface="Montserrat"/>
              </a:rPr>
              <a:t>Waste</a:t>
            </a:r>
            <a:endParaRPr kumimoji="0" sz="9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21" name="Google Shape;221;p23"/>
          <p:cNvSpPr txBox="1"/>
          <p:nvPr/>
        </p:nvSpPr>
        <p:spPr>
          <a:xfrm>
            <a:off x="5868933" y="5816733"/>
            <a:ext cx="5407200" cy="73881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067" b="0" i="0" u="none" strike="noStrike" kern="0" cap="none" spc="0" normalizeH="0" baseline="0" noProof="0">
                <a:ln>
                  <a:noFill/>
                </a:ln>
                <a:solidFill>
                  <a:srgbClr val="000000"/>
                </a:solidFill>
                <a:effectLst/>
                <a:uLnTx/>
                <a:uFillTx/>
                <a:latin typeface="Montserrat"/>
                <a:ea typeface="Montserrat"/>
                <a:cs typeface="Montserrat"/>
                <a:sym typeface="Montserrat"/>
              </a:rPr>
              <a:t>Fig: Urban sectors and their links to mitigation and adaptation benefits.</a:t>
            </a:r>
            <a:endParaRPr kumimoji="0" sz="1067"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067" b="0" i="0" u="none" strike="noStrike" kern="0" cap="none" spc="0" normalizeH="0" baseline="0" noProof="0">
                <a:ln>
                  <a:noFill/>
                </a:ln>
                <a:solidFill>
                  <a:srgbClr val="000000"/>
                </a:solidFill>
                <a:effectLst/>
                <a:uLnTx/>
                <a:uFillTx/>
                <a:latin typeface="Montserrat"/>
                <a:ea typeface="Montserrat"/>
                <a:cs typeface="Montserrat"/>
                <a:sym typeface="Montserrat"/>
              </a:rPr>
              <a:t>Sharifi (2021, p. 9).</a:t>
            </a:r>
            <a:endParaRPr kumimoji="0" sz="1067"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067"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36438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3CED-7AB2-6943-BC9D-CFB65B723725}"/>
              </a:ext>
            </a:extLst>
          </p:cNvPr>
          <p:cNvSpPr>
            <a:spLocks noGrp="1"/>
          </p:cNvSpPr>
          <p:nvPr>
            <p:ph type="title"/>
          </p:nvPr>
        </p:nvSpPr>
        <p:spPr/>
        <p:txBody>
          <a:bodyPr/>
          <a:lstStyle/>
          <a:p>
            <a:endParaRPr lang="en-DE"/>
          </a:p>
        </p:txBody>
      </p:sp>
      <p:pic>
        <p:nvPicPr>
          <p:cNvPr id="6148" name="Picture 4">
            <a:extLst>
              <a:ext uri="{FF2B5EF4-FFF2-40B4-BE49-F238E27FC236}">
                <a16:creationId xmlns:a16="http://schemas.microsoft.com/office/drawing/2014/main" id="{29C1AAF4-AF13-FD43-86F0-C1A26E5C9F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92821"/>
            <a:ext cx="6685749" cy="3735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66CDF09-133E-F840-951C-530BE7C802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73796" y="1804087"/>
            <a:ext cx="5325762" cy="322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5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52670"/>
            <a:ext cx="7976911" cy="892607"/>
          </a:xfrm>
        </p:spPr>
        <p:txBody>
          <a:bodyPr>
            <a:normAutofit/>
          </a:bodyPr>
          <a:lstStyle/>
          <a:p>
            <a:r>
              <a:rPr lang="en-GB" sz="2400" dirty="0"/>
              <a:t>Identify key actors and stakeholders and their objectives </a:t>
            </a:r>
            <a:endParaRPr lang="en-US" sz="2400" dirty="0"/>
          </a:p>
        </p:txBody>
      </p:sp>
      <p:sp>
        <p:nvSpPr>
          <p:cNvPr id="3" name="Content Placeholder 2"/>
          <p:cNvSpPr>
            <a:spLocks noGrp="1"/>
          </p:cNvSpPr>
          <p:nvPr>
            <p:ph idx="1"/>
          </p:nvPr>
        </p:nvSpPr>
        <p:spPr>
          <a:xfrm>
            <a:off x="620246" y="1314068"/>
            <a:ext cx="5236857" cy="5091261"/>
          </a:xfrm>
        </p:spPr>
        <p:txBody>
          <a:bodyPr>
            <a:normAutofit/>
          </a:bodyPr>
          <a:lstStyle/>
          <a:p>
            <a:pPr marL="233253" indent="-233253">
              <a:buFont typeface="Arial" charset="0"/>
              <a:buChar char="•"/>
            </a:pPr>
            <a:r>
              <a:rPr lang="en-GB" sz="1800" dirty="0"/>
              <a:t>Veto players need to be identified early on the policy process as they are political actors who have a distinctive institutional role in the policy process and have the legal power to put a hold to an initiative. </a:t>
            </a:r>
          </a:p>
          <a:p>
            <a:pPr marL="233253" indent="-233253">
              <a:buFont typeface="Arial" charset="0"/>
              <a:buChar char="•"/>
            </a:pPr>
            <a:r>
              <a:rPr lang="en-GB" sz="1800" dirty="0"/>
              <a:t>Typical veto players are finance ministries and parliaments with legislative prerogatives. (</a:t>
            </a:r>
            <a:r>
              <a:rPr lang="en-GB" sz="1800" dirty="0" err="1"/>
              <a:t>Tsebelis</a:t>
            </a:r>
            <a:r>
              <a:rPr lang="en-GB" sz="1800" dirty="0"/>
              <a:t> 2002)</a:t>
            </a:r>
          </a:p>
          <a:p>
            <a:pPr marL="233253" indent="-233253">
              <a:buFont typeface="Arial" charset="0"/>
              <a:buChar char="•"/>
            </a:pPr>
            <a:r>
              <a:rPr lang="en-GB" sz="1800" dirty="0"/>
              <a:t>Stakeholders, have a vested interested in a particular policy process, but do not have the (legal) power stop it. </a:t>
            </a:r>
          </a:p>
          <a:p>
            <a:pPr marL="233253" indent="-233253">
              <a:buFont typeface="Arial" charset="0"/>
              <a:buChar char="•"/>
            </a:pPr>
            <a:r>
              <a:rPr lang="en-GB" sz="1800" dirty="0"/>
              <a:t>For broader political consensus both groups need to be involved in the process to successfully implement a measure. </a:t>
            </a:r>
          </a:p>
          <a:p>
            <a:pPr marL="233253" indent="-233253">
              <a:buFont typeface="Arial" charset="0"/>
              <a:buChar char="•"/>
            </a:pPr>
            <a:r>
              <a:rPr lang="en-GB" sz="1800" dirty="0"/>
              <a:t>Public participation can help ensuring durability and support beyond political parties. </a:t>
            </a:r>
            <a:endParaRPr lang="en-US" sz="1800" dirty="0"/>
          </a:p>
          <a:p>
            <a:endParaRPr lang="en-US" sz="1600" dirty="0"/>
          </a:p>
        </p:txBody>
      </p:sp>
      <p:pic>
        <p:nvPicPr>
          <p:cNvPr id="4" name="Picture 3">
            <a:extLst>
              <a:ext uri="{FF2B5EF4-FFF2-40B4-BE49-F238E27FC236}">
                <a16:creationId xmlns:a16="http://schemas.microsoft.com/office/drawing/2014/main" id="{DF508FE5-B8C7-6D45-863E-01A16B870230}"/>
              </a:ext>
            </a:extLst>
          </p:cNvPr>
          <p:cNvPicPr>
            <a:picLocks noChangeAspect="1"/>
          </p:cNvPicPr>
          <p:nvPr/>
        </p:nvPicPr>
        <p:blipFill>
          <a:blip r:embed="rId2"/>
          <a:stretch>
            <a:fillRect/>
          </a:stretch>
        </p:blipFill>
        <p:spPr>
          <a:xfrm>
            <a:off x="6505881" y="1563951"/>
            <a:ext cx="5686119" cy="3730097"/>
          </a:xfrm>
          <a:prstGeom prst="rect">
            <a:avLst/>
          </a:prstGeom>
        </p:spPr>
      </p:pic>
    </p:spTree>
    <p:extLst>
      <p:ext uri="{BB962C8B-B14F-4D97-AF65-F5344CB8AC3E}">
        <p14:creationId xmlns:p14="http://schemas.microsoft.com/office/powerpoint/2010/main" val="389944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9450-A6AC-3146-86DE-ED02F7B61621}"/>
              </a:ext>
            </a:extLst>
          </p:cNvPr>
          <p:cNvSpPr>
            <a:spLocks noGrp="1"/>
          </p:cNvSpPr>
          <p:nvPr>
            <p:ph type="title"/>
          </p:nvPr>
        </p:nvSpPr>
        <p:spPr/>
        <p:txBody>
          <a:bodyPr>
            <a:normAutofit/>
          </a:bodyPr>
          <a:lstStyle/>
          <a:p>
            <a:r>
              <a:rPr lang="en-GB" dirty="0"/>
              <a:t>Composition of urban CO</a:t>
            </a:r>
            <a:r>
              <a:rPr lang="en-GB" sz="2400" dirty="0"/>
              <a:t>2</a:t>
            </a:r>
            <a:r>
              <a:rPr lang="en-GB" dirty="0"/>
              <a:t> emissions  </a:t>
            </a:r>
          </a:p>
        </p:txBody>
      </p:sp>
      <p:pic>
        <p:nvPicPr>
          <p:cNvPr id="3074" name="Picture 2" descr="Why cities are the world's best hope for climate action | CNU">
            <a:extLst>
              <a:ext uri="{FF2B5EF4-FFF2-40B4-BE49-F238E27FC236}">
                <a16:creationId xmlns:a16="http://schemas.microsoft.com/office/drawing/2014/main" id="{1EBAADA7-80E7-2241-B03F-52D0F635E0D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2576" y="1806019"/>
            <a:ext cx="7116835" cy="455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43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C6BA-6B69-0742-A2A4-931CF3DD3E20}"/>
              </a:ext>
            </a:extLst>
          </p:cNvPr>
          <p:cNvSpPr>
            <a:spLocks noGrp="1"/>
          </p:cNvSpPr>
          <p:nvPr>
            <p:ph type="title"/>
          </p:nvPr>
        </p:nvSpPr>
        <p:spPr/>
        <p:txBody>
          <a:bodyPr>
            <a:normAutofit/>
          </a:bodyPr>
          <a:lstStyle/>
          <a:p>
            <a:r>
              <a:rPr lang="en-DE" dirty="0"/>
              <a:t>Decarbonisation by sector and country </a:t>
            </a:r>
          </a:p>
        </p:txBody>
      </p:sp>
      <p:pic>
        <p:nvPicPr>
          <p:cNvPr id="8194" name="Picture 2">
            <a:extLst>
              <a:ext uri="{FF2B5EF4-FFF2-40B4-BE49-F238E27FC236}">
                <a16:creationId xmlns:a16="http://schemas.microsoft.com/office/drawing/2014/main" id="{BBE9252A-CECD-3144-AC52-08C01F1501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120" y="2405580"/>
            <a:ext cx="9263062" cy="413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1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B5A0-139F-284E-85A6-A6B577CA723C}"/>
              </a:ext>
            </a:extLst>
          </p:cNvPr>
          <p:cNvSpPr>
            <a:spLocks noGrp="1"/>
          </p:cNvSpPr>
          <p:nvPr>
            <p:ph type="title"/>
          </p:nvPr>
        </p:nvSpPr>
        <p:spPr/>
        <p:txBody>
          <a:bodyPr/>
          <a:lstStyle/>
          <a:p>
            <a:endParaRPr lang="en-DE"/>
          </a:p>
        </p:txBody>
      </p:sp>
      <p:pic>
        <p:nvPicPr>
          <p:cNvPr id="4" name="Picture 3" descr="Timeline&#10;&#10;Description automatically generated">
            <a:extLst>
              <a:ext uri="{FF2B5EF4-FFF2-40B4-BE49-F238E27FC236}">
                <a16:creationId xmlns:a16="http://schemas.microsoft.com/office/drawing/2014/main" id="{BD2E79CE-0CBB-A841-A7AB-A6A2393443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3365" y="0"/>
            <a:ext cx="7865269" cy="6858000"/>
          </a:xfrm>
          <a:prstGeom prst="rect">
            <a:avLst/>
          </a:prstGeom>
        </p:spPr>
      </p:pic>
      <p:sp>
        <p:nvSpPr>
          <p:cNvPr id="5" name="Google Shape;219;p23">
            <a:extLst>
              <a:ext uri="{FF2B5EF4-FFF2-40B4-BE49-F238E27FC236}">
                <a16:creationId xmlns:a16="http://schemas.microsoft.com/office/drawing/2014/main" id="{89766310-2BBE-CF4C-B9E8-940DFF697960}"/>
              </a:ext>
            </a:extLst>
          </p:cNvPr>
          <p:cNvSpPr/>
          <p:nvPr/>
        </p:nvSpPr>
        <p:spPr>
          <a:xfrm>
            <a:off x="914100" y="0"/>
            <a:ext cx="586000" cy="589200"/>
          </a:xfrm>
          <a:prstGeom prst="rect">
            <a:avLst/>
          </a:prstGeom>
          <a:solidFill>
            <a:srgbClr val="999999"/>
          </a:solidFill>
          <a:ln w="9525"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0645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B1CB-02BE-0A44-8AB0-83379082D247}"/>
              </a:ext>
            </a:extLst>
          </p:cNvPr>
          <p:cNvSpPr>
            <a:spLocks noGrp="1"/>
          </p:cNvSpPr>
          <p:nvPr>
            <p:ph type="title"/>
          </p:nvPr>
        </p:nvSpPr>
        <p:spPr/>
        <p:txBody>
          <a:bodyPr/>
          <a:lstStyle/>
          <a:p>
            <a:endParaRPr lang="en-DE"/>
          </a:p>
        </p:txBody>
      </p:sp>
      <p:pic>
        <p:nvPicPr>
          <p:cNvPr id="9218" name="Picture 2" descr="Fotograf, Erwachsene, Frau, Foto, Bild, Aufnahme Foto">
            <a:extLst>
              <a:ext uri="{FF2B5EF4-FFF2-40B4-BE49-F238E27FC236}">
                <a16:creationId xmlns:a16="http://schemas.microsoft.com/office/drawing/2014/main" id="{A7AA7B0C-8EF0-514C-BE2A-B7E88FF3F3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3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ea96430a5e_0_6"/>
          <p:cNvSpPr txBox="1">
            <a:spLocks noGrp="1"/>
          </p:cNvSpPr>
          <p:nvPr>
            <p:ph type="title"/>
          </p:nvPr>
        </p:nvSpPr>
        <p:spPr>
          <a:xfrm>
            <a:off x="838200" y="365125"/>
            <a:ext cx="7959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Transformative Living Labs</a:t>
            </a:r>
          </a:p>
        </p:txBody>
      </p:sp>
      <p:pic>
        <p:nvPicPr>
          <p:cNvPr id="119" name="Google Shape;119;gea96430a5e_0_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64400" y="2265325"/>
            <a:ext cx="4927600" cy="3847608"/>
          </a:xfrm>
          <a:prstGeom prst="rect">
            <a:avLst/>
          </a:prstGeom>
          <a:noFill/>
          <a:ln>
            <a:noFill/>
          </a:ln>
        </p:spPr>
      </p:pic>
      <p:graphicFrame>
        <p:nvGraphicFramePr>
          <p:cNvPr id="123" name="Google Shape;118;gea96430a5e_0_6">
            <a:extLst>
              <a:ext uri="{FF2B5EF4-FFF2-40B4-BE49-F238E27FC236}">
                <a16:creationId xmlns:a16="http://schemas.microsoft.com/office/drawing/2014/main" id="{4A91E4C5-8B37-49BD-B276-7CB9DAA09E45}"/>
              </a:ext>
            </a:extLst>
          </p:cNvPr>
          <p:cNvGraphicFramePr/>
          <p:nvPr/>
        </p:nvGraphicFramePr>
        <p:xfrm>
          <a:off x="355600" y="1299410"/>
          <a:ext cx="6637867" cy="5342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00b808c2cd_0_65"/>
          <p:cNvSpPr txBox="1">
            <a:spLocks noGrp="1"/>
          </p:cNvSpPr>
          <p:nvPr>
            <p:ph type="title"/>
          </p:nvPr>
        </p:nvSpPr>
        <p:spPr>
          <a:xfrm>
            <a:off x="838200" y="365125"/>
            <a:ext cx="8283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DE" dirty="0"/>
              <a:t>Co-development</a:t>
            </a:r>
            <a:endParaRPr dirty="0"/>
          </a:p>
        </p:txBody>
      </p:sp>
      <p:sp>
        <p:nvSpPr>
          <p:cNvPr id="249" name="Google Shape;249;g100b808c2cd_0_65"/>
          <p:cNvSpPr txBox="1">
            <a:spLocks noGrp="1"/>
          </p:cNvSpPr>
          <p:nvPr>
            <p:ph type="body" idx="1"/>
          </p:nvPr>
        </p:nvSpPr>
        <p:spPr>
          <a:xfrm>
            <a:off x="838200" y="1825625"/>
            <a:ext cx="4779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DE" sz="1800" b="1" dirty="0">
                <a:latin typeface="Arial"/>
                <a:ea typeface="Arial"/>
                <a:cs typeface="Arial"/>
                <a:sym typeface="Arial"/>
              </a:rPr>
              <a:t>Living Lab Approach: the 5-Is of co-development</a:t>
            </a:r>
            <a:endParaRPr sz="1800" b="1" dirty="0">
              <a:latin typeface="Arial"/>
              <a:ea typeface="Arial"/>
              <a:cs typeface="Arial"/>
              <a:sym typeface="Arial"/>
            </a:endParaRPr>
          </a:p>
          <a:p>
            <a:pPr marL="0" lvl="0" indent="0" algn="l" rtl="0">
              <a:lnSpc>
                <a:spcPct val="90000"/>
              </a:lnSpc>
              <a:spcBef>
                <a:spcPts val="0"/>
              </a:spcBef>
              <a:spcAft>
                <a:spcPts val="0"/>
              </a:spcAft>
              <a:buSzPts val="1800"/>
              <a:buNone/>
            </a:pPr>
            <a:endParaRPr sz="1800" dirty="0">
              <a:latin typeface="Arial"/>
              <a:ea typeface="Arial"/>
              <a:cs typeface="Arial"/>
              <a:sym typeface="Arial"/>
            </a:endParaRPr>
          </a:p>
          <a:p>
            <a:pPr marL="0" lvl="0" indent="0" algn="l" rtl="0">
              <a:lnSpc>
                <a:spcPct val="90000"/>
              </a:lnSpc>
              <a:spcBef>
                <a:spcPts val="0"/>
              </a:spcBef>
              <a:spcAft>
                <a:spcPts val="0"/>
              </a:spcAft>
              <a:buClr>
                <a:schemeClr val="dk1"/>
              </a:buClr>
              <a:buSzPts val="1350"/>
              <a:buFont typeface="Arial"/>
              <a:buNone/>
            </a:pPr>
            <a:r>
              <a:rPr lang="en-DE" sz="1800" dirty="0">
                <a:latin typeface="Arial"/>
                <a:ea typeface="Arial"/>
                <a:cs typeface="Arial"/>
                <a:sym typeface="Arial"/>
              </a:rPr>
              <a:t>Co-development of solutions with Urban Change Makers along five pillars: </a:t>
            </a:r>
            <a:endParaRPr sz="1800" dirty="0">
              <a:latin typeface="Arial"/>
              <a:ea typeface="Arial"/>
              <a:cs typeface="Arial"/>
              <a:sym typeface="Arial"/>
            </a:endParaRPr>
          </a:p>
          <a:p>
            <a:pPr marL="228600" lvl="0" indent="-228600" algn="l" rtl="0">
              <a:lnSpc>
                <a:spcPct val="90000"/>
              </a:lnSpc>
              <a:spcBef>
                <a:spcPts val="1000"/>
              </a:spcBef>
              <a:spcAft>
                <a:spcPts val="0"/>
              </a:spcAft>
              <a:buSzPts val="1800"/>
              <a:buChar char="•"/>
            </a:pPr>
            <a:r>
              <a:rPr lang="en-DE" sz="1800" dirty="0">
                <a:latin typeface="Arial"/>
                <a:ea typeface="Arial"/>
                <a:cs typeface="Arial"/>
                <a:sym typeface="Arial"/>
              </a:rPr>
              <a:t>Inform: Boost capabilities, provide tools to plan, assess and implement   </a:t>
            </a:r>
            <a:endParaRPr sz="1800" dirty="0">
              <a:latin typeface="Arial"/>
              <a:ea typeface="Arial"/>
              <a:cs typeface="Arial"/>
              <a:sym typeface="Arial"/>
            </a:endParaRPr>
          </a:p>
          <a:p>
            <a:pPr marL="228600" lvl="0" indent="-228600" algn="l" rtl="0">
              <a:lnSpc>
                <a:spcPct val="90000"/>
              </a:lnSpc>
              <a:spcBef>
                <a:spcPts val="1000"/>
              </a:spcBef>
              <a:spcAft>
                <a:spcPts val="0"/>
              </a:spcAft>
              <a:buSzPts val="1800"/>
              <a:buChar char="•"/>
            </a:pPr>
            <a:r>
              <a:rPr lang="en-DE" sz="1800" dirty="0">
                <a:latin typeface="Arial"/>
                <a:ea typeface="Arial"/>
                <a:cs typeface="Arial"/>
                <a:sym typeface="Arial"/>
              </a:rPr>
              <a:t>Inspire: Foster the take-up through inspiring peer-to-peer exchange    </a:t>
            </a:r>
            <a:endParaRPr sz="1800" dirty="0">
              <a:latin typeface="Arial"/>
              <a:ea typeface="Arial"/>
              <a:cs typeface="Arial"/>
              <a:sym typeface="Arial"/>
            </a:endParaRPr>
          </a:p>
          <a:p>
            <a:pPr marL="228600" lvl="0" indent="-228600" algn="l" rtl="0">
              <a:lnSpc>
                <a:spcPct val="90000"/>
              </a:lnSpc>
              <a:spcBef>
                <a:spcPts val="1000"/>
              </a:spcBef>
              <a:spcAft>
                <a:spcPts val="0"/>
              </a:spcAft>
              <a:buSzPts val="1800"/>
              <a:buChar char="•"/>
            </a:pPr>
            <a:r>
              <a:rPr lang="en-DE" sz="1800" dirty="0">
                <a:latin typeface="Arial"/>
                <a:ea typeface="Arial"/>
                <a:cs typeface="Arial"/>
                <a:sym typeface="Arial"/>
              </a:rPr>
              <a:t>Initiate: Strengthen collaboration by initiating partnerships     </a:t>
            </a:r>
            <a:endParaRPr sz="1800" dirty="0">
              <a:latin typeface="Arial"/>
              <a:ea typeface="Arial"/>
              <a:cs typeface="Arial"/>
              <a:sym typeface="Arial"/>
            </a:endParaRPr>
          </a:p>
          <a:p>
            <a:pPr marL="228600" lvl="0" indent="-228600" algn="l" rtl="0">
              <a:lnSpc>
                <a:spcPct val="90000"/>
              </a:lnSpc>
              <a:spcBef>
                <a:spcPts val="1000"/>
              </a:spcBef>
              <a:spcAft>
                <a:spcPts val="0"/>
              </a:spcAft>
              <a:buSzPts val="1800"/>
              <a:buChar char="•"/>
            </a:pPr>
            <a:r>
              <a:rPr lang="en-DE" sz="1800" dirty="0">
                <a:latin typeface="Arial"/>
                <a:ea typeface="Arial"/>
                <a:cs typeface="Arial"/>
                <a:sym typeface="Arial"/>
              </a:rPr>
              <a:t>Implement: Create reference models by implementing demonstration actions  </a:t>
            </a:r>
            <a:endParaRPr sz="1800" dirty="0">
              <a:latin typeface="Arial"/>
              <a:ea typeface="Arial"/>
              <a:cs typeface="Arial"/>
              <a:sym typeface="Arial"/>
            </a:endParaRPr>
          </a:p>
          <a:p>
            <a:pPr marL="228600" lvl="0" indent="-228600" algn="l" rtl="0">
              <a:lnSpc>
                <a:spcPct val="90000"/>
              </a:lnSpc>
              <a:spcBef>
                <a:spcPts val="1000"/>
              </a:spcBef>
              <a:spcAft>
                <a:spcPts val="0"/>
              </a:spcAft>
              <a:buSzPts val="1800"/>
              <a:buChar char="•"/>
            </a:pPr>
            <a:r>
              <a:rPr lang="en-DE" sz="1800" dirty="0">
                <a:latin typeface="Arial"/>
                <a:ea typeface="Arial"/>
                <a:cs typeface="Arial"/>
                <a:sym typeface="Arial"/>
              </a:rPr>
              <a:t>Impact: Scale-up, replicate and transfer </a:t>
            </a:r>
            <a:endParaRPr sz="1800" dirty="0"/>
          </a:p>
        </p:txBody>
      </p:sp>
      <p:sp>
        <p:nvSpPr>
          <p:cNvPr id="250" name="Google Shape;250;g100b808c2cd_0_65"/>
          <p:cNvSpPr/>
          <p:nvPr/>
        </p:nvSpPr>
        <p:spPr>
          <a:xfrm>
            <a:off x="554400" y="836700"/>
            <a:ext cx="134400" cy="5382900"/>
          </a:xfrm>
          <a:prstGeom prst="roundRect">
            <a:avLst>
              <a:gd name="adj" fmla="val 16667"/>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1" name="Google Shape;251;g100b808c2cd_0_65" descr="Chart, sunburst chart&#10;&#10;Description automatically generated"/>
          <p:cNvPicPr preferRelativeResize="0"/>
          <p:nvPr/>
        </p:nvPicPr>
        <p:blipFill rotWithShape="1">
          <a:blip r:embed="rId3">
            <a:alphaModFix/>
          </a:blip>
          <a:srcRect/>
          <a:stretch/>
        </p:blipFill>
        <p:spPr>
          <a:xfrm>
            <a:off x="5617800" y="1159200"/>
            <a:ext cx="5505900" cy="5519400"/>
          </a:xfrm>
          <a:prstGeom prst="rect">
            <a:avLst/>
          </a:prstGeom>
          <a:noFill/>
          <a:ln>
            <a:noFill/>
          </a:ln>
        </p:spPr>
      </p:pic>
      <p:pic>
        <p:nvPicPr>
          <p:cNvPr id="252" name="Google Shape;252;g100b808c2cd_0_65"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75175" y="1910627"/>
            <a:ext cx="591600" cy="621300"/>
          </a:xfrm>
          <a:prstGeom prst="rect">
            <a:avLst/>
          </a:prstGeom>
          <a:noFill/>
          <a:ln>
            <a:noFill/>
          </a:ln>
        </p:spPr>
      </p:pic>
      <p:pic>
        <p:nvPicPr>
          <p:cNvPr id="253" name="Google Shape;253;g100b808c2cd_0_65" descr="Ico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19150" y="1910700"/>
            <a:ext cx="591675" cy="621175"/>
          </a:xfrm>
          <a:prstGeom prst="rect">
            <a:avLst/>
          </a:prstGeom>
          <a:noFill/>
          <a:ln>
            <a:noFill/>
          </a:ln>
        </p:spPr>
      </p:pic>
      <p:pic>
        <p:nvPicPr>
          <p:cNvPr id="254" name="Google Shape;254;g100b808c2cd_0_65" descr="Icon&#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007275" y="4503705"/>
            <a:ext cx="591600" cy="621300"/>
          </a:xfrm>
          <a:prstGeom prst="rect">
            <a:avLst/>
          </a:prstGeom>
          <a:noFill/>
          <a:ln>
            <a:noFill/>
          </a:ln>
        </p:spPr>
      </p:pic>
      <p:pic>
        <p:nvPicPr>
          <p:cNvPr id="255" name="Google Shape;255;g100b808c2cd_0_65" descr="Icon&#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027250" y="5653050"/>
            <a:ext cx="687000" cy="721200"/>
          </a:xfrm>
          <a:prstGeom prst="rect">
            <a:avLst/>
          </a:prstGeom>
          <a:noFill/>
          <a:ln>
            <a:noFill/>
          </a:ln>
        </p:spPr>
      </p:pic>
      <p:pic>
        <p:nvPicPr>
          <p:cNvPr id="256" name="Google Shape;256;g100b808c2cd_0_65" descr="Icon&#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925025" y="3975624"/>
            <a:ext cx="687000" cy="72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4525D-0EBB-4344-B04F-ED0ABB998930}"/>
              </a:ext>
            </a:extLst>
          </p:cNvPr>
          <p:cNvSpPr>
            <a:spLocks noGrp="1"/>
          </p:cNvSpPr>
          <p:nvPr>
            <p:ph idx="1"/>
          </p:nvPr>
        </p:nvSpPr>
        <p:spPr/>
        <p:txBody>
          <a:bodyPr>
            <a:normAutofit fontScale="85000" lnSpcReduction="20000"/>
          </a:bodyPr>
          <a:lstStyle/>
          <a:p>
            <a:pPr marL="0" indent="0">
              <a:buNone/>
            </a:pPr>
            <a:endParaRPr lang="en-DE" dirty="0"/>
          </a:p>
          <a:p>
            <a:pPr marL="0" indent="0">
              <a:buNone/>
            </a:pPr>
            <a:endParaRPr lang="en-GB" dirty="0"/>
          </a:p>
          <a:p>
            <a:pPr marL="0" indent="0">
              <a:buNone/>
            </a:pPr>
            <a:r>
              <a:rPr lang="en-GB" dirty="0"/>
              <a:t>Prof. </a:t>
            </a:r>
            <a:r>
              <a:rPr lang="en-GB" dirty="0" err="1"/>
              <a:t>Dr.</a:t>
            </a:r>
            <a:r>
              <a:rPr lang="en-GB" dirty="0"/>
              <a:t> Oliver Lah</a:t>
            </a:r>
          </a:p>
          <a:p>
            <a:pPr marL="0" indent="0">
              <a:buNone/>
            </a:pPr>
            <a:r>
              <a:rPr lang="en-GB" dirty="0"/>
              <a:t>Wuppertal Institute for Climate, Environment and Energy I </a:t>
            </a:r>
            <a:r>
              <a:rPr lang="en-GB" dirty="0">
                <a:hlinkClick r:id="rId2"/>
              </a:rPr>
              <a:t>www.wupperinst.org</a:t>
            </a:r>
            <a:r>
              <a:rPr lang="en-GB" dirty="0"/>
              <a:t> </a:t>
            </a:r>
          </a:p>
          <a:p>
            <a:pPr marL="0" indent="0">
              <a:buNone/>
            </a:pPr>
            <a:r>
              <a:rPr lang="en-GB" dirty="0" err="1"/>
              <a:t>Technische</a:t>
            </a:r>
            <a:r>
              <a:rPr lang="en-GB" dirty="0"/>
              <a:t> Universität Berlin I </a:t>
            </a:r>
            <a:r>
              <a:rPr lang="en-GB" dirty="0" err="1"/>
              <a:t>www.urban-pathways.org</a:t>
            </a:r>
            <a:r>
              <a:rPr lang="en-GB" dirty="0"/>
              <a:t>    </a:t>
            </a:r>
          </a:p>
          <a:p>
            <a:pPr marL="0" indent="0">
              <a:buNone/>
            </a:pPr>
            <a:r>
              <a:rPr lang="en-GB" dirty="0"/>
              <a:t>Urban Living Lab </a:t>
            </a:r>
            <a:r>
              <a:rPr lang="en-GB" dirty="0" err="1"/>
              <a:t>Center</a:t>
            </a:r>
            <a:r>
              <a:rPr lang="en-GB" dirty="0"/>
              <a:t> I </a:t>
            </a:r>
            <a:r>
              <a:rPr lang="en-GB" dirty="0">
                <a:hlinkClick r:id="rId3"/>
              </a:rPr>
              <a:t>www.living-lab.center</a:t>
            </a:r>
            <a:r>
              <a:rPr lang="en-GB" dirty="0"/>
              <a:t>   </a:t>
            </a:r>
          </a:p>
          <a:p>
            <a:pPr marL="0" indent="0">
              <a:buNone/>
            </a:pPr>
            <a:r>
              <a:rPr lang="en-GB" dirty="0"/>
              <a:t> </a:t>
            </a:r>
          </a:p>
          <a:p>
            <a:pPr marL="0" indent="0">
              <a:buNone/>
            </a:pPr>
            <a:r>
              <a:rPr lang="en-GB" dirty="0"/>
              <a:t>Neue Promenade 6, 10178 Berlin I +49 (0)30 2887458-16</a:t>
            </a:r>
            <a:br>
              <a:rPr lang="en-GB" dirty="0"/>
            </a:br>
            <a:endParaRPr lang="en-GB" dirty="0"/>
          </a:p>
          <a:p>
            <a:pPr marL="0" indent="0">
              <a:buNone/>
            </a:pPr>
            <a:br>
              <a:rPr lang="en-GB" dirty="0"/>
            </a:br>
            <a:br>
              <a:rPr lang="en-GB" dirty="0"/>
            </a:br>
            <a:endParaRPr lang="en-DE" dirty="0"/>
          </a:p>
        </p:txBody>
      </p:sp>
    </p:spTree>
    <p:extLst>
      <p:ext uri="{BB962C8B-B14F-4D97-AF65-F5344CB8AC3E}">
        <p14:creationId xmlns:p14="http://schemas.microsoft.com/office/powerpoint/2010/main" val="286806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p:nvPr/>
        </p:nvSpPr>
        <p:spPr>
          <a:xfrm>
            <a:off x="1422100" y="2915767"/>
            <a:ext cx="4600800" cy="28576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121917"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21917" marR="121917"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7"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21917" marR="121917"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T</a:t>
            </a: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he increase of the urban population </a:t>
            </a:r>
            <a:endParaRPr kumimoji="0" sz="1333"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21917" marR="121917"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is unprecedented</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 </a:t>
            </a: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and is predicted to have an addition of 2.5 billion people to urban areas by between 2018 and 2050.</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 There is a positive and strong correlation between the </a:t>
            </a:r>
            <a:r>
              <a:rPr kumimoji="0" lang="en" sz="1333" b="0" i="0" u="none" strike="noStrike" kern="0" cap="none" spc="0" normalizeH="0" baseline="0" noProof="0" dirty="0" err="1">
                <a:ln>
                  <a:noFill/>
                </a:ln>
                <a:solidFill>
                  <a:srgbClr val="000000"/>
                </a:solidFill>
                <a:effectLst/>
                <a:uLnTx/>
                <a:uFillTx/>
                <a:latin typeface="Montserrat"/>
                <a:ea typeface="Montserrat"/>
                <a:cs typeface="Montserrat"/>
                <a:sym typeface="Montserrat"/>
              </a:rPr>
              <a:t>urbanisation</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 level and gross national income. High income countries have high levels of </a:t>
            </a:r>
            <a:r>
              <a:rPr kumimoji="0" lang="en" sz="1333" b="0" i="0" u="none" strike="noStrike" kern="0" cap="none" spc="0" normalizeH="0" baseline="0" noProof="0" dirty="0" err="1">
                <a:ln>
                  <a:noFill/>
                </a:ln>
                <a:solidFill>
                  <a:srgbClr val="000000"/>
                </a:solidFill>
                <a:effectLst/>
                <a:uLnTx/>
                <a:uFillTx/>
                <a:latin typeface="Montserrat"/>
                <a:ea typeface="Montserrat"/>
                <a:cs typeface="Montserrat"/>
                <a:sym typeface="Montserrat"/>
              </a:rPr>
              <a:t>urbanisation</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 on average 80%. Low income countries have low levels of </a:t>
            </a:r>
            <a:r>
              <a:rPr kumimoji="0" lang="en" sz="1333" b="0" i="0" u="none" strike="noStrike" kern="0" cap="none" spc="0" normalizeH="0" baseline="0" noProof="0" dirty="0" err="1">
                <a:ln>
                  <a:noFill/>
                </a:ln>
                <a:solidFill>
                  <a:srgbClr val="000000"/>
                </a:solidFill>
                <a:effectLst/>
                <a:uLnTx/>
                <a:uFillTx/>
                <a:latin typeface="Montserrat"/>
                <a:ea typeface="Montserrat"/>
                <a:cs typeface="Montserrat"/>
                <a:sym typeface="Montserrat"/>
              </a:rPr>
              <a:t>urbanisation</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 on average 30%.</a:t>
            </a: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21917" marR="121917"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21917" marR="121917"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79" name="Google Shape;79;p15"/>
          <p:cNvSpPr txBox="1"/>
          <p:nvPr/>
        </p:nvSpPr>
        <p:spPr>
          <a:xfrm>
            <a:off x="780133" y="611634"/>
            <a:ext cx="4168800" cy="49240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The urban century</a:t>
            </a:r>
            <a:endParaRPr kumimoji="0" sz="16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80" name="Google Shape;80;p15"/>
          <p:cNvSpPr txBox="1"/>
          <p:nvPr/>
        </p:nvSpPr>
        <p:spPr>
          <a:xfrm>
            <a:off x="780133" y="1122868"/>
            <a:ext cx="10148400" cy="984845"/>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600" b="0" i="0" u="none" strike="noStrike" kern="0" cap="none" spc="0" normalizeH="0" baseline="0" noProof="0">
                <a:ln>
                  <a:noFill/>
                </a:ln>
                <a:solidFill>
                  <a:srgbClr val="000000"/>
                </a:solidFill>
                <a:effectLst/>
                <a:uLnTx/>
                <a:uFillTx/>
                <a:latin typeface="Montserrat"/>
                <a:ea typeface="Montserrat"/>
                <a:cs typeface="Montserrat"/>
                <a:sym typeface="Montserrat"/>
              </a:rPr>
              <a:t>With the increase in global urban populations and new cities and towns to accommodate them the 21st century would be the urban century followed by six trends in urbanisation which are especially important in the context of climate change mitigation.</a:t>
            </a:r>
            <a:endParaRPr kumimoji="0" sz="16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81" name="Google Shape;81;p15"/>
          <p:cNvSpPr/>
          <p:nvPr/>
        </p:nvSpPr>
        <p:spPr>
          <a:xfrm>
            <a:off x="5263067" y="2674884"/>
            <a:ext cx="472000" cy="4720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000000"/>
                </a:solidFill>
                <a:effectLst/>
                <a:uLnTx/>
                <a:uFillTx/>
                <a:latin typeface="Montserrat"/>
                <a:ea typeface="Montserrat"/>
                <a:cs typeface="Montserrat"/>
                <a:sym typeface="Montserrat"/>
              </a:rPr>
              <a:t>1</a:t>
            </a:r>
            <a:endParaRPr kumimoji="0" sz="1600" b="1"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82" name="Google Shape;82;p15"/>
          <p:cNvSpPr txBox="1"/>
          <p:nvPr/>
        </p:nvSpPr>
        <p:spPr>
          <a:xfrm>
            <a:off x="6240300" y="3555933"/>
            <a:ext cx="4062000" cy="19548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121917"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21917" marR="121917"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21917" marR="121917"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Activities and sectors within a city are inter-connected; </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Changes in urban form and infrastructure can simultaneously affect multiple sectors, such as buildings, energy, and transport.</a:t>
            </a:r>
            <a:endParaRPr kumimoji="0" sz="133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Google Shape;83;p15"/>
          <p:cNvSpPr/>
          <p:nvPr/>
        </p:nvSpPr>
        <p:spPr>
          <a:xfrm>
            <a:off x="9647667" y="3344384"/>
            <a:ext cx="472000" cy="4720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000000"/>
                </a:solidFill>
                <a:effectLst/>
                <a:uLnTx/>
                <a:uFillTx/>
                <a:latin typeface="Montserrat"/>
                <a:ea typeface="Montserrat"/>
                <a:cs typeface="Montserrat"/>
                <a:sym typeface="Montserrat"/>
              </a:rPr>
              <a:t>2</a:t>
            </a:r>
            <a:endParaRPr kumimoji="0" sz="1600" b="1"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84" name="Google Shape;84;p15"/>
          <p:cNvSpPr/>
          <p:nvPr/>
        </p:nvSpPr>
        <p:spPr>
          <a:xfrm>
            <a:off x="4814100" y="5150400"/>
            <a:ext cx="1002400" cy="10476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5" name="Google Shape;85;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33235" y="5150386"/>
            <a:ext cx="1159735" cy="993213"/>
          </a:xfrm>
          <a:prstGeom prst="rect">
            <a:avLst/>
          </a:prstGeom>
          <a:noFill/>
          <a:ln>
            <a:noFill/>
          </a:ln>
        </p:spPr>
      </p:pic>
    </p:spTree>
    <p:extLst>
      <p:ext uri="{BB962C8B-B14F-4D97-AF65-F5344CB8AC3E}">
        <p14:creationId xmlns:p14="http://schemas.microsoft.com/office/powerpoint/2010/main" val="152030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BD22B-002B-8445-8577-E8615AB345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 y="10"/>
            <a:ext cx="12188952" cy="6857990"/>
          </a:xfrm>
          <a:prstGeom prst="rect">
            <a:avLst/>
          </a:prstGeom>
        </p:spPr>
      </p:pic>
      <p:sp>
        <p:nvSpPr>
          <p:cNvPr id="2" name="Title 1">
            <a:extLst>
              <a:ext uri="{FF2B5EF4-FFF2-40B4-BE49-F238E27FC236}">
                <a16:creationId xmlns:a16="http://schemas.microsoft.com/office/drawing/2014/main" id="{198EEC3D-3CA0-B948-B4FD-2B6CA1C05EAC}"/>
              </a:ext>
            </a:extLst>
          </p:cNvPr>
          <p:cNvSpPr>
            <a:spLocks noGrp="1"/>
          </p:cNvSpPr>
          <p:nvPr>
            <p:ph type="title"/>
          </p:nvPr>
        </p:nvSpPr>
        <p:spPr>
          <a:xfrm>
            <a:off x="960118" y="2107580"/>
            <a:ext cx="9398319" cy="2504176"/>
          </a:xfrm>
        </p:spPr>
        <p:txBody>
          <a:bodyPr vert="horz" lIns="91440" tIns="45720" rIns="91440" bIns="45720" rtlCol="0" anchor="ctr">
            <a:normAutofit fontScale="90000"/>
          </a:bodyPr>
          <a:lstStyle/>
          <a:p>
            <a:pPr algn="ctr"/>
            <a:r>
              <a:rPr lang="en-US" sz="4200" b="1" dirty="0">
                <a:solidFill>
                  <a:schemeClr val="bg1"/>
                </a:solidFill>
              </a:rPr>
              <a:t>Cities occupy only about </a:t>
            </a:r>
            <a:br>
              <a:rPr lang="en-US" sz="4200" b="1" dirty="0">
                <a:solidFill>
                  <a:schemeClr val="bg1"/>
                </a:solidFill>
              </a:rPr>
            </a:br>
            <a:r>
              <a:rPr lang="en-US" sz="4200" b="1" dirty="0">
                <a:solidFill>
                  <a:schemeClr val="bg1"/>
                </a:solidFill>
              </a:rPr>
              <a:t>2% </a:t>
            </a:r>
            <a:br>
              <a:rPr lang="en-US" sz="4200" b="1" dirty="0">
                <a:solidFill>
                  <a:schemeClr val="bg1"/>
                </a:solidFill>
              </a:rPr>
            </a:br>
            <a:r>
              <a:rPr lang="en-US" sz="4200" b="1" dirty="0">
                <a:solidFill>
                  <a:schemeClr val="bg1"/>
                </a:solidFill>
              </a:rPr>
              <a:t>of the total land, </a:t>
            </a:r>
            <a:br>
              <a:rPr lang="en-US" sz="4200" b="1" dirty="0">
                <a:solidFill>
                  <a:schemeClr val="bg1"/>
                </a:solidFill>
              </a:rPr>
            </a:br>
            <a:br>
              <a:rPr lang="en-US" sz="4200" b="1" dirty="0">
                <a:solidFill>
                  <a:schemeClr val="bg1"/>
                </a:solidFill>
              </a:rPr>
            </a:br>
            <a:r>
              <a:rPr lang="en-US" sz="4200" b="1" dirty="0">
                <a:solidFill>
                  <a:schemeClr val="bg1"/>
                </a:solidFill>
              </a:rPr>
              <a:t>but generate 70% </a:t>
            </a:r>
            <a:br>
              <a:rPr lang="en-US" sz="4200" b="1" dirty="0">
                <a:solidFill>
                  <a:schemeClr val="bg1"/>
                </a:solidFill>
              </a:rPr>
            </a:br>
            <a:r>
              <a:rPr lang="en-US" sz="4200" b="1" dirty="0">
                <a:solidFill>
                  <a:schemeClr val="bg1"/>
                </a:solidFill>
              </a:rPr>
              <a:t>of the global GDP and </a:t>
            </a:r>
            <a:br>
              <a:rPr lang="en-US" sz="4200" b="1" dirty="0">
                <a:solidFill>
                  <a:schemeClr val="bg1"/>
                </a:solidFill>
              </a:rPr>
            </a:br>
            <a:br>
              <a:rPr lang="en-US" sz="4200" b="1" dirty="0">
                <a:solidFill>
                  <a:schemeClr val="bg1"/>
                </a:solidFill>
              </a:rPr>
            </a:br>
            <a:r>
              <a:rPr lang="en-US" sz="4200" b="1" dirty="0">
                <a:solidFill>
                  <a:schemeClr val="bg1"/>
                </a:solidFill>
              </a:rPr>
              <a:t>70% of the GHG emissions</a:t>
            </a:r>
          </a:p>
        </p:txBody>
      </p:sp>
    </p:spTree>
    <p:extLst>
      <p:ext uri="{BB962C8B-B14F-4D97-AF65-F5344CB8AC3E}">
        <p14:creationId xmlns:p14="http://schemas.microsoft.com/office/powerpoint/2010/main" val="35882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p:nvPr/>
        </p:nvSpPr>
        <p:spPr>
          <a:xfrm>
            <a:off x="914100" y="3311384"/>
            <a:ext cx="3840800" cy="22424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First, </a:t>
            </a:r>
            <a:r>
              <a:rPr kumimoji="0" lang="en" sz="1333" b="1" i="0" u="none" strike="noStrike" kern="0" cap="none" spc="0" normalizeH="0" baseline="0" noProof="0">
                <a:ln>
                  <a:noFill/>
                </a:ln>
                <a:solidFill>
                  <a:srgbClr val="000000"/>
                </a:solidFill>
                <a:effectLst/>
                <a:uLnTx/>
                <a:uFillTx/>
                <a:latin typeface="Montserrat"/>
                <a:ea typeface="Montserrat"/>
                <a:cs typeface="Montserrat"/>
                <a:sym typeface="Montserrat"/>
              </a:rPr>
              <a:t>urbanisation will increase in speed and magnitude.</a:t>
            </a: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 Given their significant impact on emissions, mitigation action in Asian cities will have significant implications on global ambitions.</a:t>
            </a: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39" name="Google Shape;139;p18"/>
          <p:cNvSpPr txBox="1"/>
          <p:nvPr/>
        </p:nvSpPr>
        <p:spPr>
          <a:xfrm>
            <a:off x="780133" y="611634"/>
            <a:ext cx="5284000" cy="49240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The urbanization in developing countries</a:t>
            </a:r>
            <a:endParaRPr kumimoji="0" sz="16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40" name="Google Shape;140;p18"/>
          <p:cNvSpPr txBox="1"/>
          <p:nvPr/>
        </p:nvSpPr>
        <p:spPr>
          <a:xfrm>
            <a:off x="780133" y="1122867"/>
            <a:ext cx="10079200" cy="1149249"/>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67" b="0" i="0" u="none" strike="noStrike" kern="0" cap="none" spc="0" normalizeH="0" baseline="0" noProof="0">
                <a:ln>
                  <a:noFill/>
                </a:ln>
                <a:solidFill>
                  <a:srgbClr val="000000"/>
                </a:solidFill>
                <a:effectLst/>
                <a:uLnTx/>
                <a:uFillTx/>
                <a:latin typeface="Montserrat"/>
                <a:ea typeface="Montserrat"/>
                <a:cs typeface="Montserrat"/>
                <a:sym typeface="Montserrat"/>
              </a:rPr>
              <a:t>Urbanisation in the 21st century will be dominated by developing countries, and as such it is important to highlight aspects of it that are unique and especially relevant for climate change mitigation.</a:t>
            </a:r>
            <a:br>
              <a:rPr kumimoji="0" lang="en" sz="1467" b="0" i="0" u="none" strike="noStrike" kern="0" cap="none" spc="0" normalizeH="0" baseline="0" noProof="0">
                <a:ln>
                  <a:noFill/>
                </a:ln>
                <a:solidFill>
                  <a:srgbClr val="000000"/>
                </a:solidFill>
                <a:effectLst/>
                <a:uLnTx/>
                <a:uFillTx/>
                <a:latin typeface="Montserrat"/>
                <a:ea typeface="Montserrat"/>
                <a:cs typeface="Montserrat"/>
                <a:sym typeface="Montserrat"/>
              </a:rPr>
            </a:br>
            <a:endParaRPr kumimoji="0" sz="1467"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67" b="0" i="0" u="none" strike="noStrike" kern="0" cap="none" spc="0" normalizeH="0" baseline="0" noProof="0">
                <a:ln>
                  <a:noFill/>
                </a:ln>
                <a:solidFill>
                  <a:srgbClr val="000000"/>
                </a:solidFill>
                <a:effectLst/>
                <a:uLnTx/>
                <a:uFillTx/>
                <a:latin typeface="Montserrat"/>
                <a:ea typeface="Montserrat"/>
                <a:cs typeface="Montserrat"/>
                <a:sym typeface="Montserrat"/>
              </a:rPr>
              <a:t>Three common elements of urbanization in developing countries:</a:t>
            </a:r>
            <a:endParaRPr kumimoji="0" sz="16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41" name="Google Shape;141;p18"/>
          <p:cNvSpPr/>
          <p:nvPr/>
        </p:nvSpPr>
        <p:spPr>
          <a:xfrm>
            <a:off x="4045633" y="3070500"/>
            <a:ext cx="472000" cy="4720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000000"/>
                </a:solidFill>
                <a:effectLst/>
                <a:uLnTx/>
                <a:uFillTx/>
                <a:latin typeface="Montserrat"/>
                <a:ea typeface="Montserrat"/>
                <a:cs typeface="Montserrat"/>
                <a:sym typeface="Montserrat"/>
              </a:rPr>
              <a:t>1</a:t>
            </a:r>
            <a:endParaRPr kumimoji="0" sz="1600" b="1"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42" name="Google Shape;142;p18"/>
          <p:cNvSpPr txBox="1"/>
          <p:nvPr/>
        </p:nvSpPr>
        <p:spPr>
          <a:xfrm>
            <a:off x="5075167" y="2627400"/>
            <a:ext cx="5115200" cy="17276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Second, </a:t>
            </a:r>
            <a:r>
              <a:rPr kumimoji="0" lang="en" sz="1333" b="1" i="0" u="none" strike="noStrike" kern="0" cap="none" spc="0" normalizeH="0" baseline="0" noProof="0">
                <a:ln>
                  <a:noFill/>
                </a:ln>
                <a:solidFill>
                  <a:srgbClr val="000000"/>
                </a:solidFill>
                <a:effectLst/>
                <a:uLnTx/>
                <a:uFillTx/>
                <a:latin typeface="Montserrat"/>
                <a:ea typeface="Montserrat"/>
                <a:cs typeface="Montserrat"/>
                <a:sym typeface="Montserrat"/>
              </a:rPr>
              <a:t>a number of cities in developing countries lack institutional, financial and technical capacities to enable local climate change action</a:t>
            </a: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 (Sharifi et al. 2017; Fuhr et al. 2018).</a:t>
            </a: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43" name="Google Shape;143;p18"/>
          <p:cNvSpPr/>
          <p:nvPr/>
        </p:nvSpPr>
        <p:spPr>
          <a:xfrm>
            <a:off x="5404500" y="2386517"/>
            <a:ext cx="472000" cy="4720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000000"/>
                </a:solidFill>
                <a:effectLst/>
                <a:uLnTx/>
                <a:uFillTx/>
                <a:latin typeface="Montserrat"/>
                <a:ea typeface="Montserrat"/>
                <a:cs typeface="Montserrat"/>
                <a:sym typeface="Montserrat"/>
              </a:rPr>
              <a:t>2</a:t>
            </a:r>
            <a:endParaRPr kumimoji="0" sz="1600" b="1"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44" name="Google Shape;144;p18"/>
          <p:cNvSpPr txBox="1"/>
          <p:nvPr/>
        </p:nvSpPr>
        <p:spPr>
          <a:xfrm>
            <a:off x="5075200" y="4705133"/>
            <a:ext cx="5115200" cy="17276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Third, </a:t>
            </a:r>
            <a:r>
              <a:rPr kumimoji="0" lang="en" sz="1333" b="1" i="0" u="none" strike="noStrike" kern="0" cap="none" spc="0" normalizeH="0" baseline="0" noProof="0">
                <a:ln>
                  <a:noFill/>
                </a:ln>
                <a:solidFill>
                  <a:srgbClr val="000000"/>
                </a:solidFill>
                <a:effectLst/>
                <a:uLnTx/>
                <a:uFillTx/>
                <a:latin typeface="Montserrat"/>
                <a:ea typeface="Montserrat"/>
                <a:cs typeface="Montserrat"/>
                <a:sym typeface="Montserrat"/>
              </a:rPr>
              <a:t>there are sizeable economic benefits in developing country cities that can provide an opportunity to enhance political momentum and institutions</a:t>
            </a: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 (Colenbrander et al. 2016).</a:t>
            </a:r>
            <a:endParaRPr kumimoji="0" sz="13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18"/>
          <p:cNvSpPr/>
          <p:nvPr/>
        </p:nvSpPr>
        <p:spPr>
          <a:xfrm>
            <a:off x="5404500" y="4464251"/>
            <a:ext cx="472000" cy="4720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000000"/>
                </a:solidFill>
                <a:effectLst/>
                <a:uLnTx/>
                <a:uFillTx/>
                <a:latin typeface="Montserrat"/>
                <a:ea typeface="Montserrat"/>
                <a:cs typeface="Montserrat"/>
                <a:sym typeface="Montserrat"/>
              </a:rPr>
              <a:t>3</a:t>
            </a:r>
            <a:endParaRPr kumimoji="0" sz="1600" b="1"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46" name="Google Shape;146;p18"/>
          <p:cNvSpPr/>
          <p:nvPr/>
        </p:nvSpPr>
        <p:spPr>
          <a:xfrm>
            <a:off x="9627400" y="2049564"/>
            <a:ext cx="1232000" cy="10208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47" name="Google Shape;147;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91795" y="2010551"/>
            <a:ext cx="1118939" cy="1020765"/>
          </a:xfrm>
          <a:prstGeom prst="rect">
            <a:avLst/>
          </a:prstGeom>
          <a:noFill/>
          <a:ln>
            <a:noFill/>
          </a:ln>
        </p:spPr>
      </p:pic>
      <p:pic>
        <p:nvPicPr>
          <p:cNvPr id="148" name="Google Shape;148;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87534" y="4893218"/>
            <a:ext cx="1467353" cy="1436801"/>
          </a:xfrm>
          <a:prstGeom prst="rect">
            <a:avLst/>
          </a:prstGeom>
          <a:noFill/>
          <a:ln>
            <a:noFill/>
          </a:ln>
        </p:spPr>
      </p:pic>
    </p:spTree>
    <p:extLst>
      <p:ext uri="{BB962C8B-B14F-4D97-AF65-F5344CB8AC3E}">
        <p14:creationId xmlns:p14="http://schemas.microsoft.com/office/powerpoint/2010/main" val="366535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FA49-91A0-714A-ACE0-0E3291945211}"/>
              </a:ext>
            </a:extLst>
          </p:cNvPr>
          <p:cNvSpPr>
            <a:spLocks noGrp="1"/>
          </p:cNvSpPr>
          <p:nvPr>
            <p:ph type="title"/>
          </p:nvPr>
        </p:nvSpPr>
        <p:spPr/>
        <p:txBody>
          <a:bodyPr/>
          <a:lstStyle/>
          <a:p>
            <a:endParaRPr lang="en-DE"/>
          </a:p>
        </p:txBody>
      </p:sp>
      <p:pic>
        <p:nvPicPr>
          <p:cNvPr id="4" name="Picture 2" descr="Donuts, Donut, Sweet, Gemütliche, Lecker, Kuchen, Teig">
            <a:extLst>
              <a:ext uri="{FF2B5EF4-FFF2-40B4-BE49-F238E27FC236}">
                <a16:creationId xmlns:a16="http://schemas.microsoft.com/office/drawing/2014/main" id="{AE833CAD-F297-B14F-8619-76484FABDFA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42900"/>
            <a:ext cx="12192000" cy="735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57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0C80-E05A-AB47-AC90-D75DF99C324F}"/>
              </a:ext>
            </a:extLst>
          </p:cNvPr>
          <p:cNvSpPr>
            <a:spLocks noGrp="1"/>
          </p:cNvSpPr>
          <p:nvPr>
            <p:ph type="title"/>
          </p:nvPr>
        </p:nvSpPr>
        <p:spPr>
          <a:xfrm>
            <a:off x="415600" y="181750"/>
            <a:ext cx="11360800" cy="1122400"/>
          </a:xfrm>
        </p:spPr>
        <p:txBody>
          <a:bodyPr/>
          <a:lstStyle/>
          <a:p>
            <a:endParaRPr lang="en-DE" dirty="0"/>
          </a:p>
        </p:txBody>
      </p:sp>
      <p:pic>
        <p:nvPicPr>
          <p:cNvPr id="2050" name="Picture 2">
            <a:extLst>
              <a:ext uri="{FF2B5EF4-FFF2-40B4-BE49-F238E27FC236}">
                <a16:creationId xmlns:a16="http://schemas.microsoft.com/office/drawing/2014/main" id="{042C8AF5-8532-824A-B58C-C6BC683313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8163" y="0"/>
            <a:ext cx="8575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4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p:nvPr/>
        </p:nvSpPr>
        <p:spPr>
          <a:xfrm>
            <a:off x="4237400" y="2406400"/>
            <a:ext cx="3232000" cy="32596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0" lvl="0" indent="0" algn="l" defTabSz="1219170" rtl="0" eaLnBrk="1" fontAlgn="auto" latinLnBrk="0" hangingPunct="1">
              <a:lnSpc>
                <a:spcPct val="115000"/>
              </a:lnSpc>
              <a:spcBef>
                <a:spcPts val="0"/>
              </a:spcBef>
              <a:spcAft>
                <a:spcPts val="0"/>
              </a:spcAft>
              <a:buClr>
                <a:srgbClr val="000000"/>
              </a:buClr>
              <a:buSzTx/>
              <a:buFontTx/>
              <a:buNone/>
              <a:tabLst/>
              <a:defRPr/>
            </a:pP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_ In developing countries, a co-benefits approach that frames climate objectives alongside other development benefits is increasingly seen as an important concept justifying and driving climate change action in developing countries (Sethi and Puppim de Oliveira 2018).</a:t>
            </a: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66" name="Google Shape;166;p20"/>
          <p:cNvSpPr/>
          <p:nvPr/>
        </p:nvSpPr>
        <p:spPr>
          <a:xfrm>
            <a:off x="6058467" y="5101733"/>
            <a:ext cx="1200400" cy="1210000"/>
          </a:xfrm>
          <a:prstGeom prst="ellipse">
            <a:avLst/>
          </a:prstGeom>
          <a:solidFill>
            <a:schemeClr val="lt1"/>
          </a:solidFill>
          <a:ln w="9525" cap="flat" cmpd="sng">
            <a:solidFill>
              <a:srgbClr val="000000"/>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167;p20"/>
          <p:cNvSpPr txBox="1"/>
          <p:nvPr/>
        </p:nvSpPr>
        <p:spPr>
          <a:xfrm>
            <a:off x="914100" y="2406400"/>
            <a:ext cx="3107600" cy="33264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0" lvl="0" indent="0" algn="l" defTabSz="1219170" rtl="0" eaLnBrk="1" fontAlgn="auto" latinLnBrk="0" hangingPunct="1">
              <a:lnSpc>
                <a:spcPct val="115000"/>
              </a:lnSpc>
              <a:spcBef>
                <a:spcPts val="0"/>
              </a:spcBef>
              <a:spcAft>
                <a:spcPts val="0"/>
              </a:spcAft>
              <a:buClr>
                <a:srgbClr val="000000"/>
              </a:buClr>
              <a:buSzTx/>
              <a:buFontTx/>
              <a:buNone/>
              <a:tabLst/>
              <a:defRPr/>
            </a:pP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_ A range of co-benefits are associated with urban climate change mitigation strategies including public savings, air quality and associated health benefits, and productivity increases in urban centres (Seto et al. 2014).</a:t>
            </a: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68" name="Google Shape;168;p20"/>
          <p:cNvSpPr/>
          <p:nvPr/>
        </p:nvSpPr>
        <p:spPr>
          <a:xfrm>
            <a:off x="2608133" y="5101733"/>
            <a:ext cx="1226400" cy="1242400"/>
          </a:xfrm>
          <a:prstGeom prst="ellipse">
            <a:avLst/>
          </a:prstGeom>
          <a:solidFill>
            <a:schemeClr val="lt1"/>
          </a:solidFill>
          <a:ln w="9525" cap="flat" cmpd="sng">
            <a:solidFill>
              <a:srgbClr val="000000"/>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169;p20"/>
          <p:cNvSpPr txBox="1"/>
          <p:nvPr/>
        </p:nvSpPr>
        <p:spPr>
          <a:xfrm>
            <a:off x="780133" y="611634"/>
            <a:ext cx="5284000" cy="49240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Synergies and co-benefits of urban mitigation</a:t>
            </a:r>
            <a:endParaRPr kumimoji="0" sz="16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70" name="Google Shape;170;p20"/>
          <p:cNvSpPr txBox="1"/>
          <p:nvPr/>
        </p:nvSpPr>
        <p:spPr>
          <a:xfrm>
            <a:off x="780133" y="1241101"/>
            <a:ext cx="10148400" cy="73862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Montserrat"/>
                <a:ea typeface="Montserrat"/>
                <a:cs typeface="Montserrat"/>
                <a:sym typeface="Montserrat"/>
              </a:rPr>
              <a:t>Co-benefits are </a:t>
            </a: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“the positive effects that a policy or measure aimed at one objective might have on other objectives, thereby increasing the total benefits to the society or environment” </a:t>
            </a:r>
            <a:r>
              <a:rPr kumimoji="0" lang="en" sz="1600" b="0" i="0" u="none" strike="noStrike" kern="0" cap="none" spc="0" normalizeH="0" baseline="0" noProof="0" dirty="0">
                <a:ln>
                  <a:noFill/>
                </a:ln>
                <a:solidFill>
                  <a:srgbClr val="000000"/>
                </a:solidFill>
                <a:effectLst/>
                <a:uLnTx/>
                <a:uFillTx/>
                <a:latin typeface="Montserrat"/>
                <a:ea typeface="Montserrat"/>
                <a:cs typeface="Montserrat"/>
                <a:sym typeface="Montserrat"/>
              </a:rPr>
              <a:t>(IPCC 2018b, p. 546). </a:t>
            </a:r>
            <a:endParaRPr kumimoji="0" sz="16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71" name="Google Shape;171;p20"/>
          <p:cNvSpPr txBox="1"/>
          <p:nvPr/>
        </p:nvSpPr>
        <p:spPr>
          <a:xfrm>
            <a:off x="7685100" y="2406400"/>
            <a:ext cx="3107600" cy="3259600"/>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121917" marR="0" lvl="0" indent="0" algn="l" defTabSz="1219170" rtl="0" eaLnBrk="1" fontAlgn="auto" latinLnBrk="0" hangingPunct="1">
              <a:lnSpc>
                <a:spcPct val="115000"/>
              </a:lnSpc>
              <a:spcBef>
                <a:spcPts val="0"/>
              </a:spcBef>
              <a:spcAft>
                <a:spcPts val="0"/>
              </a:spcAft>
              <a:buClr>
                <a:srgbClr val="000000"/>
              </a:buClr>
              <a:buSzTx/>
              <a:buFontTx/>
              <a:buNone/>
              <a:tabLst/>
              <a:defRPr/>
            </a:pP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121917"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Montserrat"/>
                <a:ea typeface="Montserrat"/>
                <a:cs typeface="Montserrat"/>
                <a:sym typeface="Montserrat"/>
              </a:rPr>
              <a:t>_ Communication of co-benefits could make a strong case for driving strong mitigation action where traditional methods have not succeeded (Bain et al. 2016) and it is possible to build win-win solutions through a combination of policies (Viguié and Hallegatte 2012).</a:t>
            </a:r>
            <a:endParaRPr kumimoji="0" sz="1333"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pic>
        <p:nvPicPr>
          <p:cNvPr id="172" name="Google Shape;17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2772667" y="5392468"/>
            <a:ext cx="902107" cy="694433"/>
          </a:xfrm>
          <a:prstGeom prst="rect">
            <a:avLst/>
          </a:prstGeom>
          <a:noFill/>
          <a:ln>
            <a:noFill/>
          </a:ln>
        </p:spPr>
      </p:pic>
      <p:sp>
        <p:nvSpPr>
          <p:cNvPr id="173" name="Google Shape;173;p20"/>
          <p:cNvSpPr/>
          <p:nvPr/>
        </p:nvSpPr>
        <p:spPr>
          <a:xfrm>
            <a:off x="9552667" y="5101733"/>
            <a:ext cx="1108400" cy="1117200"/>
          </a:xfrm>
          <a:prstGeom prst="ellipse">
            <a:avLst/>
          </a:prstGeom>
          <a:solidFill>
            <a:schemeClr val="lt1"/>
          </a:solidFill>
          <a:ln w="9525" cap="flat" cmpd="sng">
            <a:solidFill>
              <a:srgbClr val="000000"/>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75" name="Google Shape;175;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87018" y="5226251"/>
            <a:ext cx="1143301" cy="853135"/>
          </a:xfrm>
          <a:prstGeom prst="rect">
            <a:avLst/>
          </a:prstGeom>
          <a:noFill/>
          <a:ln>
            <a:noFill/>
          </a:ln>
        </p:spPr>
      </p:pic>
      <p:pic>
        <p:nvPicPr>
          <p:cNvPr id="176" name="Google Shape;176;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58968" y="5375734"/>
            <a:ext cx="815969" cy="628100"/>
          </a:xfrm>
          <a:prstGeom prst="rect">
            <a:avLst/>
          </a:prstGeom>
          <a:noFill/>
          <a:ln>
            <a:noFill/>
          </a:ln>
        </p:spPr>
      </p:pic>
    </p:spTree>
    <p:extLst>
      <p:ext uri="{BB962C8B-B14F-4D97-AF65-F5344CB8AC3E}">
        <p14:creationId xmlns:p14="http://schemas.microsoft.com/office/powerpoint/2010/main" val="197119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p:nvPr/>
        </p:nvSpPr>
        <p:spPr>
          <a:xfrm>
            <a:off x="780133" y="611634"/>
            <a:ext cx="5284000" cy="49240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Sustainable development</a:t>
            </a:r>
            <a:endParaRPr kumimoji="0" sz="16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84" name="Google Shape;184;p21"/>
          <p:cNvSpPr txBox="1"/>
          <p:nvPr/>
        </p:nvSpPr>
        <p:spPr>
          <a:xfrm>
            <a:off x="780133" y="1241101"/>
            <a:ext cx="10148400" cy="984845"/>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Montserrat"/>
                <a:ea typeface="Montserrat"/>
                <a:cs typeface="Montserrat"/>
                <a:sym typeface="Montserrat"/>
              </a:rPr>
              <a:t>One of the major co-benefit of climate mitigation is sustainable development which can </a:t>
            </a: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assist countries to reach the goal of climate change (SDG 13) and another urban goal (SDG 11) </a:t>
            </a:r>
            <a:r>
              <a:rPr kumimoji="0" lang="en" sz="1600" b="0" i="0" u="none" strike="noStrike" kern="0" cap="none" spc="0" normalizeH="0" baseline="0" noProof="0" dirty="0">
                <a:ln>
                  <a:noFill/>
                </a:ln>
                <a:solidFill>
                  <a:srgbClr val="000000"/>
                </a:solidFill>
                <a:effectLst/>
                <a:uLnTx/>
                <a:uFillTx/>
                <a:latin typeface="Montserrat"/>
                <a:ea typeface="Montserrat"/>
                <a:cs typeface="Montserrat"/>
                <a:sym typeface="Montserrat"/>
              </a:rPr>
              <a:t>– “to make cities and human settlements inclusive, safe, resilient and sustainable” (United Nations 2015, p. 14).</a:t>
            </a:r>
            <a:endParaRPr kumimoji="0" sz="16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pic>
        <p:nvPicPr>
          <p:cNvPr id="185" name="Google Shape;185;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912967" y="4364254"/>
            <a:ext cx="1237100" cy="1237079"/>
          </a:xfrm>
          <a:prstGeom prst="rect">
            <a:avLst/>
          </a:prstGeom>
          <a:noFill/>
          <a:ln>
            <a:noFill/>
          </a:ln>
        </p:spPr>
      </p:pic>
      <p:pic>
        <p:nvPicPr>
          <p:cNvPr id="186" name="Google Shape;186;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913018" y="2919234"/>
            <a:ext cx="1237100" cy="1237079"/>
          </a:xfrm>
          <a:prstGeom prst="rect">
            <a:avLst/>
          </a:prstGeom>
          <a:noFill/>
          <a:ln>
            <a:noFill/>
          </a:ln>
        </p:spPr>
      </p:pic>
      <p:sp>
        <p:nvSpPr>
          <p:cNvPr id="187" name="Google Shape;187;p21"/>
          <p:cNvSpPr txBox="1"/>
          <p:nvPr/>
        </p:nvSpPr>
        <p:spPr>
          <a:xfrm>
            <a:off x="914100" y="2919234"/>
            <a:ext cx="7315600" cy="2502504"/>
          </a:xfrm>
          <a:prstGeom prst="rect">
            <a:avLst/>
          </a:prstGeom>
          <a:noFill/>
          <a:ln>
            <a:noFill/>
          </a:ln>
        </p:spPr>
        <p:txBody>
          <a:bodyPr spcFirstLastPara="1" wrap="square" lIns="121900" tIns="121900" rIns="121900" bIns="121900" anchor="t" anchorCtr="0">
            <a:spAutoFit/>
          </a:bodyPr>
          <a:lstStyle/>
          <a:p>
            <a:pPr marL="609585" marR="0" lvl="0" indent="-389457" algn="l" defTabSz="1219170" rtl="0" eaLnBrk="1" fontAlgn="auto" latinLnBrk="0" hangingPunct="1">
              <a:lnSpc>
                <a:spcPct val="100000"/>
              </a:lnSpc>
              <a:spcBef>
                <a:spcPts val="0"/>
              </a:spcBef>
              <a:spcAft>
                <a:spcPts val="0"/>
              </a:spcAft>
              <a:buClr>
                <a:srgbClr val="000000"/>
              </a:buClr>
              <a:buSzPts val="1000"/>
              <a:buFont typeface="Montserrat"/>
              <a:buChar char="●"/>
              <a:tabLst/>
              <a:defRPr/>
            </a:pP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There is increasing evidence that climate mitigation measures can lower health risks that are related to energy poverty, especially among vulnerable groups, such as the elderly and in informal settlements </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(Monforti-Ferrario et al. 2018).</a:t>
            </a: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389457" algn="l" defTabSz="1219170" rtl="0" eaLnBrk="1" fontAlgn="auto" latinLnBrk="0" hangingPunct="1">
              <a:lnSpc>
                <a:spcPct val="100000"/>
              </a:lnSpc>
              <a:spcBef>
                <a:spcPts val="0"/>
              </a:spcBef>
              <a:spcAft>
                <a:spcPts val="0"/>
              </a:spcAft>
              <a:buClr>
                <a:srgbClr val="000000"/>
              </a:buClr>
              <a:buSzPts val="1000"/>
              <a:buFont typeface="Montserrat"/>
              <a:buChar char="●"/>
              <a:tabLst/>
              <a:defRPr/>
            </a:pP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Results from cities in India, Indonesia, Vietnam, Kathmandu, and Thailand show that reducing emissions from major sources (e.g., transport, residential burning, etc.) could bring substantial co-benefits of avoided deaths from reduced PM2.5 (fine inhalable particulates) emissions and radiative forcing from black carbon (Pathak and Shukla 2016; Dhar et al. 2017; Permadiet al. 2017; Karlsson et al. 2020), reduced noise, and reduced traffic injuries (Kwan and Hashim 2016).</a:t>
            </a:r>
            <a:endParaRPr kumimoji="0" sz="1333"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5817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p:nvPr/>
        </p:nvSpPr>
        <p:spPr>
          <a:xfrm>
            <a:off x="780133" y="611634"/>
            <a:ext cx="6896400" cy="49240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600" b="1" i="0" u="none" strike="noStrike" kern="0" cap="none" spc="0" normalizeH="0" baseline="0" noProof="0" dirty="0">
                <a:ln>
                  <a:noFill/>
                </a:ln>
                <a:solidFill>
                  <a:srgbClr val="000000"/>
                </a:solidFill>
                <a:effectLst/>
                <a:uLnTx/>
                <a:uFillTx/>
                <a:latin typeface="Montserrat"/>
                <a:ea typeface="Montserrat"/>
                <a:cs typeface="Montserrat"/>
                <a:sym typeface="Montserrat"/>
              </a:rPr>
              <a:t>Economic development, competitiveness, and equity</a:t>
            </a:r>
            <a:endParaRPr kumimoji="0" sz="16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95" name="Google Shape;195;p22"/>
          <p:cNvSpPr txBox="1"/>
          <p:nvPr/>
        </p:nvSpPr>
        <p:spPr>
          <a:xfrm>
            <a:off x="780133" y="1241101"/>
            <a:ext cx="10148400" cy="984845"/>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000000"/>
                </a:solidFill>
                <a:effectLst/>
                <a:uLnTx/>
                <a:uFillTx/>
                <a:latin typeface="Montserrat"/>
                <a:ea typeface="Montserrat"/>
                <a:cs typeface="Montserrat"/>
                <a:sym typeface="Montserrat"/>
              </a:rPr>
              <a:t>Climate mitigation measures related to different sectors can also provide co-benefits and reduce social inequities.</a:t>
            </a:r>
            <a:br>
              <a:rPr kumimoji="0" lang="en" sz="1600" b="0" i="0" u="none" strike="noStrike" kern="0" cap="none" spc="0" normalizeH="0" baseline="0" noProof="0">
                <a:ln>
                  <a:noFill/>
                </a:ln>
                <a:solidFill>
                  <a:srgbClr val="000000"/>
                </a:solidFill>
                <a:effectLst/>
                <a:uLnTx/>
                <a:uFillTx/>
                <a:latin typeface="Montserrat"/>
                <a:ea typeface="Montserrat"/>
                <a:cs typeface="Montserrat"/>
                <a:sym typeface="Montserrat"/>
              </a:rPr>
            </a:br>
            <a:br>
              <a:rPr kumimoji="0" lang="en" sz="1600" b="0" i="0" u="none" strike="noStrike" kern="0" cap="none" spc="0" normalizeH="0" baseline="0" noProof="0">
                <a:ln>
                  <a:noFill/>
                </a:ln>
                <a:solidFill>
                  <a:srgbClr val="000000"/>
                </a:solidFill>
                <a:effectLst/>
                <a:uLnTx/>
                <a:uFillTx/>
                <a:latin typeface="Montserrat"/>
                <a:ea typeface="Montserrat"/>
                <a:cs typeface="Montserrat"/>
                <a:sym typeface="Montserrat"/>
              </a:rPr>
            </a:br>
            <a:r>
              <a:rPr kumimoji="0" lang="en" sz="1600" b="0" i="0" u="none" strike="noStrike" kern="0" cap="none" spc="0" normalizeH="0" baseline="0" noProof="0">
                <a:ln>
                  <a:noFill/>
                </a:ln>
                <a:solidFill>
                  <a:srgbClr val="000000"/>
                </a:solidFill>
                <a:effectLst/>
                <a:uLnTx/>
                <a:uFillTx/>
                <a:latin typeface="Montserrat"/>
                <a:ea typeface="Montserrat"/>
                <a:cs typeface="Montserrat"/>
                <a:sym typeface="Montserrat"/>
              </a:rPr>
              <a:t>For Instance:</a:t>
            </a:r>
            <a:endParaRPr kumimoji="0" sz="16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196" name="Google Shape;196;p22"/>
          <p:cNvSpPr txBox="1"/>
          <p:nvPr/>
        </p:nvSpPr>
        <p:spPr>
          <a:xfrm>
            <a:off x="914100" y="2718701"/>
            <a:ext cx="9558400" cy="2912745"/>
          </a:xfrm>
          <a:prstGeom prst="rect">
            <a:avLst/>
          </a:prstGeom>
          <a:noFill/>
          <a:ln>
            <a:noFill/>
          </a:ln>
        </p:spPr>
        <p:txBody>
          <a:bodyPr spcFirstLastPara="1" wrap="square" lIns="121900" tIns="121900" rIns="121900" bIns="121900" anchor="t" anchorCtr="0">
            <a:spAutoFit/>
          </a:bodyPr>
          <a:lstStyle/>
          <a:p>
            <a:pPr marL="609585" marR="0" lvl="0" indent="-389457" algn="l" defTabSz="1219170" rtl="0" eaLnBrk="1" fontAlgn="auto" latinLnBrk="0" hangingPunct="1">
              <a:lnSpc>
                <a:spcPct val="100000"/>
              </a:lnSpc>
              <a:spcBef>
                <a:spcPts val="0"/>
              </a:spcBef>
              <a:spcAft>
                <a:spcPts val="0"/>
              </a:spcAft>
              <a:buClr>
                <a:srgbClr val="000000"/>
              </a:buClr>
              <a:buSzPts val="1000"/>
              <a:buFont typeface="Montserrat"/>
              <a:buChar char="●"/>
              <a:tabLst/>
              <a:defRPr/>
            </a:pP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Safe public and non-motorised transport facilities contribute to </a:t>
            </a: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fostering accessibility and equity among different social groups,</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 which can improve access of low income populations to jobs and gender responsive transport systems that can enhance women’s mobility and financial independence (Viguié and Hallegatte 2012; Lecompte and Juan Pablo 2017; Reckien et al. 2017; Priya Uteng and Turner 2019).</a:t>
            </a: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389457" algn="l" defTabSz="1219170" rtl="0" eaLnBrk="1" fontAlgn="auto" latinLnBrk="0" hangingPunct="1">
              <a:lnSpc>
                <a:spcPct val="100000"/>
              </a:lnSpc>
              <a:spcBef>
                <a:spcPts val="0"/>
              </a:spcBef>
              <a:spcAft>
                <a:spcPts val="0"/>
              </a:spcAft>
              <a:buClr>
                <a:srgbClr val="000000"/>
              </a:buClr>
              <a:buSzPts val="1000"/>
              <a:buFont typeface="Montserrat"/>
              <a:buChar char="●"/>
              <a:tabLst/>
              <a:defRPr/>
            </a:pP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In addition to cost savings, various measures such as stormwater management and urban greening can enhance social equity and environmental justice.</a:t>
            </a: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609585" marR="0" lvl="0" indent="-389457" algn="l" defTabSz="1219170" rtl="0" eaLnBrk="1" fontAlgn="auto" latinLnBrk="0" hangingPunct="1">
              <a:lnSpc>
                <a:spcPct val="100000"/>
              </a:lnSpc>
              <a:spcBef>
                <a:spcPts val="0"/>
              </a:spcBef>
              <a:spcAft>
                <a:spcPts val="0"/>
              </a:spcAft>
              <a:buClr>
                <a:srgbClr val="000000"/>
              </a:buClr>
              <a:buSzPts val="1000"/>
              <a:buFont typeface="Montserrat"/>
              <a:buChar char="●"/>
              <a:tabLst/>
              <a:defRPr/>
            </a:pPr>
            <a:r>
              <a:rPr kumimoji="0" lang="en" sz="1333" b="1" i="0" u="none" strike="noStrike" kern="0" cap="none" spc="0" normalizeH="0" baseline="0" noProof="0" dirty="0">
                <a:ln>
                  <a:noFill/>
                </a:ln>
                <a:solidFill>
                  <a:srgbClr val="000000"/>
                </a:solidFill>
                <a:effectLst/>
                <a:uLnTx/>
                <a:uFillTx/>
                <a:latin typeface="Montserrat"/>
                <a:ea typeface="Montserrat"/>
                <a:cs typeface="Montserrat"/>
                <a:sym typeface="Montserrat"/>
              </a:rPr>
              <a:t>Low-carbon urban development that triggers economic decoupling can have a positive impact on employment and local competitiveness </a:t>
            </a:r>
            <a:r>
              <a:rPr kumimoji="0" lang="en" sz="1333" b="0" i="0" u="none" strike="noStrike" kern="0" cap="none" spc="0" normalizeH="0" baseline="0" noProof="0" dirty="0">
                <a:ln>
                  <a:noFill/>
                </a:ln>
                <a:solidFill>
                  <a:srgbClr val="000000"/>
                </a:solidFill>
                <a:effectLst/>
                <a:uLnTx/>
                <a:uFillTx/>
                <a:latin typeface="Montserrat"/>
                <a:ea typeface="Montserrat"/>
                <a:cs typeface="Montserrat"/>
                <a:sym typeface="Montserrat"/>
              </a:rPr>
              <a:t>(Dodman 2009; Kalmykova et al. 2015; Chen et al. 2018b; García-Gusano et al. 2018; Hu et al. 2018; Shen et al. 2018).</a:t>
            </a: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5134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7038</TotalTime>
  <Words>1445</Words>
  <Application>Microsoft Macintosh PowerPoint</Application>
  <PresentationFormat>Widescreen</PresentationFormat>
  <Paragraphs>126</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Montserrat</vt:lpstr>
      <vt:lpstr>Roboto</vt:lpstr>
      <vt:lpstr>Office Theme</vt:lpstr>
      <vt:lpstr>PowerPoint Presentation</vt:lpstr>
      <vt:lpstr>PowerPoint Presentation</vt:lpstr>
      <vt:lpstr>Cities occupy only about  2%  of the total land,   but generate 70%  of the global GDP and   70% of the GHG emissions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key actors and stakeholders and their objectives </vt:lpstr>
      <vt:lpstr>Composition of urban CO2 emissions  </vt:lpstr>
      <vt:lpstr>Decarbonisation by sector and country </vt:lpstr>
      <vt:lpstr>PowerPoint Presentation</vt:lpstr>
      <vt:lpstr>PowerPoint Presentation</vt:lpstr>
      <vt:lpstr>Transformative Living Labs</vt:lpstr>
      <vt:lpstr>Co-development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TU-Pseudonym 9065004525881811</dc:creator>
  <cp:lastModifiedBy>TU-Pseudonym 9065004525881811</cp:lastModifiedBy>
  <cp:revision>2</cp:revision>
  <dcterms:created xsi:type="dcterms:W3CDTF">2022-01-19T10:31:01Z</dcterms:created>
  <dcterms:modified xsi:type="dcterms:W3CDTF">2022-01-24T08:42:19Z</dcterms:modified>
</cp:coreProperties>
</file>