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3" r:id="rId3"/>
    <p:sldMasterId id="2147483698" r:id="rId4"/>
    <p:sldMasterId id="2147483716" r:id="rId5"/>
    <p:sldMasterId id="2147483721" r:id="rId6"/>
    <p:sldMasterId id="2147483737" r:id="rId7"/>
  </p:sldMasterIdLst>
  <p:notesMasterIdLst>
    <p:notesMasterId r:id="rId30"/>
  </p:notesMasterIdLst>
  <p:sldIdLst>
    <p:sldId id="288" r:id="rId8"/>
    <p:sldId id="316" r:id="rId9"/>
    <p:sldId id="313" r:id="rId10"/>
    <p:sldId id="317" r:id="rId11"/>
    <p:sldId id="297" r:id="rId12"/>
    <p:sldId id="311" r:id="rId13"/>
    <p:sldId id="319" r:id="rId14"/>
    <p:sldId id="292" r:id="rId15"/>
    <p:sldId id="318" r:id="rId16"/>
    <p:sldId id="293" r:id="rId17"/>
    <p:sldId id="289" r:id="rId18"/>
    <p:sldId id="298" r:id="rId19"/>
    <p:sldId id="300" r:id="rId20"/>
    <p:sldId id="301" r:id="rId21"/>
    <p:sldId id="302" r:id="rId22"/>
    <p:sldId id="304" r:id="rId23"/>
    <p:sldId id="306" r:id="rId24"/>
    <p:sldId id="281" r:id="rId25"/>
    <p:sldId id="310" r:id="rId26"/>
    <p:sldId id="307" r:id="rId27"/>
    <p:sldId id="308" r:id="rId28"/>
    <p:sldId id="309" r:id="rId2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0E713-847F-6F4E-9B42-263ADB6A56FA}" v="106" dt="2022-01-19T10:51:20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3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D59C0-248F-4DF2-A533-42B3016E270A}" type="datetimeFigureOut">
              <a:rPr lang="de-DE" smtClean="0"/>
              <a:t>18.01.22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B23F8-F9C8-4977-B8E4-AF187D44EC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25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509B0-0B0F-43F7-BDC7-BEDE8E9AE949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00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509B0-0B0F-43F7-BDC7-BEDE8E9AE949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45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038E-0C27-4D34-BE1B-1C8B80AA4FAB}" type="datetime1">
              <a:rPr lang="de-DE" smtClean="0"/>
              <a:t>18.01.22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287-DF4F-42D6-99D3-3DF71F59E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85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8C2B-1611-4B91-906E-369EC4912588}" type="datetime1">
              <a:rPr lang="de-DE" smtClean="0"/>
              <a:t>18.01.22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287-DF4F-42D6-99D3-3DF71F59E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47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1A6F-87EB-461D-9E14-16D5E01E9885}" type="datetime1">
              <a:rPr lang="de-DE" smtClean="0"/>
              <a:t>18.01.22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287-DF4F-42D6-99D3-3DF71F59E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368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429200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6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24B607D2-A143-42CD-B0BF-75CF1ADFD208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0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6" y="3764657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52954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505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653649" y="2710583"/>
            <a:ext cx="434937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3500" b="0" baseline="0" dirty="0">
                <a:latin typeface="Calibri Light" panose="020F0302020204030204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430"/>
              </a:spcBef>
              <a:buClr>
                <a:srgbClr val="6C9345"/>
              </a:buClr>
              <a:buFont typeface="Wingdings" pitchFamily="2" charset="2"/>
              <a:buNone/>
            </a:pPr>
            <a:r>
              <a:rPr lang="de-DE" dirty="0" err="1"/>
              <a:t>Powerpoint</a:t>
            </a:r>
            <a:r>
              <a:rPr lang="de-DE" dirty="0"/>
              <a:t>-Vorlage </a:t>
            </a:r>
            <a:br>
              <a:rPr lang="de-DE" dirty="0"/>
            </a:br>
            <a:r>
              <a:rPr lang="de-DE" dirty="0"/>
              <a:t>Calibri Light in 40pt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idx="1" hasCustomPrompt="1"/>
          </p:nvPr>
        </p:nvSpPr>
        <p:spPr bwMode="ltGray">
          <a:xfrm>
            <a:off x="653649" y="4015132"/>
            <a:ext cx="53961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</a:bodyPr>
          <a:lstStyle>
            <a:lvl1pPr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lang="de-DE" sz="1900" b="0" kern="0" baseline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Calibri in 22pt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9" y="4796699"/>
            <a:ext cx="4349373" cy="170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9" y="555332"/>
            <a:ext cx="680764" cy="11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7052575" y="98157"/>
            <a:ext cx="1829643" cy="849038"/>
          </a:xfrm>
          <a:prstGeom prst="rect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/>
          <a:p>
            <a:pPr algn="ctr" defTabSz="914239" fontAlgn="base">
              <a:spcBef>
                <a:spcPts val="263"/>
              </a:spcBef>
              <a:spcAft>
                <a:spcPts val="263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kern="0" dirty="0">
              <a:solidFill>
                <a:srgbClr val="3C3C3C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2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5"/>
          <p:cNvSpPr>
            <a:spLocks noGrp="1"/>
          </p:cNvSpPr>
          <p:nvPr>
            <p:ph type="pic" sz="quarter" idx="10"/>
          </p:nvPr>
        </p:nvSpPr>
        <p:spPr>
          <a:xfrm>
            <a:off x="1913245" y="2"/>
            <a:ext cx="7237866" cy="6857998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  <a:solidFill>
            <a:schemeClr val="bg2"/>
          </a:solidFill>
          <a:effectLst>
            <a:innerShdw blurRad="88900" dist="25400" dir="9600000">
              <a:schemeClr val="accent2">
                <a:alpha val="80000"/>
              </a:schemeClr>
            </a:innerShdw>
          </a:effectLst>
        </p:spPr>
        <p:txBody>
          <a:bodyPr vert="horz" lIns="0" tIns="0" rIns="0" bIns="0" rtlCol="0">
            <a:noAutofit/>
          </a:bodyPr>
          <a:lstStyle>
            <a:lvl1pPr algn="r">
              <a:defRPr lang="de-DE" dirty="0"/>
            </a:lvl1pPr>
          </a:lstStyle>
          <a:p>
            <a:pPr lvl="0" defTabSz="914239" latinLnBrk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653649" y="2710583"/>
            <a:ext cx="434937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3500" b="0" baseline="0" dirty="0">
                <a:latin typeface="Calibri Light" panose="020F0302020204030204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430"/>
              </a:spcBef>
              <a:buClr>
                <a:srgbClr val="6C9345"/>
              </a:buClr>
              <a:buFont typeface="Wingdings" pitchFamily="2" charset="2"/>
              <a:buNone/>
            </a:pPr>
            <a:r>
              <a:rPr lang="de-DE" dirty="0" err="1"/>
              <a:t>Powerpoint</a:t>
            </a:r>
            <a:r>
              <a:rPr lang="de-DE" dirty="0"/>
              <a:t>-Vorlage </a:t>
            </a:r>
            <a:br>
              <a:rPr lang="de-DE" dirty="0"/>
            </a:br>
            <a:r>
              <a:rPr lang="de-DE" dirty="0"/>
              <a:t>Calibri Light in 40pt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idx="1" hasCustomPrompt="1"/>
          </p:nvPr>
        </p:nvSpPr>
        <p:spPr bwMode="ltGray">
          <a:xfrm>
            <a:off x="653649" y="4015132"/>
            <a:ext cx="53961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</a:bodyPr>
          <a:lstStyle>
            <a:lvl1pPr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lang="de-DE" sz="1900" b="0" kern="0" baseline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Calibri in 22pt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9" y="4796699"/>
            <a:ext cx="4349373" cy="170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9" y="555332"/>
            <a:ext cx="680764" cy="11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27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5"/>
          <p:cNvSpPr>
            <a:spLocks noGrp="1"/>
          </p:cNvSpPr>
          <p:nvPr>
            <p:ph type="pic" sz="quarter" idx="10"/>
          </p:nvPr>
        </p:nvSpPr>
        <p:spPr>
          <a:xfrm>
            <a:off x="1913245" y="2"/>
            <a:ext cx="7237866" cy="6857998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  <a:solidFill>
            <a:schemeClr val="bg2"/>
          </a:solidFill>
          <a:effectLst>
            <a:innerShdw blurRad="88900" dist="25400" dir="9600000">
              <a:schemeClr val="accent2">
                <a:alpha val="80000"/>
              </a:schemeClr>
            </a:innerShdw>
          </a:effectLst>
        </p:spPr>
        <p:txBody>
          <a:bodyPr vert="horz" lIns="0" tIns="0" rIns="0" bIns="0" rtlCol="0">
            <a:noAutofit/>
          </a:bodyPr>
          <a:lstStyle>
            <a:lvl1pPr algn="r">
              <a:defRPr lang="de-DE" dirty="0"/>
            </a:lvl1pPr>
          </a:lstStyle>
          <a:p>
            <a:pPr lvl="0" defTabSz="914239" latinLnBrk="0"/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90" y="5536673"/>
            <a:ext cx="2454994" cy="1321327"/>
          </a:xfrm>
          <a:prstGeom prst="rect">
            <a:avLst/>
          </a:prstGeom>
        </p:spPr>
      </p:pic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366832" y="3429000"/>
            <a:ext cx="52955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3500" b="0" baseline="0" dirty="0">
                <a:latin typeface="Calibri Light" panose="020F0302020204030204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430"/>
              </a:spcBef>
              <a:buClr>
                <a:srgbClr val="6C9345"/>
              </a:buClr>
              <a:buFont typeface="Wingdings" pitchFamily="2" charset="2"/>
              <a:buNone/>
            </a:pPr>
            <a:r>
              <a:rPr lang="de-DE" dirty="0" err="1"/>
              <a:t>Powerpoint</a:t>
            </a:r>
            <a:r>
              <a:rPr lang="de-DE" dirty="0"/>
              <a:t>-Vorlage </a:t>
            </a:r>
            <a:br>
              <a:rPr lang="de-DE" dirty="0"/>
            </a:br>
            <a:r>
              <a:rPr lang="de-DE" dirty="0"/>
              <a:t>Calibri Light in 40pt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idx="1" hasCustomPrompt="1"/>
          </p:nvPr>
        </p:nvSpPr>
        <p:spPr bwMode="ltGray">
          <a:xfrm>
            <a:off x="366832" y="4733549"/>
            <a:ext cx="529553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</a:bodyPr>
          <a:lstStyle>
            <a:lvl1pPr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lang="de-DE" sz="1900" b="0" kern="0" baseline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Calibri in 22pt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9" y="555332"/>
            <a:ext cx="680764" cy="11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42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83981" y="1557338"/>
            <a:ext cx="4519177" cy="4751387"/>
          </a:xfrm>
          <a:prstGeom prst="rect">
            <a:avLst/>
          </a:prstGeom>
        </p:spPr>
        <p:txBody>
          <a:bodyPr/>
          <a:lstStyle>
            <a:lvl1pPr>
              <a:spcBef>
                <a:spcPts val="1718"/>
              </a:spcBef>
              <a:defRPr sz="1800">
                <a:latin typeface="Calibri Light" panose="020F0302020204030204" pitchFamily="34" charset="0"/>
              </a:defRPr>
            </a:lvl1pPr>
            <a:lvl2pPr marL="174180" marR="0" indent="-174180" algn="l" defTabSz="872414" rtl="0" eaLnBrk="0" fontAlgn="base" latinLnBrk="0" hangingPunct="0">
              <a:lnSpc>
                <a:spcPct val="95000"/>
              </a:lnSpc>
              <a:spcBef>
                <a:spcPts val="1146"/>
              </a:spcBef>
              <a:spcAft>
                <a:spcPct val="0"/>
              </a:spcAft>
              <a:buClr>
                <a:srgbClr val="4F5357"/>
              </a:buClr>
              <a:buSzPct val="100000"/>
              <a:buFont typeface="Wingdings 2" pitchFamily="18" charset="2"/>
              <a:buChar char=""/>
              <a:tabLst/>
              <a:defRPr lang="de-DE" sz="15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0149" marR="0" indent="-169636" algn="l" defTabSz="872414" rtl="0" eaLnBrk="0" fontAlgn="base" latinLnBrk="0" hangingPunct="0">
              <a:lnSpc>
                <a:spcPct val="95000"/>
              </a:lnSpc>
              <a:spcBef>
                <a:spcPts val="859"/>
              </a:spcBef>
              <a:spcAft>
                <a:spcPct val="0"/>
              </a:spcAft>
              <a:buClr>
                <a:srgbClr val="4F5357"/>
              </a:buClr>
              <a:buSzPct val="100000"/>
              <a:buFont typeface="Symbol" pitchFamily="18" charset="2"/>
              <a:buChar char="-"/>
              <a:tabLst/>
              <a:defRPr sz="1300"/>
            </a:lvl3pPr>
            <a:lvl4pPr marL="690662" indent="-181753" algn="l" rtl="0" eaLnBrk="0" fontAlgn="base" hangingPunct="0">
              <a:spcBef>
                <a:spcPts val="571"/>
              </a:spcBef>
              <a:spcAft>
                <a:spcPct val="0"/>
              </a:spcAft>
              <a:buClr>
                <a:srgbClr val="4F5357"/>
              </a:buClr>
              <a:buFont typeface="Arial" pitchFamily="34" charset="0"/>
              <a:buChar char="●"/>
              <a:defRPr sz="1100"/>
            </a:lvl4pPr>
            <a:lvl5pPr marL="945115" indent="-218104" algn="l" rtl="0" eaLnBrk="0" fontAlgn="base" hangingPunct="0">
              <a:spcBef>
                <a:spcPts val="571"/>
              </a:spcBef>
              <a:spcAft>
                <a:spcPct val="0"/>
              </a:spcAft>
              <a:buClr>
                <a:srgbClr val="4F5357"/>
              </a:buClr>
              <a:buChar char="»"/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780792" y="692150"/>
            <a:ext cx="3791208" cy="865188"/>
          </a:xfrm>
          <a:prstGeom prst="rect">
            <a:avLst/>
          </a:prstGeom>
        </p:spPr>
        <p:txBody>
          <a:bodyPr wrap="none" rIns="0" bIns="0"/>
          <a:lstStyle>
            <a:lvl1pPr>
              <a:lnSpc>
                <a:spcPts val="4006"/>
              </a:lnSpc>
              <a:defRPr sz="3400" b="0">
                <a:latin typeface="Calibri Light" panose="020F03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2537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685367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dirty="0" smtClean="0"/>
            </a:lvl1pPr>
          </a:lstStyle>
          <a:p>
            <a:pPr lvl="0"/>
            <a:r>
              <a:rPr lang="de-DE" dirty="0"/>
              <a:t>Bitte Headline eingeben. Calibri 32pt maximal zweizeilig.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566555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/>
            </a:lvl1pPr>
            <a:lvl2pPr>
              <a:buClr>
                <a:srgbClr val="5C7824"/>
              </a:buClr>
              <a:defRPr/>
            </a:lvl2pPr>
            <a:lvl3pPr>
              <a:buClr>
                <a:srgbClr val="5C7824"/>
              </a:buClr>
              <a:defRPr/>
            </a:lvl3pPr>
            <a:lvl4pPr>
              <a:buClr>
                <a:srgbClr val="5C7824"/>
              </a:buClr>
              <a:defRPr/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494507" y="6516441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37A5843E-810B-4F25-8449-E1308287E7B7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53878" y="6516441"/>
            <a:ext cx="664689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EE63F236-F3EB-4FE5-97B3-C48C4425DFB3}" type="slidenum">
              <a:rPr lang="de-DE" smtClean="0">
                <a:solidFill>
                  <a:srgbClr val="5C7824"/>
                </a:solidFill>
              </a:rPr>
              <a:pPr/>
              <a:t>‹Nr.›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83982" y="325406"/>
            <a:ext cx="6989894" cy="359169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104"/>
              </a:lnSpc>
              <a:spcBef>
                <a:spcPts val="0"/>
              </a:spcBef>
              <a:defRPr lang="de-DE" sz="1500" baseline="0" smtClean="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GB"/>
            </a:lvl5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Calibri in 22pt</a:t>
            </a:r>
          </a:p>
        </p:txBody>
      </p:sp>
    </p:spTree>
    <p:extLst>
      <p:ext uri="{BB962C8B-B14F-4D97-AF65-F5344CB8AC3E}">
        <p14:creationId xmlns:p14="http://schemas.microsoft.com/office/powerpoint/2010/main" val="4225273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685367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dirty="0" smtClean="0"/>
            </a:lvl1pPr>
          </a:lstStyle>
          <a:p>
            <a:pPr lvl="0"/>
            <a:r>
              <a:rPr lang="de-DE" dirty="0"/>
              <a:t>Bitte Headline eingeben. Calibri 32pt maximal zweizeilig.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632315"/>
            <a:ext cx="3972100" cy="4735663"/>
          </a:xfrm>
        </p:spPr>
        <p:txBody>
          <a:bodyPr/>
          <a:lstStyle>
            <a:lvl1pPr>
              <a:buClr>
                <a:srgbClr val="5C7824"/>
              </a:buClr>
              <a:defRPr/>
            </a:lvl1pPr>
            <a:lvl2pPr>
              <a:buClr>
                <a:srgbClr val="5C7824"/>
              </a:buClr>
              <a:defRPr/>
            </a:lvl2pPr>
            <a:lvl3pPr>
              <a:buClr>
                <a:srgbClr val="5C7824"/>
              </a:buClr>
              <a:defRPr/>
            </a:lvl3pPr>
            <a:lvl4pPr>
              <a:buClr>
                <a:srgbClr val="5C7824"/>
              </a:buClr>
              <a:defRPr/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494507" y="6516441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F6A9D25B-3B6B-4973-8CE0-241B1F504520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53878" y="6516441"/>
            <a:ext cx="664689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EE63F236-F3EB-4FE5-97B3-C48C4425DFB3}" type="slidenum">
              <a:rPr lang="de-DE" smtClean="0">
                <a:solidFill>
                  <a:srgbClr val="5C7824"/>
                </a:solidFill>
              </a:rPr>
              <a:pPr/>
              <a:t>‹Nr.›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83982" y="325406"/>
            <a:ext cx="6989894" cy="359169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104"/>
              </a:lnSpc>
              <a:spcBef>
                <a:spcPts val="0"/>
              </a:spcBef>
              <a:defRPr lang="de-DE" sz="1500" baseline="0" smtClean="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GB"/>
            </a:lvl5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Calibri in 22pt</a:t>
            </a:r>
          </a:p>
        </p:txBody>
      </p:sp>
      <p:sp>
        <p:nvSpPr>
          <p:cNvPr id="14" name="Inhaltsplatzhalter 4"/>
          <p:cNvSpPr>
            <a:spLocks noGrp="1"/>
          </p:cNvSpPr>
          <p:nvPr>
            <p:ph sz="quarter" idx="13" hasCustomPrompt="1"/>
          </p:nvPr>
        </p:nvSpPr>
        <p:spPr>
          <a:xfrm>
            <a:off x="4879873" y="1632315"/>
            <a:ext cx="3938693" cy="4735663"/>
          </a:xfrm>
        </p:spPr>
        <p:txBody>
          <a:bodyPr/>
          <a:lstStyle>
            <a:lvl1pPr>
              <a:buClr>
                <a:srgbClr val="5C7824"/>
              </a:buClr>
              <a:defRPr/>
            </a:lvl1pPr>
            <a:lvl2pPr>
              <a:buClr>
                <a:srgbClr val="5C7824"/>
              </a:buClr>
              <a:defRPr/>
            </a:lvl2pPr>
            <a:lvl3pPr>
              <a:buClr>
                <a:srgbClr val="5C7824"/>
              </a:buClr>
              <a:defRPr/>
            </a:lvl3pPr>
            <a:lvl4pPr>
              <a:buClr>
                <a:srgbClr val="5C7824"/>
              </a:buClr>
              <a:defRPr/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36886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685367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dirty="0" smtClean="0"/>
            </a:lvl1pPr>
          </a:lstStyle>
          <a:p>
            <a:pPr lvl="0"/>
            <a:r>
              <a:rPr lang="de-DE" dirty="0"/>
              <a:t>Bitte Headline eingeben. Calibri 32pt maximal zweizeilig.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632315"/>
            <a:ext cx="3940333" cy="3756003"/>
          </a:xfrm>
        </p:spPr>
        <p:txBody>
          <a:bodyPr/>
          <a:lstStyle>
            <a:lvl1pPr>
              <a:buClr>
                <a:srgbClr val="5C7824"/>
              </a:buClr>
              <a:defRPr/>
            </a:lvl1pPr>
            <a:lvl2pPr>
              <a:buClr>
                <a:srgbClr val="5C7824"/>
              </a:buClr>
              <a:defRPr/>
            </a:lvl2pPr>
            <a:lvl3pPr>
              <a:buClr>
                <a:srgbClr val="5C7824"/>
              </a:buClr>
              <a:defRPr/>
            </a:lvl3pPr>
            <a:lvl4pPr>
              <a:buClr>
                <a:srgbClr val="5C7824"/>
              </a:buClr>
              <a:defRPr/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494507" y="6516441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fld id="{3749E85A-0BFA-46EF-BE9B-B35FF565229C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53878" y="6516441"/>
            <a:ext cx="664689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fld id="{EE63F236-F3EB-4FE5-97B3-C48C4425DFB3}" type="slidenum">
              <a:rPr lang="de-DE" smtClean="0">
                <a:solidFill>
                  <a:srgbClr val="5C7824"/>
                </a:solidFill>
              </a:rPr>
              <a:pPr/>
              <a:t>‹Nr.›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83982" y="325406"/>
            <a:ext cx="6989894" cy="359169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ts val="2104"/>
              </a:lnSpc>
              <a:spcBef>
                <a:spcPts val="0"/>
              </a:spcBef>
              <a:defRPr lang="de-DE" sz="1500" baseline="0" smtClean="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GB"/>
            </a:lvl5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Calibri in 22pt</a:t>
            </a:r>
          </a:p>
        </p:txBody>
      </p:sp>
      <p:sp>
        <p:nvSpPr>
          <p:cNvPr id="14" name="Inhaltsplatzhalter 4"/>
          <p:cNvSpPr>
            <a:spLocks noGrp="1"/>
          </p:cNvSpPr>
          <p:nvPr>
            <p:ph sz="quarter" idx="13" hasCustomPrompt="1"/>
          </p:nvPr>
        </p:nvSpPr>
        <p:spPr>
          <a:xfrm>
            <a:off x="4879873" y="1632315"/>
            <a:ext cx="3938693" cy="3756003"/>
          </a:xfrm>
        </p:spPr>
        <p:txBody>
          <a:bodyPr/>
          <a:lstStyle>
            <a:lvl1pPr>
              <a:buClr>
                <a:srgbClr val="5C7824"/>
              </a:buClr>
              <a:defRPr/>
            </a:lvl1pPr>
            <a:lvl2pPr>
              <a:buClr>
                <a:srgbClr val="5C7824"/>
              </a:buClr>
              <a:defRPr/>
            </a:lvl2pPr>
            <a:lvl3pPr>
              <a:buClr>
                <a:srgbClr val="5C7824"/>
              </a:buClr>
              <a:defRPr/>
            </a:lvl3pPr>
            <a:lvl4pPr>
              <a:buClr>
                <a:srgbClr val="5C7824"/>
              </a:buClr>
              <a:defRPr/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784624" y="5453629"/>
            <a:ext cx="3940333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5pPr>
            <a:lvl6pPr marL="497757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6pPr>
            <a:lvl7pPr marL="995514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7pPr>
            <a:lvl8pPr marL="1493271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8pPr>
            <a:lvl9pPr marL="1991029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9pPr>
          </a:lstStyle>
          <a:p>
            <a:pPr defTabSz="801472"/>
            <a:r>
              <a:rPr sz="2100" kern="0">
                <a:solidFill>
                  <a:srgbClr val="3C3C3C"/>
                </a:solidFill>
              </a:rPr>
              <a:t>Bitte Text eingeben. Calibri 24pt</a:t>
            </a: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4878233" y="5453629"/>
            <a:ext cx="3940333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5pPr>
            <a:lvl6pPr marL="497757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6pPr>
            <a:lvl7pPr marL="995514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7pPr>
            <a:lvl8pPr marL="1493271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8pPr>
            <a:lvl9pPr marL="1991029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B6661"/>
                </a:solidFill>
                <a:latin typeface="Arial" charset="0"/>
              </a:defRPr>
            </a:lvl9pPr>
          </a:lstStyle>
          <a:p>
            <a:pPr defTabSz="801472"/>
            <a:r>
              <a:rPr sz="2100" kern="0">
                <a:solidFill>
                  <a:srgbClr val="3C3C3C"/>
                </a:solidFill>
              </a:rPr>
              <a:t>Bitte Text eingeben. Calibri 24pt</a:t>
            </a:r>
          </a:p>
        </p:txBody>
      </p:sp>
    </p:spTree>
    <p:extLst>
      <p:ext uri="{BB962C8B-B14F-4D97-AF65-F5344CB8AC3E}">
        <p14:creationId xmlns:p14="http://schemas.microsoft.com/office/powerpoint/2010/main" val="265758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641F-5536-4601-9E0F-A7189AB1332C}" type="datetime1">
              <a:rPr lang="de-DE" smtClean="0"/>
              <a:t>18.01.22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287-DF4F-42D6-99D3-3DF71F59E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242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5"/>
          <p:cNvSpPr>
            <a:spLocks noGrp="1"/>
          </p:cNvSpPr>
          <p:nvPr>
            <p:ph type="pic" sz="quarter" idx="11"/>
          </p:nvPr>
        </p:nvSpPr>
        <p:spPr>
          <a:xfrm>
            <a:off x="1486162" y="0"/>
            <a:ext cx="7657838" cy="685800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121329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121329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251782 w 8464282"/>
              <a:gd name="connsiteY4" fmla="*/ 959728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251782 w 8464282"/>
              <a:gd name="connsiteY4" fmla="*/ 959728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251782 w 8464282"/>
              <a:gd name="connsiteY4" fmla="*/ 959728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251782 w 8464282"/>
              <a:gd name="connsiteY4" fmla="*/ 959728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251782 w 8464282"/>
              <a:gd name="connsiteY4" fmla="*/ 959728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cubicBezTo>
                  <a:pt x="6684510" y="6515213"/>
                  <a:pt x="3155040" y="1937963"/>
                  <a:pt x="2251782" y="959728"/>
                </a:cubicBezTo>
                <a:cubicBezTo>
                  <a:pt x="1348524" y="-18507"/>
                  <a:pt x="149193" y="16626"/>
                  <a:pt x="0" y="0"/>
                </a:cubicBezTo>
                <a:close/>
              </a:path>
            </a:pathLst>
          </a:custGeom>
          <a:solidFill>
            <a:schemeClr val="bg2"/>
          </a:solidFill>
          <a:effectLst>
            <a:innerShdw blurRad="88900" dist="25400" dir="10800000">
              <a:schemeClr val="accent2">
                <a:alpha val="80000"/>
              </a:schemeClr>
            </a:innerShdw>
          </a:effectLst>
        </p:spPr>
        <p:txBody>
          <a:bodyPr vert="horz" lIns="0" tIns="0" rIns="0" bIns="0" rtlCol="0">
            <a:noAutofit/>
          </a:bodyPr>
          <a:lstStyle>
            <a:lvl1pPr algn="r">
              <a:defRPr lang="de-DE" dirty="0"/>
            </a:lvl1pPr>
          </a:lstStyle>
          <a:p>
            <a:pPr lvl="0" defTabSz="914239" latinLnBrk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84625" y="2492896"/>
            <a:ext cx="5265673" cy="864096"/>
          </a:xfrm>
          <a:prstGeom prst="rect">
            <a:avLst/>
          </a:prstGeom>
        </p:spPr>
        <p:txBody>
          <a:bodyPr wrap="square" rIns="0" bIns="0"/>
          <a:lstStyle>
            <a:lvl1pPr>
              <a:lnSpc>
                <a:spcPts val="2577"/>
              </a:lnSpc>
              <a:defRPr sz="3200"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de-DE" dirty="0"/>
              <a:t>Bitte Headline eingeben. Calibri 32pt fett maximal zweizeilig.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84625" y="3428752"/>
            <a:ext cx="5265674" cy="2873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005"/>
              </a:lnSpc>
              <a:spcBef>
                <a:spcPts val="0"/>
              </a:spcBef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260512" marR="0" indent="-260512" algn="l" defTabSz="872414" rtl="0" eaLnBrk="0" fontAlgn="base" latinLnBrk="0" hangingPunct="0">
              <a:lnSpc>
                <a:spcPct val="95000"/>
              </a:lnSpc>
              <a:spcBef>
                <a:spcPts val="1146"/>
              </a:spcBef>
              <a:spcAft>
                <a:spcPct val="0"/>
              </a:spcAft>
              <a:buClr>
                <a:srgbClr val="4F5357"/>
              </a:buClr>
              <a:buSzPct val="100000"/>
              <a:buFont typeface="Wingdings 2" pitchFamily="18" charset="2"/>
              <a:buChar char=""/>
              <a:tabLst/>
              <a:defRPr lang="de-DE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0149" marR="0" indent="-169636" algn="l" defTabSz="872414" rtl="0" eaLnBrk="0" fontAlgn="base" latinLnBrk="0" hangingPunct="0">
              <a:lnSpc>
                <a:spcPct val="95000"/>
              </a:lnSpc>
              <a:spcBef>
                <a:spcPts val="859"/>
              </a:spcBef>
              <a:spcAft>
                <a:spcPct val="0"/>
              </a:spcAft>
              <a:buClr>
                <a:srgbClr val="4F5357"/>
              </a:buClr>
              <a:buSzPct val="100000"/>
              <a:buFont typeface="Symbol" pitchFamily="18" charset="2"/>
              <a:buChar char="-"/>
              <a:tabLst/>
              <a:defRPr sz="1500"/>
            </a:lvl3pPr>
            <a:lvl4pPr marL="690662" indent="-181753" algn="l" rtl="0" eaLnBrk="0" fontAlgn="base" hangingPunct="0">
              <a:spcBef>
                <a:spcPts val="571"/>
              </a:spcBef>
              <a:spcAft>
                <a:spcPct val="0"/>
              </a:spcAft>
              <a:buClr>
                <a:srgbClr val="4F5357"/>
              </a:buClr>
              <a:buFont typeface="Arial" pitchFamily="34" charset="0"/>
              <a:buChar char="●"/>
              <a:defRPr sz="1300"/>
            </a:lvl4pPr>
            <a:lvl5pPr marL="945115" indent="-218104" algn="l" rtl="0" eaLnBrk="0" fontAlgn="base" hangingPunct="0">
              <a:spcBef>
                <a:spcPts val="571"/>
              </a:spcBef>
              <a:spcAft>
                <a:spcPct val="0"/>
              </a:spcAft>
              <a:buClr>
                <a:srgbClr val="4F5357"/>
              </a:buClr>
              <a:buChar char="»"/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8134" b="26654"/>
          <a:stretch/>
        </p:blipFill>
        <p:spPr>
          <a:xfrm>
            <a:off x="58362" y="6348297"/>
            <a:ext cx="819891" cy="3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01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429200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6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6FE76B7C-B0DE-4CA1-9BC0-01A0D8234E00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0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6" y="3764657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73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429200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6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75DF36A3-1017-4DAB-8268-0E902E4B2124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0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6" y="3764657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898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429200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6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662ED120-75B0-49D2-8C94-FC40BBA94A81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0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6" y="3764657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3020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429200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6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9B217875-F18B-4FB7-91AE-0AA4CDFD67E9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0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6" y="3764657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852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429200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6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B01C8472-4C55-4505-857C-95B5258BAF0D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0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6" y="3764657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3066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429200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6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E83D55EB-2C64-4151-B865-AB64510CCE8D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0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6" y="3764657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9621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429200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6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95649AA1-B1DE-4F85-8C1E-17194FA71D4F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0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6" y="3764657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7407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429200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6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26CF74A5-15CB-4F3A-BC74-813E90F31CF6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0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6" y="3764657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317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429200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6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B8852F56-516C-46B1-A680-00B398C94229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0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6" y="3764657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512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77C5-6478-4E6E-BCB8-2937628DD816}" type="datetime1">
              <a:rPr lang="de-DE" smtClean="0"/>
              <a:t>18.01.22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287-DF4F-42D6-99D3-3DF71F59E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2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429200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6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00AF897A-EB27-4C68-81FE-ADF6708C777C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0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6" y="3764657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4999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653651" y="2710583"/>
            <a:ext cx="434937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3500" b="0" baseline="0" dirty="0">
                <a:latin typeface="Calibri Light" panose="020F0302020204030204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431"/>
              </a:spcBef>
              <a:buClr>
                <a:srgbClr val="6C9345"/>
              </a:buClr>
              <a:buFont typeface="Wingdings" pitchFamily="2" charset="2"/>
              <a:buNone/>
            </a:pPr>
            <a:r>
              <a:rPr lang="de-DE" dirty="0" err="1"/>
              <a:t>Powerpoint</a:t>
            </a:r>
            <a:r>
              <a:rPr lang="de-DE" dirty="0"/>
              <a:t>-Vorlage </a:t>
            </a:r>
            <a:br>
              <a:rPr lang="de-DE" dirty="0"/>
            </a:br>
            <a:r>
              <a:rPr lang="de-DE" dirty="0"/>
              <a:t>Calibri Light in 40pt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idx="1" hasCustomPrompt="1"/>
          </p:nvPr>
        </p:nvSpPr>
        <p:spPr bwMode="ltGray">
          <a:xfrm>
            <a:off x="653649" y="4015132"/>
            <a:ext cx="53961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lang="de-DE" sz="1900" b="0" kern="0" baseline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Calibri in 22pt</a:t>
            </a:r>
          </a:p>
        </p:txBody>
      </p:sp>
    </p:spTree>
    <p:extLst>
      <p:ext uri="{BB962C8B-B14F-4D97-AF65-F5344CB8AC3E}">
        <p14:creationId xmlns:p14="http://schemas.microsoft.com/office/powerpoint/2010/main" val="1005491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5" y="1429204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8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CF2E7F61-C1D6-48FE-9128-EBEE0E34FD89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4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1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7" y="3764661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1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984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3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8" name="Ellipse 7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1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9377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482D-3FA2-4EC2-BB58-F1881A8592F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18.01.22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E99-B9BB-4016-AF64-79996547DAC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15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653650" y="2710583"/>
            <a:ext cx="434937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3500" b="0" baseline="0" dirty="0">
                <a:latin typeface="Calibri Light" panose="020F0302020204030204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430"/>
              </a:spcBef>
              <a:buClr>
                <a:srgbClr val="6C9345"/>
              </a:buClr>
              <a:buFont typeface="Wingdings" pitchFamily="2" charset="2"/>
              <a:buNone/>
            </a:pPr>
            <a:r>
              <a:rPr lang="de-DE" dirty="0" err="1"/>
              <a:t>Powerpoint</a:t>
            </a:r>
            <a:r>
              <a:rPr lang="de-DE" dirty="0"/>
              <a:t>-Vorlage </a:t>
            </a:r>
            <a:br>
              <a:rPr lang="de-DE" dirty="0"/>
            </a:br>
            <a:r>
              <a:rPr lang="de-DE" dirty="0"/>
              <a:t>Calibri Light in 40pt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idx="1" hasCustomPrompt="1"/>
          </p:nvPr>
        </p:nvSpPr>
        <p:spPr bwMode="ltGray">
          <a:xfrm>
            <a:off x="653649" y="4015132"/>
            <a:ext cx="53961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</a:bodyPr>
          <a:lstStyle>
            <a:lvl1pPr>
              <a:lnSpc>
                <a:spcPts val="1016"/>
              </a:lnSpc>
              <a:spcBef>
                <a:spcPts val="0"/>
              </a:spcBef>
              <a:spcAft>
                <a:spcPts val="0"/>
              </a:spcAft>
              <a:defRPr lang="de-DE" sz="1900" b="0" kern="0" baseline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Calibri in 22pt</a:t>
            </a:r>
          </a:p>
        </p:txBody>
      </p:sp>
    </p:spTree>
    <p:extLst>
      <p:ext uri="{BB962C8B-B14F-4D97-AF65-F5344CB8AC3E}">
        <p14:creationId xmlns:p14="http://schemas.microsoft.com/office/powerpoint/2010/main" val="2492345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kern="0" dirty="0">
              <a:solidFill>
                <a:srgbClr val="3C3C3C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5" y="1429200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7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8DDEA56B-0717-4429-8BEA-901868F34212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0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6" y="3764658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kern="0" dirty="0">
              <a:solidFill>
                <a:srgbClr val="3C3C3C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66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3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8" name="Ellipse 7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kern="0" dirty="0">
              <a:solidFill>
                <a:srgbClr val="3C3C3C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75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5"/>
          <p:cNvSpPr>
            <a:spLocks noGrp="1"/>
          </p:cNvSpPr>
          <p:nvPr>
            <p:ph type="pic" sz="quarter" idx="11"/>
          </p:nvPr>
        </p:nvSpPr>
        <p:spPr>
          <a:xfrm>
            <a:off x="1486162" y="0"/>
            <a:ext cx="7657838" cy="685800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121329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121329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251782 w 8464282"/>
              <a:gd name="connsiteY4" fmla="*/ 959728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251782 w 8464282"/>
              <a:gd name="connsiteY4" fmla="*/ 959728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251782 w 8464282"/>
              <a:gd name="connsiteY4" fmla="*/ 959728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251782 w 8464282"/>
              <a:gd name="connsiteY4" fmla="*/ 959728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251782 w 8464282"/>
              <a:gd name="connsiteY4" fmla="*/ 959728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cubicBezTo>
                  <a:pt x="6684510" y="6515213"/>
                  <a:pt x="3155040" y="1937963"/>
                  <a:pt x="2251782" y="959728"/>
                </a:cubicBezTo>
                <a:cubicBezTo>
                  <a:pt x="1348524" y="-18507"/>
                  <a:pt x="149193" y="16626"/>
                  <a:pt x="0" y="0"/>
                </a:cubicBezTo>
                <a:close/>
              </a:path>
            </a:pathLst>
          </a:custGeom>
          <a:solidFill>
            <a:schemeClr val="bg2"/>
          </a:solidFill>
          <a:effectLst>
            <a:innerShdw blurRad="88900" dist="25400" dir="10800000">
              <a:schemeClr val="accent2">
                <a:alpha val="80000"/>
              </a:schemeClr>
            </a:innerShdw>
          </a:effectLst>
        </p:spPr>
        <p:txBody>
          <a:bodyPr vert="horz" lIns="0" tIns="0" rIns="0" bIns="0" rtlCol="0">
            <a:noAutofit/>
          </a:bodyPr>
          <a:lstStyle>
            <a:lvl1pPr algn="r">
              <a:defRPr lang="de-DE" dirty="0"/>
            </a:lvl1pPr>
          </a:lstStyle>
          <a:p>
            <a:pPr lvl="0" defTabSz="913903" latinLnBrk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84626" y="2492896"/>
            <a:ext cx="5265673" cy="864096"/>
          </a:xfrm>
          <a:prstGeom prst="rect">
            <a:avLst/>
          </a:prstGeom>
        </p:spPr>
        <p:txBody>
          <a:bodyPr wrap="square" rIns="0" bIns="0"/>
          <a:lstStyle>
            <a:lvl1pPr>
              <a:lnSpc>
                <a:spcPts val="2576"/>
              </a:lnSpc>
              <a:defRPr sz="3200"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de-DE" dirty="0"/>
              <a:t>Bitte Headline eingeben. Calibri 32pt fett maximal zweizeilig.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84625" y="3428754"/>
            <a:ext cx="5265674" cy="2873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005"/>
              </a:lnSpc>
              <a:spcBef>
                <a:spcPts val="0"/>
              </a:spcBef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260417" marR="0" indent="-260417" algn="l" defTabSz="872094" rtl="0" eaLnBrk="0" fontAlgn="base" latinLnBrk="0" hangingPunct="0">
              <a:lnSpc>
                <a:spcPct val="95000"/>
              </a:lnSpc>
              <a:spcBef>
                <a:spcPts val="1146"/>
              </a:spcBef>
              <a:spcAft>
                <a:spcPct val="0"/>
              </a:spcAft>
              <a:buClr>
                <a:srgbClr val="4F5357"/>
              </a:buClr>
              <a:buSzPct val="100000"/>
              <a:buFont typeface="Wingdings 2" pitchFamily="18" charset="2"/>
              <a:buChar char=""/>
              <a:tabLst/>
              <a:defRPr lang="de-DE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9991" marR="0" indent="-169574" algn="l" defTabSz="872094" rtl="0" eaLnBrk="0" fontAlgn="base" latinLnBrk="0" hangingPunct="0">
              <a:lnSpc>
                <a:spcPct val="95000"/>
              </a:lnSpc>
              <a:spcBef>
                <a:spcPts val="859"/>
              </a:spcBef>
              <a:spcAft>
                <a:spcPct val="0"/>
              </a:spcAft>
              <a:buClr>
                <a:srgbClr val="4F5357"/>
              </a:buClr>
              <a:buSzPct val="100000"/>
              <a:buFont typeface="Symbol" pitchFamily="18" charset="2"/>
              <a:buChar char="-"/>
              <a:tabLst/>
              <a:defRPr sz="1500"/>
            </a:lvl3pPr>
            <a:lvl4pPr marL="690409" indent="-181687" algn="l" rtl="0" eaLnBrk="0" fontAlgn="base" hangingPunct="0">
              <a:spcBef>
                <a:spcPts val="571"/>
              </a:spcBef>
              <a:spcAft>
                <a:spcPct val="0"/>
              </a:spcAft>
              <a:buClr>
                <a:srgbClr val="4F5357"/>
              </a:buClr>
              <a:buFont typeface="Arial" pitchFamily="34" charset="0"/>
              <a:buChar char="●"/>
              <a:defRPr sz="1300"/>
            </a:lvl4pPr>
            <a:lvl5pPr marL="944769" indent="-218024" algn="l" rtl="0" eaLnBrk="0" fontAlgn="base" hangingPunct="0">
              <a:spcBef>
                <a:spcPts val="571"/>
              </a:spcBef>
              <a:spcAft>
                <a:spcPct val="0"/>
              </a:spcAft>
              <a:buClr>
                <a:srgbClr val="4F5357"/>
              </a:buClr>
              <a:buChar char="»"/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8134" b="26654"/>
          <a:stretch/>
        </p:blipFill>
        <p:spPr>
          <a:xfrm>
            <a:off x="58364" y="6348299"/>
            <a:ext cx="819891" cy="3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33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CC07-4D64-4B48-9EA3-89773C7F1C78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>
              <a:solidFill>
                <a:srgbClr val="5C7824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C7824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C99-05A8-4397-94FE-75B41EA0F112}" type="slidenum">
              <a:rPr lang="de-DE" smtClean="0">
                <a:solidFill>
                  <a:srgbClr val="5C7824"/>
                </a:solidFill>
              </a:rPr>
              <a:pPr/>
              <a:t>‹Nr.›</a:t>
            </a:fld>
            <a:endParaRPr lang="de-DE">
              <a:solidFill>
                <a:srgbClr val="5C78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9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A7A0-317E-4257-9CAB-0EC413F6FF23}" type="datetime1">
              <a:rPr lang="de-DE" smtClean="0"/>
              <a:t>18.01.22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287-DF4F-42D6-99D3-3DF71F59E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488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653649" y="2710583"/>
            <a:ext cx="434937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3500" b="0" baseline="0" dirty="0">
                <a:latin typeface="Calibri Light" panose="020F0302020204030204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430"/>
              </a:spcBef>
              <a:buClr>
                <a:srgbClr val="6C9345"/>
              </a:buClr>
              <a:buFont typeface="Wingdings" pitchFamily="2" charset="2"/>
              <a:buNone/>
            </a:pPr>
            <a:r>
              <a:rPr lang="de-DE" dirty="0" err="1"/>
              <a:t>Powerpoint</a:t>
            </a:r>
            <a:r>
              <a:rPr lang="de-DE" dirty="0"/>
              <a:t>-Vorlage </a:t>
            </a:r>
            <a:br>
              <a:rPr lang="de-DE" dirty="0"/>
            </a:br>
            <a:r>
              <a:rPr lang="de-DE" dirty="0"/>
              <a:t>Calibri Light in 40pt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idx="1" hasCustomPrompt="1"/>
          </p:nvPr>
        </p:nvSpPr>
        <p:spPr bwMode="ltGray">
          <a:xfrm>
            <a:off x="653649" y="4015132"/>
            <a:ext cx="53961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</a:bodyPr>
          <a:lstStyle>
            <a:lvl1pPr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lang="de-DE" sz="1900" b="0" kern="0" baseline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Calibri in 22pt</a:t>
            </a:r>
          </a:p>
        </p:txBody>
      </p:sp>
    </p:spTree>
    <p:extLst>
      <p:ext uri="{BB962C8B-B14F-4D97-AF65-F5344CB8AC3E}">
        <p14:creationId xmlns:p14="http://schemas.microsoft.com/office/powerpoint/2010/main" val="1233960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kern="0" dirty="0">
              <a:solidFill>
                <a:srgbClr val="3C3C3C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429200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6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CAB86FD3-2297-454D-B87D-E3567C10D250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0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6" y="3764657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kern="0" dirty="0">
              <a:solidFill>
                <a:srgbClr val="3C3C3C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14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3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8" name="Ellipse 7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kern="0" dirty="0">
              <a:solidFill>
                <a:srgbClr val="3C3C3C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50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5"/>
          <p:cNvSpPr>
            <a:spLocks noGrp="1"/>
          </p:cNvSpPr>
          <p:nvPr>
            <p:ph type="pic" sz="quarter" idx="11"/>
          </p:nvPr>
        </p:nvSpPr>
        <p:spPr>
          <a:xfrm>
            <a:off x="1486162" y="0"/>
            <a:ext cx="7657838" cy="685800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121329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121329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251782 w 8464282"/>
              <a:gd name="connsiteY4" fmla="*/ 959728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251782 w 8464282"/>
              <a:gd name="connsiteY4" fmla="*/ 959728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251782 w 8464282"/>
              <a:gd name="connsiteY4" fmla="*/ 959728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251782 w 8464282"/>
              <a:gd name="connsiteY4" fmla="*/ 959728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2251782 w 8464282"/>
              <a:gd name="connsiteY4" fmla="*/ 959728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cubicBezTo>
                  <a:pt x="6684510" y="6515213"/>
                  <a:pt x="3155040" y="1937963"/>
                  <a:pt x="2251782" y="959728"/>
                </a:cubicBezTo>
                <a:cubicBezTo>
                  <a:pt x="1348524" y="-18507"/>
                  <a:pt x="149193" y="16626"/>
                  <a:pt x="0" y="0"/>
                </a:cubicBezTo>
                <a:close/>
              </a:path>
            </a:pathLst>
          </a:custGeom>
          <a:solidFill>
            <a:schemeClr val="bg2"/>
          </a:solidFill>
          <a:effectLst>
            <a:innerShdw blurRad="88900" dist="25400" dir="10800000">
              <a:schemeClr val="accent2">
                <a:alpha val="80000"/>
              </a:schemeClr>
            </a:innerShdw>
          </a:effectLst>
        </p:spPr>
        <p:txBody>
          <a:bodyPr vert="horz" lIns="0" tIns="0" rIns="0" bIns="0" rtlCol="0">
            <a:noAutofit/>
          </a:bodyPr>
          <a:lstStyle>
            <a:lvl1pPr algn="r">
              <a:defRPr lang="de-DE" dirty="0"/>
            </a:lvl1pPr>
          </a:lstStyle>
          <a:p>
            <a:pPr lvl="0" defTabSz="914077" latinLnBrk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84626" y="2492896"/>
            <a:ext cx="5265673" cy="864096"/>
          </a:xfrm>
          <a:prstGeom prst="rect">
            <a:avLst/>
          </a:prstGeom>
        </p:spPr>
        <p:txBody>
          <a:bodyPr wrap="square" rIns="0" bIns="0"/>
          <a:lstStyle>
            <a:lvl1pPr>
              <a:lnSpc>
                <a:spcPts val="2577"/>
              </a:lnSpc>
              <a:defRPr sz="3200"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de-DE" dirty="0"/>
              <a:t>Bitte Headline eingeben. Calibri 32pt fett maximal zweizeilig.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84625" y="3428753"/>
            <a:ext cx="5265674" cy="2873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005"/>
              </a:lnSpc>
              <a:spcBef>
                <a:spcPts val="0"/>
              </a:spcBef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260466" marR="0" indent="-260466" algn="l" defTabSz="872260" rtl="0" eaLnBrk="0" fontAlgn="base" latinLnBrk="0" hangingPunct="0">
              <a:lnSpc>
                <a:spcPct val="95000"/>
              </a:lnSpc>
              <a:spcBef>
                <a:spcPts val="1146"/>
              </a:spcBef>
              <a:spcAft>
                <a:spcPct val="0"/>
              </a:spcAft>
              <a:buClr>
                <a:srgbClr val="4F5357"/>
              </a:buClr>
              <a:buSzPct val="100000"/>
              <a:buFont typeface="Wingdings 2" pitchFamily="18" charset="2"/>
              <a:buChar char=""/>
              <a:tabLst/>
              <a:defRPr lang="de-DE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0073" marR="0" indent="-169606" algn="l" defTabSz="872260" rtl="0" eaLnBrk="0" fontAlgn="base" latinLnBrk="0" hangingPunct="0">
              <a:lnSpc>
                <a:spcPct val="95000"/>
              </a:lnSpc>
              <a:spcBef>
                <a:spcPts val="859"/>
              </a:spcBef>
              <a:spcAft>
                <a:spcPct val="0"/>
              </a:spcAft>
              <a:buClr>
                <a:srgbClr val="4F5357"/>
              </a:buClr>
              <a:buSzPct val="100000"/>
              <a:buFont typeface="Symbol" pitchFamily="18" charset="2"/>
              <a:buChar char="-"/>
              <a:tabLst/>
              <a:defRPr sz="1500"/>
            </a:lvl3pPr>
            <a:lvl4pPr marL="690540" indent="-181721" algn="l" rtl="0" eaLnBrk="0" fontAlgn="base" hangingPunct="0">
              <a:spcBef>
                <a:spcPts val="571"/>
              </a:spcBef>
              <a:spcAft>
                <a:spcPct val="0"/>
              </a:spcAft>
              <a:buClr>
                <a:srgbClr val="4F5357"/>
              </a:buClr>
              <a:buFont typeface="Arial" pitchFamily="34" charset="0"/>
              <a:buChar char="●"/>
              <a:defRPr sz="1300"/>
            </a:lvl4pPr>
            <a:lvl5pPr marL="944949" indent="-218065" algn="l" rtl="0" eaLnBrk="0" fontAlgn="base" hangingPunct="0">
              <a:spcBef>
                <a:spcPts val="571"/>
              </a:spcBef>
              <a:spcAft>
                <a:spcPct val="0"/>
              </a:spcAft>
              <a:buClr>
                <a:srgbClr val="4F5357"/>
              </a:buClr>
              <a:buChar char="»"/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8134" b="26654"/>
          <a:stretch/>
        </p:blipFill>
        <p:spPr>
          <a:xfrm>
            <a:off x="58363" y="6348298"/>
            <a:ext cx="819891" cy="3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03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653649" y="2710583"/>
            <a:ext cx="434937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3500" b="0" baseline="0" dirty="0">
                <a:latin typeface="Calibri Light" panose="020F0302020204030204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430"/>
              </a:spcBef>
              <a:buClr>
                <a:srgbClr val="6C9345"/>
              </a:buClr>
              <a:buFont typeface="Wingdings" pitchFamily="2" charset="2"/>
              <a:buNone/>
            </a:pPr>
            <a:r>
              <a:rPr lang="de-DE" dirty="0" err="1"/>
              <a:t>Powerpoint</a:t>
            </a:r>
            <a:r>
              <a:rPr lang="de-DE" dirty="0"/>
              <a:t>-Vorlage </a:t>
            </a:r>
            <a:br>
              <a:rPr lang="de-DE" dirty="0"/>
            </a:br>
            <a:r>
              <a:rPr lang="de-DE" dirty="0"/>
              <a:t>Calibri Light in 40pt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idx="1" hasCustomPrompt="1"/>
          </p:nvPr>
        </p:nvSpPr>
        <p:spPr bwMode="ltGray">
          <a:xfrm>
            <a:off x="653649" y="4015132"/>
            <a:ext cx="53961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</a:bodyPr>
          <a:lstStyle>
            <a:lvl1pPr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lang="de-DE" sz="1900" b="0" kern="0" baseline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Calibri in 22pt</a:t>
            </a:r>
          </a:p>
        </p:txBody>
      </p:sp>
    </p:spTree>
    <p:extLst>
      <p:ext uri="{BB962C8B-B14F-4D97-AF65-F5344CB8AC3E}">
        <p14:creationId xmlns:p14="http://schemas.microsoft.com/office/powerpoint/2010/main" val="102139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429200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6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24B607D2-A143-42CD-B0BF-75CF1ADFD208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0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6" y="3764657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52954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980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3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8" name="Ellipse 7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5329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653649" y="2710583"/>
            <a:ext cx="434937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3500" b="0" baseline="0" dirty="0">
                <a:latin typeface="Calibri Light" panose="020F0302020204030204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430"/>
              </a:spcBef>
              <a:buClr>
                <a:srgbClr val="6C9345"/>
              </a:buClr>
              <a:buFont typeface="Wingdings" pitchFamily="2" charset="2"/>
              <a:buNone/>
            </a:pPr>
            <a:r>
              <a:rPr lang="de-DE" dirty="0" err="1"/>
              <a:t>Powerpoint</a:t>
            </a:r>
            <a:r>
              <a:rPr lang="de-DE" dirty="0"/>
              <a:t>-Vorlage </a:t>
            </a:r>
            <a:br>
              <a:rPr lang="de-DE" dirty="0"/>
            </a:br>
            <a:r>
              <a:rPr lang="de-DE" dirty="0"/>
              <a:t>Calibri Light in 40pt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idx="1" hasCustomPrompt="1"/>
          </p:nvPr>
        </p:nvSpPr>
        <p:spPr bwMode="ltGray">
          <a:xfrm>
            <a:off x="653649" y="4015132"/>
            <a:ext cx="53961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</a:bodyPr>
          <a:lstStyle>
            <a:lvl1pPr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lang="de-DE" sz="1900" b="0" kern="0" baseline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Calibri in 22pt</a:t>
            </a:r>
          </a:p>
        </p:txBody>
      </p:sp>
    </p:spTree>
    <p:extLst>
      <p:ext uri="{BB962C8B-B14F-4D97-AF65-F5344CB8AC3E}">
        <p14:creationId xmlns:p14="http://schemas.microsoft.com/office/powerpoint/2010/main" val="2081956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3" name="Ellipse 2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784624" y="1429200"/>
            <a:ext cx="8036295" cy="4735663"/>
          </a:xfrm>
        </p:spPr>
        <p:txBody>
          <a:bodyPr/>
          <a:lstStyle>
            <a:lvl1pPr>
              <a:buClr>
                <a:srgbClr val="5C7824"/>
              </a:buClr>
              <a:defRPr>
                <a:latin typeface="+mj-lt"/>
              </a:defRPr>
            </a:lvl1pPr>
            <a:lvl2pPr>
              <a:buClr>
                <a:srgbClr val="5C7824"/>
              </a:buClr>
              <a:defRPr>
                <a:latin typeface="+mj-lt"/>
              </a:defRPr>
            </a:lvl2pPr>
            <a:lvl3pPr>
              <a:buClr>
                <a:srgbClr val="5C7824"/>
              </a:buClr>
              <a:defRPr>
                <a:latin typeface="+mj-lt"/>
              </a:defRPr>
            </a:lvl3pPr>
            <a:lvl4pPr>
              <a:buClr>
                <a:srgbClr val="5C7824"/>
              </a:buClr>
              <a:defRPr>
                <a:latin typeface="+mj-lt"/>
              </a:defRPr>
            </a:lvl4pPr>
          </a:lstStyle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73596" y="6625927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fld id="{1E92B72C-A5C7-4083-A587-6AB94E1955E8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10" name="Picture 2" descr="C:\Users\frank_chr1\Documents\Wikipedia\Connective Cities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5"/>
          <a:stretch/>
        </p:blipFill>
        <p:spPr bwMode="auto">
          <a:xfrm>
            <a:off x="6732240" y="116632"/>
            <a:ext cx="2293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9025676" y="3764657"/>
            <a:ext cx="118324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4317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2805" r="21440" b="-1"/>
          <a:stretch/>
        </p:blipFill>
        <p:spPr>
          <a:xfrm rot="5400000">
            <a:off x="3310760" y="1024763"/>
            <a:ext cx="5686640" cy="5979840"/>
          </a:xfrm>
          <a:custGeom>
            <a:avLst/>
            <a:gdLst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0 w 8455969"/>
              <a:gd name="connsiteY3" fmla="*/ 7561263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0 w 8455969"/>
              <a:gd name="connsiteY4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095971 w 8455969"/>
              <a:gd name="connsiteY4" fmla="*/ 1088967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569796 w 8455969"/>
              <a:gd name="connsiteY4" fmla="*/ 573578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470043 w 8455969"/>
              <a:gd name="connsiteY4" fmla="*/ 556953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1263"/>
              <a:gd name="connsiteX1" fmla="*/ 8455969 w 8455969"/>
              <a:gd name="connsiteY1" fmla="*/ 0 h 7561263"/>
              <a:gd name="connsiteX2" fmla="*/ 8455969 w 8455969"/>
              <a:gd name="connsiteY2" fmla="*/ 7561263 h 7561263"/>
              <a:gd name="connsiteX3" fmla="*/ 7686675 w 8455969"/>
              <a:gd name="connsiteY3" fmla="*/ 7551738 h 7561263"/>
              <a:gd name="connsiteX4" fmla="*/ 1844116 w 8455969"/>
              <a:gd name="connsiteY4" fmla="*/ 856211 h 7561263"/>
              <a:gd name="connsiteX5" fmla="*/ 0 w 8455969"/>
              <a:gd name="connsiteY5" fmla="*/ 0 h 7561263"/>
              <a:gd name="connsiteX0" fmla="*/ 0 w 8455969"/>
              <a:gd name="connsiteY0" fmla="*/ 0 h 7568364"/>
              <a:gd name="connsiteX1" fmla="*/ 8455969 w 8455969"/>
              <a:gd name="connsiteY1" fmla="*/ 0 h 7568364"/>
              <a:gd name="connsiteX2" fmla="*/ 8455969 w 8455969"/>
              <a:gd name="connsiteY2" fmla="*/ 7561263 h 7568364"/>
              <a:gd name="connsiteX3" fmla="*/ 7653424 w 8455969"/>
              <a:gd name="connsiteY3" fmla="*/ 7568364 h 7568364"/>
              <a:gd name="connsiteX4" fmla="*/ 1844116 w 8455969"/>
              <a:gd name="connsiteY4" fmla="*/ 856211 h 7568364"/>
              <a:gd name="connsiteX5" fmla="*/ 0 w 8455969"/>
              <a:gd name="connsiteY5" fmla="*/ 0 h 7568364"/>
              <a:gd name="connsiteX0" fmla="*/ 0 w 8464282"/>
              <a:gd name="connsiteY0" fmla="*/ 0 h 7568364"/>
              <a:gd name="connsiteX1" fmla="*/ 8455969 w 8464282"/>
              <a:gd name="connsiteY1" fmla="*/ 0 h 7568364"/>
              <a:gd name="connsiteX2" fmla="*/ 8464282 w 8464282"/>
              <a:gd name="connsiteY2" fmla="*/ 7561263 h 7568364"/>
              <a:gd name="connsiteX3" fmla="*/ 7653424 w 8464282"/>
              <a:gd name="connsiteY3" fmla="*/ 7568364 h 7568364"/>
              <a:gd name="connsiteX4" fmla="*/ 1844116 w 8464282"/>
              <a:gd name="connsiteY4" fmla="*/ 856211 h 7568364"/>
              <a:gd name="connsiteX5" fmla="*/ 0 w 8464282"/>
              <a:gd name="connsiteY5" fmla="*/ 0 h 7568364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53424 w 8464282"/>
              <a:gd name="connsiteY3" fmla="*/ 7568364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55969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577888"/>
              <a:gd name="connsiteX1" fmla="*/ 8464282 w 8464282"/>
              <a:gd name="connsiteY1" fmla="*/ 0 h 7577888"/>
              <a:gd name="connsiteX2" fmla="*/ 8464282 w 8464282"/>
              <a:gd name="connsiteY2" fmla="*/ 7577888 h 7577888"/>
              <a:gd name="connsiteX3" fmla="*/ 7661737 w 8464282"/>
              <a:gd name="connsiteY3" fmla="*/ 7576676 h 7577888"/>
              <a:gd name="connsiteX4" fmla="*/ 1844116 w 8464282"/>
              <a:gd name="connsiteY4" fmla="*/ 856211 h 7577888"/>
              <a:gd name="connsiteX5" fmla="*/ 0 w 8464282"/>
              <a:gd name="connsiteY5" fmla="*/ 0 h 7577888"/>
              <a:gd name="connsiteX0" fmla="*/ 0 w 8464282"/>
              <a:gd name="connsiteY0" fmla="*/ 0 h 7618239"/>
              <a:gd name="connsiteX1" fmla="*/ 8464282 w 8464282"/>
              <a:gd name="connsiteY1" fmla="*/ 0 h 7618239"/>
              <a:gd name="connsiteX2" fmla="*/ 8464282 w 8464282"/>
              <a:gd name="connsiteY2" fmla="*/ 7577888 h 7618239"/>
              <a:gd name="connsiteX3" fmla="*/ 7703301 w 8464282"/>
              <a:gd name="connsiteY3" fmla="*/ 7618239 h 7618239"/>
              <a:gd name="connsiteX4" fmla="*/ 1844116 w 8464282"/>
              <a:gd name="connsiteY4" fmla="*/ 856211 h 7618239"/>
              <a:gd name="connsiteX5" fmla="*/ 0 w 8464282"/>
              <a:gd name="connsiteY5" fmla="*/ 0 h 7618239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03301 w 8464282"/>
              <a:gd name="connsiteY3" fmla="*/ 7618239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  <a:gd name="connsiteX0" fmla="*/ 0 w 8464282"/>
              <a:gd name="connsiteY0" fmla="*/ 0 h 7627764"/>
              <a:gd name="connsiteX1" fmla="*/ 8464282 w 8464282"/>
              <a:gd name="connsiteY1" fmla="*/ 0 h 7627764"/>
              <a:gd name="connsiteX2" fmla="*/ 8464282 w 8464282"/>
              <a:gd name="connsiteY2" fmla="*/ 7627764 h 7627764"/>
              <a:gd name="connsiteX3" fmla="*/ 7719927 w 8464282"/>
              <a:gd name="connsiteY3" fmla="*/ 7626552 h 7627764"/>
              <a:gd name="connsiteX4" fmla="*/ 1844116 w 8464282"/>
              <a:gd name="connsiteY4" fmla="*/ 856211 h 7627764"/>
              <a:gd name="connsiteX5" fmla="*/ 0 w 8464282"/>
              <a:gd name="connsiteY5" fmla="*/ 0 h 762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4282" h="7627764">
                <a:moveTo>
                  <a:pt x="0" y="0"/>
                </a:moveTo>
                <a:lnTo>
                  <a:pt x="8464282" y="0"/>
                </a:lnTo>
                <a:lnTo>
                  <a:pt x="8464282" y="7627764"/>
                </a:lnTo>
                <a:lnTo>
                  <a:pt x="7719927" y="7626552"/>
                </a:lnTo>
                <a:lnTo>
                  <a:pt x="1844116" y="856211"/>
                </a:lnTo>
                <a:cubicBezTo>
                  <a:pt x="1063157" y="33251"/>
                  <a:pt x="149193" y="16626"/>
                  <a:pt x="0" y="0"/>
                </a:cubicBezTo>
                <a:close/>
              </a:path>
            </a:pathLst>
          </a:custGeom>
        </p:spPr>
      </p:pic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83982" y="532800"/>
            <a:ext cx="8034584" cy="3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de-DE" b="0" dirty="0" smtClean="0">
                <a:latin typeface="+mj-lt"/>
              </a:defRPr>
            </a:lvl1pPr>
          </a:lstStyle>
          <a:p>
            <a:pPr lvl="0"/>
            <a:r>
              <a:rPr lang="de-DE" dirty="0"/>
              <a:t>BITTE HEADLINE EINGEBEN.</a:t>
            </a:r>
          </a:p>
        </p:txBody>
      </p:sp>
      <p:sp>
        <p:nvSpPr>
          <p:cNvPr id="8" name="Ellipse 7"/>
          <p:cNvSpPr/>
          <p:nvPr userDrawn="1"/>
        </p:nvSpPr>
        <p:spPr bwMode="auto">
          <a:xfrm>
            <a:off x="8661858" y="6478736"/>
            <a:ext cx="216024" cy="21602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Foliennummernplatzhalter 3085"/>
          <p:cNvSpPr>
            <a:spLocks noGrp="1"/>
          </p:cNvSpPr>
          <p:nvPr>
            <p:ph type="sldNum" sz="quarter" idx="4"/>
          </p:nvPr>
        </p:nvSpPr>
        <p:spPr>
          <a:xfrm>
            <a:off x="8229550" y="6503119"/>
            <a:ext cx="664689" cy="14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4BFCE99-B9BB-4016-AF64-79996547DA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40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848-14A0-4C12-A853-1497D9DC638A}" type="datetime1">
              <a:rPr lang="de-DE" smtClean="0"/>
              <a:t>18.01.22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287-DF4F-42D6-99D3-3DF71F59E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75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A2B3-DD53-4BFA-8F18-37B29A5C2FB6}" type="datetime1">
              <a:rPr lang="de-DE" smtClean="0"/>
              <a:t>18.01.22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287-DF4F-42D6-99D3-3DF71F59E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04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D9BB-8A4D-49D8-81BF-3AF9F2B836F9}" type="datetime1">
              <a:rPr lang="de-DE" smtClean="0"/>
              <a:t>18.01.22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287-DF4F-42D6-99D3-3DF71F59E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06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6BD7-CC47-4D86-A6F7-FEDCE14D7B11}" type="datetime1">
              <a:rPr lang="de-DE" smtClean="0"/>
              <a:t>18.01.22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287-DF4F-42D6-99D3-3DF71F59E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55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396D-9DD8-403C-8002-5D959D4F92A6}" type="datetime1">
              <a:rPr lang="de-DE" smtClean="0"/>
              <a:t>18.01.22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287-DF4F-42D6-99D3-3DF71F59E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09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20D29-7FB7-43DA-8157-0F90E2DB0F09}" type="datetime1">
              <a:rPr lang="de-DE" smtClean="0"/>
              <a:t>18.01.22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58287-DF4F-42D6-99D3-3DF71F59E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0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 bwMode="invGray">
          <a:xfrm>
            <a:off x="784625" y="68496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Bitte Headline eingeben. Calibri 32pt maximal zweizeilig.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83983" y="1566555"/>
            <a:ext cx="8034584" cy="4735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494507" y="6516441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239"/>
            <a:fld id="{B6372E5B-CB0F-4469-B6BF-E6FA8C885BFB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239"/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53878" y="6516441"/>
            <a:ext cx="664689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239"/>
            <a:fld id="{EE63F236-F3EB-4FE5-97B3-C48C4425DFB3}" type="slidenum">
              <a:rPr lang="de-DE" smtClean="0">
                <a:solidFill>
                  <a:srgbClr val="5C7824"/>
                </a:solidFill>
              </a:rPr>
              <a:pPr defTabSz="914239"/>
              <a:t>‹Nr.›</a:t>
            </a:fld>
            <a:endParaRPr lang="de-DE" dirty="0">
              <a:solidFill>
                <a:srgbClr val="5C7824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8134" b="26654"/>
          <a:stretch/>
        </p:blipFill>
        <p:spPr>
          <a:xfrm>
            <a:off x="7241903" y="163468"/>
            <a:ext cx="1578740" cy="6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6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2800" b="1" baseline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5pPr>
      <a:lvl6pPr marL="436284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6pPr>
      <a:lvl7pPr marL="872568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7pPr>
      <a:lvl8pPr marL="1308852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8pPr>
      <a:lvl9pPr marL="1745137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Font typeface="Wingdings" pitchFamily="2" charset="2"/>
        <a:buNone/>
        <a:defRPr lang="de-DE" sz="2100" b="0" kern="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1pPr>
      <a:lvl2pPr marL="257649" marR="0" indent="-257649" algn="l" defTabSz="872568" rtl="0" eaLnBrk="1" fontAlgn="base" latinLnBrk="0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SzPct val="120000"/>
        <a:buFont typeface="Arial" pitchFamily="34" charset="0"/>
        <a:buChar char="●"/>
        <a:tabLst/>
        <a:defRPr lang="de-DE" sz="2100" b="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2pPr>
      <a:lvl3pPr marL="515296" indent="-257529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SzPct val="100000"/>
        <a:buFont typeface="Symbol" pitchFamily="18" charset="2"/>
        <a:buChar char="-"/>
        <a:defRPr lang="de-DE" sz="160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</a:defRPr>
      </a:lvl3pPr>
      <a:lvl4pPr marL="772587" indent="-257649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Font typeface="Arial" pitchFamily="34" charset="0"/>
        <a:buChar char="●"/>
        <a:defRPr lang="de-DE" sz="140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</a:defRPr>
      </a:lvl4pPr>
      <a:lvl5pPr marL="1963279" indent="-218142" algn="l" rtl="0" eaLnBrk="1" fontAlgn="base" hangingPunct="1">
        <a:spcBef>
          <a:spcPts val="571"/>
        </a:spcBef>
        <a:spcAft>
          <a:spcPct val="0"/>
        </a:spcAft>
        <a:buChar char="»"/>
        <a:defRPr lang="de-DE" sz="1500" dirty="0">
          <a:solidFill>
            <a:schemeClr val="tx1"/>
          </a:solidFill>
          <a:latin typeface="HelveticaNeueLT Com 55 Roman" pitchFamily="34" charset="0"/>
        </a:defRPr>
      </a:lvl5pPr>
      <a:lvl6pPr marL="2399563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6pPr>
      <a:lvl7pPr marL="2835847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7pPr>
      <a:lvl8pPr marL="3272131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8pPr>
      <a:lvl9pPr marL="3708415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8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68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52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37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421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705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9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27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 bwMode="invGray">
          <a:xfrm>
            <a:off x="784627" y="68496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Bitte Headline eingeben. Calibri 32pt maximal zweizeilig.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83985" y="1566555"/>
            <a:ext cx="8034584" cy="4735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494509" y="6516441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216"/>
            <a:fld id="{FBB8CEBB-5B95-4214-B471-958A3BC668BD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4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216"/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53879" y="6516441"/>
            <a:ext cx="664689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216"/>
            <a:fld id="{EE63F236-F3EB-4FE5-97B3-C48C4425DFB3}" type="slidenum">
              <a:rPr lang="de-DE" smtClean="0">
                <a:solidFill>
                  <a:srgbClr val="5C7824"/>
                </a:solidFill>
              </a:rPr>
              <a:pPr defTabSz="914216"/>
              <a:t>‹Nr.›</a:t>
            </a:fld>
            <a:endParaRPr lang="de-DE" dirty="0">
              <a:solidFill>
                <a:srgbClr val="5C78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2800" b="1" baseline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5pPr>
      <a:lvl6pPr marL="436273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6pPr>
      <a:lvl7pPr marL="872546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7pPr>
      <a:lvl8pPr marL="1308819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8pPr>
      <a:lvl9pPr marL="1745094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263"/>
        </a:spcBef>
        <a:spcAft>
          <a:spcPts val="527"/>
        </a:spcAft>
        <a:buClr>
          <a:schemeClr val="accent6">
            <a:lumMod val="50000"/>
          </a:schemeClr>
        </a:buClr>
        <a:buFont typeface="Wingdings" pitchFamily="2" charset="2"/>
        <a:buNone/>
        <a:defRPr lang="de-DE" sz="2100" b="0" kern="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1pPr>
      <a:lvl2pPr marL="257643" marR="0" indent="-257643" algn="l" defTabSz="872546" rtl="0" eaLnBrk="1" fontAlgn="base" latinLnBrk="0" hangingPunct="1">
        <a:lnSpc>
          <a:spcPct val="100000"/>
        </a:lnSpc>
        <a:spcBef>
          <a:spcPts val="263"/>
        </a:spcBef>
        <a:spcAft>
          <a:spcPts val="527"/>
        </a:spcAft>
        <a:buClr>
          <a:schemeClr val="accent6">
            <a:lumMod val="50000"/>
          </a:schemeClr>
        </a:buClr>
        <a:buSzPct val="120000"/>
        <a:buFont typeface="Arial" pitchFamily="34" charset="0"/>
        <a:buChar char="●"/>
        <a:tabLst/>
        <a:defRPr lang="de-DE" sz="2100" b="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2pPr>
      <a:lvl3pPr marL="515283" indent="-257523" algn="l" rtl="0" eaLnBrk="1" fontAlgn="base" hangingPunct="1">
        <a:lnSpc>
          <a:spcPct val="100000"/>
        </a:lnSpc>
        <a:spcBef>
          <a:spcPts val="263"/>
        </a:spcBef>
        <a:spcAft>
          <a:spcPts val="527"/>
        </a:spcAft>
        <a:buClr>
          <a:schemeClr val="accent6">
            <a:lumMod val="50000"/>
          </a:schemeClr>
        </a:buClr>
        <a:buSzPct val="100000"/>
        <a:buFont typeface="Symbol" pitchFamily="18" charset="2"/>
        <a:buChar char="-"/>
        <a:defRPr lang="de-DE" sz="160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</a:defRPr>
      </a:lvl3pPr>
      <a:lvl4pPr marL="772567" indent="-257643" algn="l" rtl="0" eaLnBrk="1" fontAlgn="base" hangingPunct="1">
        <a:lnSpc>
          <a:spcPct val="100000"/>
        </a:lnSpc>
        <a:spcBef>
          <a:spcPts val="263"/>
        </a:spcBef>
        <a:spcAft>
          <a:spcPts val="527"/>
        </a:spcAft>
        <a:buClr>
          <a:schemeClr val="accent6">
            <a:lumMod val="50000"/>
          </a:schemeClr>
        </a:buClr>
        <a:buFont typeface="Arial" pitchFamily="34" charset="0"/>
        <a:buChar char="●"/>
        <a:defRPr lang="de-DE" sz="140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</a:defRPr>
      </a:lvl4pPr>
      <a:lvl5pPr marL="1963230" indent="-218137" algn="l" rtl="0" eaLnBrk="1" fontAlgn="base" hangingPunct="1">
        <a:spcBef>
          <a:spcPts val="571"/>
        </a:spcBef>
        <a:spcAft>
          <a:spcPct val="0"/>
        </a:spcAft>
        <a:buChar char="»"/>
        <a:defRPr lang="de-DE" sz="1500" dirty="0">
          <a:solidFill>
            <a:schemeClr val="tx1"/>
          </a:solidFill>
          <a:latin typeface="HelveticaNeueLT Com 55 Roman" pitchFamily="34" charset="0"/>
        </a:defRPr>
      </a:lvl5pPr>
      <a:lvl6pPr marL="2399503" indent="-21813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6pPr>
      <a:lvl7pPr marL="2835776" indent="-21813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7pPr>
      <a:lvl8pPr marL="3272049" indent="-21813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8pPr>
      <a:lvl9pPr marL="3708322" indent="-21813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872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73" algn="l" defTabSz="872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46" algn="l" defTabSz="872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19" algn="l" defTabSz="872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094" algn="l" defTabSz="872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367" algn="l" defTabSz="872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640" algn="l" defTabSz="872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14" algn="l" defTabSz="872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187" algn="l" defTabSz="872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 bwMode="invGray">
          <a:xfrm>
            <a:off x="784625" y="68496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Bitte Headline eingeben. Calibri 32pt maximal zweizeilig.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83983" y="1566556"/>
            <a:ext cx="8034584" cy="4735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494508" y="6516441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065"/>
            <a:fld id="{B5677751-55C9-4D9C-90CC-4A87DF95E555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065"/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53879" y="6516441"/>
            <a:ext cx="664689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065"/>
            <a:fld id="{EE63F236-F3EB-4FE5-97B3-C48C4425DFB3}" type="slidenum">
              <a:rPr lang="de-DE" smtClean="0">
                <a:solidFill>
                  <a:srgbClr val="5C7824"/>
                </a:solidFill>
              </a:rPr>
              <a:pPr defTabSz="914065"/>
              <a:t>‹Nr.›</a:t>
            </a:fld>
            <a:endParaRPr lang="de-DE" dirty="0">
              <a:solidFill>
                <a:srgbClr val="5C78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7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2800" b="1" baseline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5pPr>
      <a:lvl6pPr marL="436201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6pPr>
      <a:lvl7pPr marL="872402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7pPr>
      <a:lvl8pPr marL="1308603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8pPr>
      <a:lvl9pPr marL="1744805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Font typeface="Wingdings" pitchFamily="2" charset="2"/>
        <a:buNone/>
        <a:defRPr lang="de-DE" sz="2100" b="0" kern="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1pPr>
      <a:lvl2pPr marL="257600" marR="0" indent="-257600" algn="l" defTabSz="872402" rtl="0" eaLnBrk="1" fontAlgn="base" latinLnBrk="0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SzPct val="120000"/>
        <a:buFont typeface="Arial" pitchFamily="34" charset="0"/>
        <a:buChar char="●"/>
        <a:tabLst/>
        <a:defRPr lang="de-DE" sz="2100" b="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2pPr>
      <a:lvl3pPr marL="515198" indent="-257480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SzPct val="100000"/>
        <a:buFont typeface="Symbol" pitchFamily="18" charset="2"/>
        <a:buChar char="-"/>
        <a:defRPr lang="de-DE" sz="160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</a:defRPr>
      </a:lvl3pPr>
      <a:lvl4pPr marL="772440" indent="-257600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Font typeface="Arial" pitchFamily="34" charset="0"/>
        <a:buChar char="●"/>
        <a:defRPr lang="de-DE" sz="140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</a:defRPr>
      </a:lvl4pPr>
      <a:lvl5pPr marL="1962906" indent="-218100" algn="l" rtl="0" eaLnBrk="1" fontAlgn="base" hangingPunct="1">
        <a:spcBef>
          <a:spcPts val="571"/>
        </a:spcBef>
        <a:spcAft>
          <a:spcPct val="0"/>
        </a:spcAft>
        <a:buChar char="»"/>
        <a:defRPr lang="de-DE" sz="1500" dirty="0">
          <a:solidFill>
            <a:schemeClr val="tx1"/>
          </a:solidFill>
          <a:latin typeface="HelveticaNeueLT Com 55 Roman" pitchFamily="34" charset="0"/>
        </a:defRPr>
      </a:lvl5pPr>
      <a:lvl6pPr marL="2399107" indent="-2181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6pPr>
      <a:lvl7pPr marL="2835308" indent="-2181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7pPr>
      <a:lvl8pPr marL="3271509" indent="-2181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8pPr>
      <a:lvl9pPr marL="3707710" indent="-2181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872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01" algn="l" defTabSz="872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402" algn="l" defTabSz="872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603" algn="l" defTabSz="872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4805" algn="l" defTabSz="872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006" algn="l" defTabSz="872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208" algn="l" defTabSz="872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410" algn="l" defTabSz="872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9611" algn="l" defTabSz="872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 bwMode="invGray">
          <a:xfrm>
            <a:off x="784625" y="68496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Bitte Headline eingeben. Calibri 32pt maximal zweizeilig.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83983" y="1566555"/>
            <a:ext cx="8034584" cy="4735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494507" y="6516441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239"/>
            <a:fld id="{2658D5A3-7F09-486A-B855-69BCB324CFDF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239"/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53878" y="6516441"/>
            <a:ext cx="664689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239"/>
            <a:fld id="{EE63F236-F3EB-4FE5-97B3-C48C4425DFB3}" type="slidenum">
              <a:rPr lang="de-DE" smtClean="0">
                <a:solidFill>
                  <a:srgbClr val="5C7824"/>
                </a:solidFill>
              </a:rPr>
              <a:pPr defTabSz="914239"/>
              <a:t>‹Nr.›</a:t>
            </a:fld>
            <a:endParaRPr lang="de-DE" dirty="0">
              <a:solidFill>
                <a:srgbClr val="5C78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2800" b="1" baseline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5pPr>
      <a:lvl6pPr marL="436284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6pPr>
      <a:lvl7pPr marL="872568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7pPr>
      <a:lvl8pPr marL="1308852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8pPr>
      <a:lvl9pPr marL="1745137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Font typeface="Wingdings" pitchFamily="2" charset="2"/>
        <a:buNone/>
        <a:defRPr lang="de-DE" sz="2100" b="0" kern="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1pPr>
      <a:lvl2pPr marL="257649" marR="0" indent="-257649" algn="l" defTabSz="872568" rtl="0" eaLnBrk="1" fontAlgn="base" latinLnBrk="0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SzPct val="120000"/>
        <a:buFont typeface="Arial" pitchFamily="34" charset="0"/>
        <a:buChar char="●"/>
        <a:tabLst/>
        <a:defRPr lang="de-DE" sz="2100" b="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2pPr>
      <a:lvl3pPr marL="515296" indent="-257529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SzPct val="100000"/>
        <a:buFont typeface="Symbol" pitchFamily="18" charset="2"/>
        <a:buChar char="-"/>
        <a:defRPr lang="de-DE" sz="160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</a:defRPr>
      </a:lvl3pPr>
      <a:lvl4pPr marL="772587" indent="-257649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Font typeface="Arial" pitchFamily="34" charset="0"/>
        <a:buChar char="●"/>
        <a:defRPr lang="de-DE" sz="140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</a:defRPr>
      </a:lvl4pPr>
      <a:lvl5pPr marL="1963279" indent="-218142" algn="l" rtl="0" eaLnBrk="1" fontAlgn="base" hangingPunct="1">
        <a:spcBef>
          <a:spcPts val="571"/>
        </a:spcBef>
        <a:spcAft>
          <a:spcPct val="0"/>
        </a:spcAft>
        <a:buChar char="»"/>
        <a:defRPr lang="de-DE" sz="1500" dirty="0">
          <a:solidFill>
            <a:schemeClr val="tx1"/>
          </a:solidFill>
          <a:latin typeface="HelveticaNeueLT Com 55 Roman" pitchFamily="34" charset="0"/>
        </a:defRPr>
      </a:lvl5pPr>
      <a:lvl6pPr marL="2399563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6pPr>
      <a:lvl7pPr marL="2835847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7pPr>
      <a:lvl8pPr marL="3272131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8pPr>
      <a:lvl9pPr marL="3708415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8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68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52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37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421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705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9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27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 bwMode="invGray">
          <a:xfrm>
            <a:off x="784625" y="68496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Bitte Headline eingeben. Calibri 32pt maximal zweizeilig.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83983" y="1566555"/>
            <a:ext cx="8034584" cy="4735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494507" y="6516441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239"/>
            <a:fld id="{AF5E6A17-DE8A-4F8D-A876-212C0179FBAA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239"/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53878" y="6516441"/>
            <a:ext cx="664689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239"/>
            <a:fld id="{EE63F236-F3EB-4FE5-97B3-C48C4425DFB3}" type="slidenum">
              <a:rPr lang="de-DE" smtClean="0">
                <a:solidFill>
                  <a:srgbClr val="5C7824"/>
                </a:solidFill>
              </a:rPr>
              <a:pPr defTabSz="914239"/>
              <a:t>‹Nr.›</a:t>
            </a:fld>
            <a:endParaRPr lang="de-DE" dirty="0">
              <a:solidFill>
                <a:srgbClr val="5C78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5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2800" b="1" baseline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5pPr>
      <a:lvl6pPr marL="436284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6pPr>
      <a:lvl7pPr marL="872568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7pPr>
      <a:lvl8pPr marL="1308852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8pPr>
      <a:lvl9pPr marL="1745137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Font typeface="Wingdings" pitchFamily="2" charset="2"/>
        <a:buNone/>
        <a:defRPr lang="de-DE" sz="2100" b="0" kern="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1pPr>
      <a:lvl2pPr marL="257649" marR="0" indent="-257649" algn="l" defTabSz="872568" rtl="0" eaLnBrk="1" fontAlgn="base" latinLnBrk="0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SzPct val="120000"/>
        <a:buFont typeface="Arial" pitchFamily="34" charset="0"/>
        <a:buChar char="●"/>
        <a:tabLst/>
        <a:defRPr lang="de-DE" sz="2100" b="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2pPr>
      <a:lvl3pPr marL="515296" indent="-257529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SzPct val="100000"/>
        <a:buFont typeface="Symbol" pitchFamily="18" charset="2"/>
        <a:buChar char="-"/>
        <a:defRPr lang="de-DE" sz="160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</a:defRPr>
      </a:lvl3pPr>
      <a:lvl4pPr marL="772587" indent="-257649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Font typeface="Arial" pitchFamily="34" charset="0"/>
        <a:buChar char="●"/>
        <a:defRPr lang="de-DE" sz="140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</a:defRPr>
      </a:lvl4pPr>
      <a:lvl5pPr marL="1963279" indent="-218142" algn="l" rtl="0" eaLnBrk="1" fontAlgn="base" hangingPunct="1">
        <a:spcBef>
          <a:spcPts val="571"/>
        </a:spcBef>
        <a:spcAft>
          <a:spcPct val="0"/>
        </a:spcAft>
        <a:buChar char="»"/>
        <a:defRPr lang="de-DE" sz="1500" dirty="0">
          <a:solidFill>
            <a:schemeClr val="tx1"/>
          </a:solidFill>
          <a:latin typeface="HelveticaNeueLT Com 55 Roman" pitchFamily="34" charset="0"/>
        </a:defRPr>
      </a:lvl5pPr>
      <a:lvl6pPr marL="2399563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6pPr>
      <a:lvl7pPr marL="2835847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7pPr>
      <a:lvl8pPr marL="3272131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8pPr>
      <a:lvl9pPr marL="3708415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8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68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52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37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421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705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9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27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 bwMode="invGray">
          <a:xfrm>
            <a:off x="784625" y="684960"/>
            <a:ext cx="8034584" cy="8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Bitte Headline eingeben. Calibri 32pt maximal zweizeilig.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83983" y="1566555"/>
            <a:ext cx="8034584" cy="4735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Bitte Text eingeben. Für Aufzählungszeichen bitte eine Ebene tiefer stufen.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494507" y="6516441"/>
            <a:ext cx="1579457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239"/>
            <a:fld id="{7732DE8C-9852-47B8-B624-31E8546CE925}" type="datetime1">
              <a:rPr lang="de-DE" smtClean="0">
                <a:solidFill>
                  <a:srgbClr val="5C7824"/>
                </a:solidFill>
              </a:rPr>
              <a:t>18.01.22</a:t>
            </a:fld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83983" y="6516441"/>
            <a:ext cx="5264038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239"/>
            <a:endParaRPr lang="de-DE" dirty="0">
              <a:solidFill>
                <a:srgbClr val="5C782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53878" y="6516441"/>
            <a:ext cx="664689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accent1"/>
                </a:solidFill>
                <a:latin typeface="Segoe UI" pitchFamily="34" charset="0"/>
              </a:defRPr>
            </a:lvl1pPr>
          </a:lstStyle>
          <a:p>
            <a:pPr defTabSz="914239"/>
            <a:fld id="{EE63F236-F3EB-4FE5-97B3-C48C4425DFB3}" type="slidenum">
              <a:rPr lang="de-DE" smtClean="0">
                <a:solidFill>
                  <a:srgbClr val="5C7824"/>
                </a:solidFill>
              </a:rPr>
              <a:pPr defTabSz="914239"/>
              <a:t>‹Nr.›</a:t>
            </a:fld>
            <a:endParaRPr lang="de-DE" dirty="0">
              <a:solidFill>
                <a:srgbClr val="5C78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5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2800" b="1" baseline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5pPr>
      <a:lvl6pPr marL="436284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6pPr>
      <a:lvl7pPr marL="872568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7pPr>
      <a:lvl8pPr marL="1308852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8pPr>
      <a:lvl9pPr marL="1745137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5B666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Font typeface="Wingdings" pitchFamily="2" charset="2"/>
        <a:buNone/>
        <a:defRPr lang="de-DE" sz="2100" b="0" kern="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1pPr>
      <a:lvl2pPr marL="257649" marR="0" indent="-257649" algn="l" defTabSz="872568" rtl="0" eaLnBrk="1" fontAlgn="base" latinLnBrk="0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SzPct val="120000"/>
        <a:buFont typeface="Arial" pitchFamily="34" charset="0"/>
        <a:buChar char="●"/>
        <a:tabLst/>
        <a:defRPr lang="de-DE" sz="2100" b="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2pPr>
      <a:lvl3pPr marL="515296" indent="-257529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SzPct val="100000"/>
        <a:buFont typeface="Symbol" pitchFamily="18" charset="2"/>
        <a:buChar char="-"/>
        <a:defRPr lang="de-DE" sz="160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</a:defRPr>
      </a:lvl3pPr>
      <a:lvl4pPr marL="772587" indent="-257649" algn="l" rtl="0" eaLnBrk="1" fontAlgn="base" hangingPunct="1">
        <a:lnSpc>
          <a:spcPct val="100000"/>
        </a:lnSpc>
        <a:spcBef>
          <a:spcPts val="263"/>
        </a:spcBef>
        <a:spcAft>
          <a:spcPts val="526"/>
        </a:spcAft>
        <a:buClr>
          <a:schemeClr val="accent6">
            <a:lumMod val="50000"/>
          </a:schemeClr>
        </a:buClr>
        <a:buFont typeface="Arial" pitchFamily="34" charset="0"/>
        <a:buChar char="●"/>
        <a:defRPr lang="de-DE" sz="1400" dirty="0" smtClean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</a:defRPr>
      </a:lvl4pPr>
      <a:lvl5pPr marL="1963279" indent="-218142" algn="l" rtl="0" eaLnBrk="1" fontAlgn="base" hangingPunct="1">
        <a:spcBef>
          <a:spcPts val="571"/>
        </a:spcBef>
        <a:spcAft>
          <a:spcPct val="0"/>
        </a:spcAft>
        <a:buChar char="»"/>
        <a:defRPr lang="de-DE" sz="1500" dirty="0">
          <a:solidFill>
            <a:schemeClr val="tx1"/>
          </a:solidFill>
          <a:latin typeface="HelveticaNeueLT Com 55 Roman" pitchFamily="34" charset="0"/>
        </a:defRPr>
      </a:lvl5pPr>
      <a:lvl6pPr marL="2399563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6pPr>
      <a:lvl7pPr marL="2835847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7pPr>
      <a:lvl8pPr marL="3272131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8pPr>
      <a:lvl9pPr marL="3708415" indent="-218142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8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68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52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37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421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705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9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27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8.png"/><Relationship Id="rId4" Type="http://schemas.openxmlformats.org/officeDocument/2006/relationships/image" Target="../media/image25.jpe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app.mural.co/invitation/mural/mesopartner2671/1642418224498?sender=fw1021&amp;key=1bc0fe3b-30d5-4793-9e94-899bf6262eee" TargetMode="Externa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icarda.Meissner@giz.de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esopartner.com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2" r="6290" b="3331"/>
          <a:stretch/>
        </p:blipFill>
        <p:spPr>
          <a:xfrm>
            <a:off x="5646878" y="10871"/>
            <a:ext cx="3488346" cy="5157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8F06F8-5F63-49BE-BBCB-B6DD6B4CC6A4}"/>
              </a:ext>
            </a:extLst>
          </p:cNvPr>
          <p:cNvGrpSpPr/>
          <p:nvPr/>
        </p:nvGrpSpPr>
        <p:grpSpPr>
          <a:xfrm>
            <a:off x="1099124" y="1209965"/>
            <a:ext cx="5153891" cy="2018864"/>
            <a:chOff x="1440865" y="1635227"/>
            <a:chExt cx="4371800" cy="1686505"/>
          </a:xfrm>
        </p:grpSpPr>
        <p:sp>
          <p:nvSpPr>
            <p:cNvPr id="19" name="Ellipse 18"/>
            <p:cNvSpPr/>
            <p:nvPr/>
          </p:nvSpPr>
          <p:spPr bwMode="auto">
            <a:xfrm>
              <a:off x="4998143" y="3024732"/>
              <a:ext cx="297000" cy="297000"/>
            </a:xfrm>
            <a:prstGeom prst="ellipse">
              <a:avLst/>
            </a:prstGeom>
            <a:solidFill>
              <a:srgbClr val="5D782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algn="ctr" fontAlgn="base">
                <a:spcBef>
                  <a:spcPts val="225"/>
                </a:spcBef>
                <a:spcAft>
                  <a:spcPts val="225"/>
                </a:spcAft>
                <a:buClr>
                  <a:srgbClr val="6C9345"/>
                </a:buClr>
              </a:pPr>
              <a:endParaRPr lang="de-DE" sz="1500" kern="0">
                <a:solidFill>
                  <a:srgbClr val="3C3C3C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5271589" y="2119268"/>
              <a:ext cx="541076" cy="528494"/>
            </a:xfrm>
            <a:prstGeom prst="ellipse">
              <a:avLst/>
            </a:prstGeom>
            <a:solidFill>
              <a:srgbClr val="5D782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algn="ctr" fontAlgn="base">
                <a:spcBef>
                  <a:spcPts val="225"/>
                </a:spcBef>
                <a:spcAft>
                  <a:spcPts val="225"/>
                </a:spcAft>
                <a:buClr>
                  <a:srgbClr val="6C9345"/>
                </a:buClr>
              </a:pPr>
              <a:endParaRPr lang="de-DE" sz="1500" kern="0">
                <a:solidFill>
                  <a:srgbClr val="3C3C3C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4427364" y="2037367"/>
              <a:ext cx="1161000" cy="1161000"/>
            </a:xfrm>
            <a:prstGeom prst="ellipse">
              <a:avLst/>
            </a:prstGeom>
            <a:noFill/>
            <a:ln w="19050">
              <a:solidFill>
                <a:srgbClr val="002844"/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algn="ctr" fontAlgn="base">
                <a:spcBef>
                  <a:spcPts val="225"/>
                </a:spcBef>
                <a:spcAft>
                  <a:spcPts val="225"/>
                </a:spcAft>
                <a:buClr>
                  <a:srgbClr val="6C9345"/>
                </a:buClr>
              </a:pPr>
              <a:endParaRPr lang="de-DE" sz="1500" kern="0">
                <a:solidFill>
                  <a:srgbClr val="3C3C3C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4487024" y="2391303"/>
              <a:ext cx="621000" cy="621000"/>
            </a:xfrm>
            <a:prstGeom prst="ellipse">
              <a:avLst/>
            </a:prstGeom>
            <a:solidFill>
              <a:srgbClr val="00284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algn="ctr" fontAlgn="base">
                <a:spcBef>
                  <a:spcPts val="225"/>
                </a:spcBef>
                <a:spcAft>
                  <a:spcPts val="225"/>
                </a:spcAft>
                <a:buClr>
                  <a:srgbClr val="6C9345"/>
                </a:buClr>
              </a:pPr>
              <a:endParaRPr lang="de-DE" sz="1500" kern="0">
                <a:solidFill>
                  <a:srgbClr val="3C3C3C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3" name="Ellipse 22"/>
            <p:cNvSpPr/>
            <p:nvPr/>
          </p:nvSpPr>
          <p:spPr bwMode="auto">
            <a:xfrm>
              <a:off x="4650410" y="1764253"/>
              <a:ext cx="628241" cy="613630"/>
            </a:xfrm>
            <a:prstGeom prst="ellipse">
              <a:avLst/>
            </a:prstGeom>
            <a:solidFill>
              <a:srgbClr val="5D782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algn="ctr" fontAlgn="base">
                <a:spcBef>
                  <a:spcPts val="225"/>
                </a:spcBef>
                <a:spcAft>
                  <a:spcPts val="225"/>
                </a:spcAft>
                <a:buClr>
                  <a:srgbClr val="6C9345"/>
                </a:buClr>
              </a:pPr>
              <a:endParaRPr lang="de-DE" sz="1500" kern="0">
                <a:solidFill>
                  <a:srgbClr val="3C3C3C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5316713" y="2742610"/>
              <a:ext cx="364500" cy="364500"/>
            </a:xfrm>
            <a:prstGeom prst="ellipse">
              <a:avLst/>
            </a:prstGeom>
            <a:solidFill>
              <a:srgbClr val="5D782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algn="ctr" fontAlgn="base">
                <a:spcBef>
                  <a:spcPts val="225"/>
                </a:spcBef>
                <a:spcAft>
                  <a:spcPts val="225"/>
                </a:spcAft>
                <a:buClr>
                  <a:srgbClr val="6C9345"/>
                </a:buClr>
              </a:pPr>
              <a:endParaRPr lang="de-DE" sz="1500" kern="0">
                <a:solidFill>
                  <a:srgbClr val="3C3C3C"/>
                </a:solidFill>
                <a:latin typeface="Roboto" pitchFamily="2" charset="0"/>
                <a:ea typeface="Roboto" pitchFamily="2" charset="0"/>
              </a:endParaRPr>
            </a:p>
          </p:txBody>
        </p:sp>
        <p:pic>
          <p:nvPicPr>
            <p:cNvPr id="25" name="Picture 2" descr="C:\Users\frank_chr1\Documents\Wikipedia\Connective Cities_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34"/>
            <a:stretch/>
          </p:blipFill>
          <p:spPr bwMode="auto">
            <a:xfrm>
              <a:off x="1440865" y="1635227"/>
              <a:ext cx="2916324" cy="1686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7DB8BA93-EDBA-4520-8BEF-809C93C1121F}"/>
              </a:ext>
            </a:extLst>
          </p:cNvPr>
          <p:cNvSpPr txBox="1">
            <a:spLocks/>
          </p:cNvSpPr>
          <p:nvPr/>
        </p:nvSpPr>
        <p:spPr>
          <a:xfrm>
            <a:off x="1306215" y="4346914"/>
            <a:ext cx="6351070" cy="17264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sz="1350" i="1">
                <a:solidFill>
                  <a:srgbClr val="002844"/>
                </a:solidFill>
              </a:rPr>
            </a:br>
            <a:r>
              <a:rPr lang="de-DE" sz="1350" b="1" i="1">
                <a:solidFill>
                  <a:srgbClr val="002844"/>
                </a:solidFill>
              </a:rPr>
              <a:t> </a:t>
            </a:r>
            <a:br>
              <a:rPr lang="de-DE" sz="1350" b="1" i="1">
                <a:solidFill>
                  <a:srgbClr val="002844"/>
                </a:solidFill>
              </a:rPr>
            </a:br>
            <a:br>
              <a:rPr lang="de-DE" sz="1350" b="1" i="1">
                <a:solidFill>
                  <a:srgbClr val="002844"/>
                </a:solidFill>
              </a:rPr>
            </a:br>
            <a:br>
              <a:rPr lang="de-DE" sz="1350" i="1">
                <a:solidFill>
                  <a:srgbClr val="002844"/>
                </a:solidFill>
              </a:rPr>
            </a:br>
            <a:endParaRPr lang="de-DE" sz="1350">
              <a:solidFill>
                <a:srgbClr val="002844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65F7120-FB56-4052-B40A-DC9AB879F795}"/>
              </a:ext>
            </a:extLst>
          </p:cNvPr>
          <p:cNvSpPr txBox="1"/>
          <p:nvPr/>
        </p:nvSpPr>
        <p:spPr>
          <a:xfrm>
            <a:off x="826264" y="3561202"/>
            <a:ext cx="5966690" cy="110969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CA" sz="2400" b="1" dirty="0">
                <a:latin typeface="Roboto"/>
              </a:rPr>
              <a:t>Green City Pioneers of Change: </a:t>
            </a:r>
          </a:p>
          <a:p>
            <a:pPr algn="ctr"/>
            <a:r>
              <a:rPr lang="en-CA" sz="2400" b="1" dirty="0">
                <a:latin typeface="Roboto"/>
              </a:rPr>
              <a:t>1</a:t>
            </a:r>
            <a:r>
              <a:rPr lang="en-CA" sz="2400" b="1" baseline="30000" dirty="0">
                <a:latin typeface="Roboto"/>
              </a:rPr>
              <a:t>st</a:t>
            </a:r>
            <a:r>
              <a:rPr lang="en-CA" sz="2400" b="1" dirty="0">
                <a:latin typeface="Roboto"/>
              </a:rPr>
              <a:t> Public Event on the Creation of Synergies beyond the Climate neutral Urban Development Cluster </a:t>
            </a:r>
          </a:p>
          <a:p>
            <a:pPr algn="ctr"/>
            <a:r>
              <a:rPr lang="en-CA" sz="1600" dirty="0">
                <a:latin typeface="Roboto"/>
              </a:rPr>
              <a:t>19. JANUARY 2022</a:t>
            </a:r>
            <a:endParaRPr lang="en-CA" sz="2400" dirty="0">
              <a:latin typeface="Roboto"/>
            </a:endParaRPr>
          </a:p>
          <a:p>
            <a:pPr algn="ctr"/>
            <a:endParaRPr lang="en-CA" sz="1350" b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1AB02-20E1-4124-A6FB-35F454764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9" y="5315826"/>
            <a:ext cx="7902367" cy="15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C14CF-E35C-2140-B656-AA1950B6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2" y="997937"/>
            <a:ext cx="7374638" cy="881596"/>
          </a:xfrm>
        </p:spPr>
        <p:txBody>
          <a:bodyPr/>
          <a:lstStyle/>
          <a:p>
            <a:r>
              <a:rPr lang="de-DE" sz="3600" dirty="0"/>
              <a:t>The </a:t>
            </a:r>
            <a:r>
              <a:rPr lang="de-DE" sz="3600" dirty="0" err="1"/>
              <a:t>facilitation</a:t>
            </a:r>
            <a:r>
              <a:rPr lang="de-DE" sz="3600" dirty="0"/>
              <a:t> </a:t>
            </a:r>
            <a:r>
              <a:rPr lang="de-DE" sz="3600" dirty="0" err="1"/>
              <a:t>team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Cluster „</a:t>
            </a:r>
            <a:r>
              <a:rPr lang="de-DE" sz="3600" dirty="0" err="1"/>
              <a:t>Climate</a:t>
            </a:r>
            <a:r>
              <a:rPr lang="de-DE" sz="3600" dirty="0"/>
              <a:t> neutral Urban Development“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684F661-40EF-5148-98F7-9829F5649AA5}"/>
              </a:ext>
            </a:extLst>
          </p:cNvPr>
          <p:cNvSpPr txBox="1">
            <a:spLocks/>
          </p:cNvSpPr>
          <p:nvPr/>
        </p:nvSpPr>
        <p:spPr>
          <a:xfrm>
            <a:off x="480336" y="2121877"/>
            <a:ext cx="894501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Frank 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Wältring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 (Partner of 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Mesopartner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 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PartG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) 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Prof. 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Dr.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 Oliver Lah (Wuppertal Institute, Urban Electric Mobility Initiative (UEMI)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Thorsten 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Koska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 (Wuppertal Institute) 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Adriana  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Marchiori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 Silva (Wuppertal Institute, UEMI) 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Abhijeet Chandel (freelance consultant and Architect)</a:t>
            </a:r>
          </a:p>
          <a:p>
            <a:pPr marL="342900" indent="-342900">
              <a:lnSpc>
                <a:spcPct val="100000"/>
              </a:lnSpc>
              <a:spcBef>
                <a:spcPts val="1600"/>
              </a:spcBef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Martina 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Argerich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Arial"/>
              </a:rPr>
              <a:t> (freelance consultant)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GB" sz="1600" b="1" dirty="0">
                <a:latin typeface="+mj-lt"/>
                <a:sym typeface="Arial"/>
              </a:rPr>
              <a:t>Cities involved: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GB" sz="1400" b="1" dirty="0">
                <a:latin typeface="+mj-lt"/>
                <a:sym typeface="Arial"/>
              </a:rPr>
              <a:t>Buenos Aires, Kigali, Belo Horizonte, Kisumu, Bremen, Lalitpur, Dortmund, </a:t>
            </a:r>
            <a:br>
              <a:rPr lang="en-GB" sz="1400" b="1" dirty="0">
                <a:latin typeface="+mj-lt"/>
                <a:sym typeface="Arial"/>
              </a:rPr>
            </a:br>
            <a:r>
              <a:rPr lang="en-GB" sz="1400" b="1" dirty="0">
                <a:latin typeface="+mj-lt"/>
                <a:sym typeface="Arial"/>
              </a:rPr>
              <a:t>Ahmedabad/Bhuj, Quito, Montevideo, Hamburg</a:t>
            </a:r>
            <a:endParaRPr lang="en-GB" sz="1600" dirty="0">
              <a:latin typeface="+mj-lt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99BA84-E7AA-CC4D-A1AA-0CCB08458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945" y="2921195"/>
            <a:ext cx="2689055" cy="2623821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Google Shape;91;p30">
            <a:extLst>
              <a:ext uri="{FF2B5EF4-FFF2-40B4-BE49-F238E27FC236}">
                <a16:creationId xmlns:a16="http://schemas.microsoft.com/office/drawing/2014/main" id="{E99C4A6F-BF6B-3644-B455-733809A6EB3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8653" y="6095999"/>
            <a:ext cx="1036120" cy="48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Picture">
            <a:extLst>
              <a:ext uri="{FF2B5EF4-FFF2-40B4-BE49-F238E27FC236}">
                <a16:creationId xmlns:a16="http://schemas.microsoft.com/office/drawing/2014/main" id="{7FB060CF-BF6E-744E-984B-A5CC1914F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287" y="6016438"/>
            <a:ext cx="1036121" cy="4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OLUTIONSplus Project">
            <a:extLst>
              <a:ext uri="{FF2B5EF4-FFF2-40B4-BE49-F238E27FC236}">
                <a16:creationId xmlns:a16="http://schemas.microsoft.com/office/drawing/2014/main" id="{C5797410-2080-5F45-9721-EF7F87838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448" y="5888339"/>
            <a:ext cx="688827" cy="6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EMI">
            <a:extLst>
              <a:ext uri="{FF2B5EF4-FFF2-40B4-BE49-F238E27FC236}">
                <a16:creationId xmlns:a16="http://schemas.microsoft.com/office/drawing/2014/main" id="{7DC7314B-827B-1B45-BDCA-F62C177F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26" y="5860063"/>
            <a:ext cx="688827" cy="6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horsten Koska | oekom verlag">
            <a:extLst>
              <a:ext uri="{FF2B5EF4-FFF2-40B4-BE49-F238E27FC236}">
                <a16:creationId xmlns:a16="http://schemas.microsoft.com/office/drawing/2014/main" id="{1ACDBA1D-B0BB-5541-8B02-4B214399F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392" y="4736123"/>
            <a:ext cx="512415" cy="7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1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471593B-E86D-8A4C-AF24-30B17957D46A}"/>
              </a:ext>
            </a:extLst>
          </p:cNvPr>
          <p:cNvSpPr/>
          <p:nvPr/>
        </p:nvSpPr>
        <p:spPr>
          <a:xfrm>
            <a:off x="1347078" y="2434112"/>
            <a:ext cx="7350223" cy="357977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E51837-FB12-8A45-BF9E-DB99D845E11E}"/>
              </a:ext>
            </a:extLst>
          </p:cNvPr>
          <p:cNvSpPr/>
          <p:nvPr/>
        </p:nvSpPr>
        <p:spPr>
          <a:xfrm>
            <a:off x="2731904" y="2421396"/>
            <a:ext cx="4686300" cy="357977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DC1F584-C5C9-274C-B98F-2B0BD3B7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67" y="1121792"/>
            <a:ext cx="1780433" cy="329870"/>
          </a:xfrm>
        </p:spPr>
        <p:txBody>
          <a:bodyPr>
            <a:normAutofit/>
          </a:bodyPr>
          <a:lstStyle/>
          <a:p>
            <a:r>
              <a:rPr lang="en-GB" sz="1200"/>
              <a:t>Experience sharing cities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E86F4D-804E-2942-9863-A6A75CCC99C0}"/>
              </a:ext>
            </a:extLst>
          </p:cNvPr>
          <p:cNvSpPr/>
          <p:nvPr/>
        </p:nvSpPr>
        <p:spPr>
          <a:xfrm>
            <a:off x="3569527" y="2825993"/>
            <a:ext cx="3040088" cy="285630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76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1F5BCD-E441-7F44-B3E8-1E60617DA30C}"/>
              </a:ext>
            </a:extLst>
          </p:cNvPr>
          <p:cNvSpPr/>
          <p:nvPr/>
        </p:nvSpPr>
        <p:spPr>
          <a:xfrm>
            <a:off x="3912479" y="3474570"/>
            <a:ext cx="1028700" cy="95456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/>
              <a:t>Mobility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E63762-00A5-AE4F-82A7-39BEACAD0DAA}"/>
              </a:ext>
            </a:extLst>
          </p:cNvPr>
          <p:cNvSpPr/>
          <p:nvPr/>
        </p:nvSpPr>
        <p:spPr>
          <a:xfrm>
            <a:off x="5364977" y="3560449"/>
            <a:ext cx="1028700" cy="954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Integra-</a:t>
            </a:r>
            <a:r>
              <a:rPr lang="en-AU" sz="1050" dirty="0" err="1"/>
              <a:t>tion</a:t>
            </a:r>
            <a:r>
              <a:rPr lang="en-AU" sz="1050" dirty="0"/>
              <a:t> Space-Mobility-Energy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974015-B47B-C14D-A39D-2A5F85949126}"/>
              </a:ext>
            </a:extLst>
          </p:cNvPr>
          <p:cNvSpPr/>
          <p:nvPr/>
        </p:nvSpPr>
        <p:spPr>
          <a:xfrm>
            <a:off x="4393039" y="4599976"/>
            <a:ext cx="1028700" cy="9545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/>
              <a:t>Urban Space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24F9BD-2466-D640-9702-84DD33330DA3}"/>
              </a:ext>
            </a:extLst>
          </p:cNvPr>
          <p:cNvSpPr/>
          <p:nvPr/>
        </p:nvSpPr>
        <p:spPr>
          <a:xfrm>
            <a:off x="6121828" y="3560449"/>
            <a:ext cx="352168" cy="339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E 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10BFBD-1E22-F34B-B195-21B567967B18}"/>
              </a:ext>
            </a:extLst>
          </p:cNvPr>
          <p:cNvSpPr/>
          <p:nvPr/>
        </p:nvSpPr>
        <p:spPr>
          <a:xfrm>
            <a:off x="5703243" y="4432186"/>
            <a:ext cx="352168" cy="339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E 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554740-6C4E-DF41-B4B5-35ABB46F1C37}"/>
              </a:ext>
            </a:extLst>
          </p:cNvPr>
          <p:cNvSpPr/>
          <p:nvPr/>
        </p:nvSpPr>
        <p:spPr>
          <a:xfrm>
            <a:off x="5168814" y="3722630"/>
            <a:ext cx="352168" cy="339812"/>
          </a:xfrm>
          <a:prstGeom prst="ellipse">
            <a:avLst/>
          </a:prstGeom>
          <a:solidFill>
            <a:schemeClr val="accent1">
              <a:alpha val="4299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E1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368351B-B152-C44F-BFC2-E1AD6FFE725B}"/>
              </a:ext>
            </a:extLst>
          </p:cNvPr>
          <p:cNvSpPr/>
          <p:nvPr/>
        </p:nvSpPr>
        <p:spPr>
          <a:xfrm>
            <a:off x="4331151" y="3369669"/>
            <a:ext cx="352168" cy="3398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FC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CB4F83-6A4B-BC40-87F5-978B3BD1027B}"/>
              </a:ext>
            </a:extLst>
          </p:cNvPr>
          <p:cNvSpPr/>
          <p:nvPr/>
        </p:nvSpPr>
        <p:spPr>
          <a:xfrm>
            <a:off x="4226032" y="4237599"/>
            <a:ext cx="352168" cy="3398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E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388A16E-68C4-6A4A-AF1E-CBBDF64A656D}"/>
              </a:ext>
            </a:extLst>
          </p:cNvPr>
          <p:cNvSpPr/>
          <p:nvPr/>
        </p:nvSpPr>
        <p:spPr>
          <a:xfrm>
            <a:off x="3691603" y="3615127"/>
            <a:ext cx="352168" cy="339812"/>
          </a:xfrm>
          <a:prstGeom prst="ellipse">
            <a:avLst/>
          </a:prstGeom>
          <a:solidFill>
            <a:schemeClr val="accent2">
              <a:alpha val="4250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E 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C93E4-F809-F343-ABE6-FE61F4DD5353}"/>
              </a:ext>
            </a:extLst>
          </p:cNvPr>
          <p:cNvSpPr/>
          <p:nvPr/>
        </p:nvSpPr>
        <p:spPr>
          <a:xfrm>
            <a:off x="5158571" y="4544371"/>
            <a:ext cx="352168" cy="33981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E1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DC9890-7A56-FA47-B4F7-28828BC4D0AB}"/>
              </a:ext>
            </a:extLst>
          </p:cNvPr>
          <p:cNvSpPr/>
          <p:nvPr/>
        </p:nvSpPr>
        <p:spPr>
          <a:xfrm>
            <a:off x="4827069" y="5329024"/>
            <a:ext cx="352168" cy="33981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E 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EAD7F9-1C84-1946-B107-D6AA616D7DE1}"/>
              </a:ext>
            </a:extLst>
          </p:cNvPr>
          <p:cNvSpPr/>
          <p:nvPr/>
        </p:nvSpPr>
        <p:spPr>
          <a:xfrm>
            <a:off x="4292640" y="4706552"/>
            <a:ext cx="352168" cy="339812"/>
          </a:xfrm>
          <a:prstGeom prst="ellipse">
            <a:avLst/>
          </a:prstGeom>
          <a:solidFill>
            <a:schemeClr val="accent4">
              <a:alpha val="4260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E 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03753F-7785-AA49-A15F-248B60A215E0}"/>
              </a:ext>
            </a:extLst>
          </p:cNvPr>
          <p:cNvSpPr/>
          <p:nvPr/>
        </p:nvSpPr>
        <p:spPr>
          <a:xfrm>
            <a:off x="3090100" y="3474570"/>
            <a:ext cx="352168" cy="339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>
                <a:solidFill>
                  <a:schemeClr val="tx1"/>
                </a:solidFill>
              </a:rPr>
              <a:t>Ax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F12055-6F55-6A44-974B-06ED9FF2B7E8}"/>
              </a:ext>
            </a:extLst>
          </p:cNvPr>
          <p:cNvSpPr/>
          <p:nvPr/>
        </p:nvSpPr>
        <p:spPr>
          <a:xfrm>
            <a:off x="3128610" y="4480091"/>
            <a:ext cx="352168" cy="339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>
                <a:solidFill>
                  <a:schemeClr val="tx1"/>
                </a:solidFill>
              </a:rPr>
              <a:t>Ax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03621E4-93FB-224E-ACED-30E297D134FA}"/>
              </a:ext>
            </a:extLst>
          </p:cNvPr>
          <p:cNvSpPr/>
          <p:nvPr/>
        </p:nvSpPr>
        <p:spPr>
          <a:xfrm>
            <a:off x="478208" y="1088317"/>
            <a:ext cx="352168" cy="339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141EAB-3791-B64B-AE86-E391727DB4C4}"/>
              </a:ext>
            </a:extLst>
          </p:cNvPr>
          <p:cNvSpPr/>
          <p:nvPr/>
        </p:nvSpPr>
        <p:spPr>
          <a:xfrm>
            <a:off x="88389" y="1087013"/>
            <a:ext cx="352168" cy="3398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627220-7BCB-874C-93B0-FB919A01729A}"/>
              </a:ext>
            </a:extLst>
          </p:cNvPr>
          <p:cNvSpPr/>
          <p:nvPr/>
        </p:nvSpPr>
        <p:spPr>
          <a:xfrm>
            <a:off x="890323" y="1088317"/>
            <a:ext cx="352168" cy="33981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9B5D0F-930A-F443-B74B-F53538F98E79}"/>
              </a:ext>
            </a:extLst>
          </p:cNvPr>
          <p:cNvSpPr/>
          <p:nvPr/>
        </p:nvSpPr>
        <p:spPr>
          <a:xfrm>
            <a:off x="69567" y="1947853"/>
            <a:ext cx="352168" cy="339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>
                <a:solidFill>
                  <a:schemeClr val="tx1"/>
                </a:solidFill>
              </a:rPr>
              <a:t>Ax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A92433-17A5-F243-85CD-57CCA6A419F9}"/>
              </a:ext>
            </a:extLst>
          </p:cNvPr>
          <p:cNvSpPr/>
          <p:nvPr/>
        </p:nvSpPr>
        <p:spPr>
          <a:xfrm>
            <a:off x="488727" y="1934946"/>
            <a:ext cx="352168" cy="339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>
                <a:solidFill>
                  <a:schemeClr val="tx1"/>
                </a:solidFill>
              </a:rPr>
              <a:t>Ax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11710C-2D52-2A49-97A2-2D27A9646F54}"/>
              </a:ext>
            </a:extLst>
          </p:cNvPr>
          <p:cNvSpPr/>
          <p:nvPr/>
        </p:nvSpPr>
        <p:spPr>
          <a:xfrm>
            <a:off x="890322" y="1934946"/>
            <a:ext cx="352168" cy="339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>
                <a:solidFill>
                  <a:schemeClr val="tx1"/>
                </a:solidFill>
              </a:rPr>
              <a:t>Ax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CABB0912-9B13-4642-8876-E66F1C95A411}"/>
              </a:ext>
            </a:extLst>
          </p:cNvPr>
          <p:cNvSpPr txBox="1">
            <a:spLocks/>
          </p:cNvSpPr>
          <p:nvPr/>
        </p:nvSpPr>
        <p:spPr>
          <a:xfrm>
            <a:off x="1305918" y="1492755"/>
            <a:ext cx="1565251" cy="3298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50"/>
              <a:t>Focal cities 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851140E8-A9E8-E64D-B95B-4DE39A94D01A}"/>
              </a:ext>
            </a:extLst>
          </p:cNvPr>
          <p:cNvSpPr txBox="1">
            <a:spLocks/>
          </p:cNvSpPr>
          <p:nvPr/>
        </p:nvSpPr>
        <p:spPr>
          <a:xfrm>
            <a:off x="1305917" y="1942651"/>
            <a:ext cx="1817502" cy="3298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50"/>
              <a:t>Cities integrated through additional Workshops</a:t>
            </a: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068EA699-BA87-4840-9E04-6E794C920A56}"/>
              </a:ext>
            </a:extLst>
          </p:cNvPr>
          <p:cNvSpPr txBox="1">
            <a:spLocks/>
          </p:cNvSpPr>
          <p:nvPr/>
        </p:nvSpPr>
        <p:spPr>
          <a:xfrm>
            <a:off x="1125696" y="4045289"/>
            <a:ext cx="1780433" cy="3298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/>
              <a:t>Other additional </a:t>
            </a:r>
            <a:br>
              <a:rPr lang="en-AU" sz="1200"/>
            </a:br>
            <a:r>
              <a:rPr lang="en-AU" sz="1200"/>
              <a:t>cities 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97156399-251F-5C4D-9C04-8729C9C9F132}"/>
              </a:ext>
            </a:extLst>
          </p:cNvPr>
          <p:cNvSpPr txBox="1">
            <a:spLocks/>
          </p:cNvSpPr>
          <p:nvPr/>
        </p:nvSpPr>
        <p:spPr>
          <a:xfrm>
            <a:off x="5606784" y="2078580"/>
            <a:ext cx="2215715" cy="1020811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solidFill>
                  <a:schemeClr val="bg1"/>
                </a:solidFill>
              </a:rPr>
              <a:t>Peer Exchange learning in 3 WGs</a:t>
            </a:r>
            <a:r>
              <a:rPr lang="en-AU" sz="1200" dirty="0">
                <a:solidFill>
                  <a:schemeClr val="bg1"/>
                </a:solidFill>
              </a:rPr>
              <a:t>: </a:t>
            </a:r>
            <a:r>
              <a:rPr lang="en-AU" sz="1050" dirty="0">
                <a:solidFill>
                  <a:schemeClr val="bg1"/>
                </a:solidFill>
              </a:rPr>
              <a:t>Sharing project ideas, good practices, project concretisation &amp; design of way forward action plans and proposals </a:t>
            </a:r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2F52AEA6-94B9-A24F-BF0A-364B4AE56BB5}"/>
              </a:ext>
            </a:extLst>
          </p:cNvPr>
          <p:cNvSpPr txBox="1">
            <a:spLocks/>
          </p:cNvSpPr>
          <p:nvPr/>
        </p:nvSpPr>
        <p:spPr>
          <a:xfrm>
            <a:off x="935088" y="2689360"/>
            <a:ext cx="2215715" cy="760784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>
                <a:solidFill>
                  <a:schemeClr val="bg1"/>
                </a:solidFill>
              </a:rPr>
              <a:t>2 public Green City Pioneers of Change-Workshops</a:t>
            </a:r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923E987E-53CA-CB42-AEBC-88DF2DEE56CA}"/>
              </a:ext>
            </a:extLst>
          </p:cNvPr>
          <p:cNvSpPr txBox="1">
            <a:spLocks/>
          </p:cNvSpPr>
          <p:nvPr/>
        </p:nvSpPr>
        <p:spPr>
          <a:xfrm>
            <a:off x="171359" y="5174143"/>
            <a:ext cx="2215715" cy="760784"/>
          </a:xfrm>
          <a:prstGeom prst="rect">
            <a:avLst/>
          </a:prstGeom>
          <a:solidFill>
            <a:schemeClr val="accent4"/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>
                <a:solidFill>
                  <a:schemeClr val="bg1"/>
                </a:solidFill>
              </a:rPr>
              <a:t>Support  of Pioneer of Change-Academy-Approach </a:t>
            </a:r>
            <a:r>
              <a:rPr lang="en-AU" sz="1050">
                <a:solidFill>
                  <a:schemeClr val="bg1"/>
                </a:solidFill>
              </a:rPr>
              <a:t>from CC &amp; international experiences </a:t>
            </a:r>
            <a:endParaRPr lang="en-AU" sz="1200">
              <a:solidFill>
                <a:schemeClr val="bg1"/>
              </a:solidFill>
            </a:endParaRP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147635E7-682A-DC43-B53A-CC890D287CBD}"/>
              </a:ext>
            </a:extLst>
          </p:cNvPr>
          <p:cNvCxnSpPr/>
          <p:nvPr/>
        </p:nvCxnSpPr>
        <p:spPr>
          <a:xfrm>
            <a:off x="4941178" y="4059063"/>
            <a:ext cx="403718" cy="152219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5F268BCC-685F-CA4A-ABD0-D361418D970E}"/>
              </a:ext>
            </a:extLst>
          </p:cNvPr>
          <p:cNvCxnSpPr>
            <a:cxnSpLocks/>
          </p:cNvCxnSpPr>
          <p:nvPr/>
        </p:nvCxnSpPr>
        <p:spPr>
          <a:xfrm flipV="1">
            <a:off x="5132709" y="4325582"/>
            <a:ext cx="326488" cy="277582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C0CF4074-FB87-5E41-878C-877C1377F60E}"/>
              </a:ext>
            </a:extLst>
          </p:cNvPr>
          <p:cNvCxnSpPr>
            <a:cxnSpLocks/>
          </p:cNvCxnSpPr>
          <p:nvPr/>
        </p:nvCxnSpPr>
        <p:spPr>
          <a:xfrm flipH="1" flipV="1">
            <a:off x="4959425" y="4209640"/>
            <a:ext cx="82152" cy="375554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7D84C7D6-060C-9945-871D-F52E120BA77C}"/>
              </a:ext>
            </a:extLst>
          </p:cNvPr>
          <p:cNvSpPr/>
          <p:nvPr/>
        </p:nvSpPr>
        <p:spPr>
          <a:xfrm>
            <a:off x="3711396" y="5327506"/>
            <a:ext cx="352168" cy="339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>
                <a:solidFill>
                  <a:schemeClr val="tx1"/>
                </a:solidFill>
              </a:rPr>
              <a:t>Ax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E76BA6B-E1E8-9840-8252-B40AF7620076}"/>
              </a:ext>
            </a:extLst>
          </p:cNvPr>
          <p:cNvSpPr/>
          <p:nvPr/>
        </p:nvSpPr>
        <p:spPr>
          <a:xfrm>
            <a:off x="4776450" y="2448387"/>
            <a:ext cx="352168" cy="339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>
                <a:solidFill>
                  <a:schemeClr val="tx1"/>
                </a:solidFill>
              </a:rPr>
              <a:t>Ax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61E8DBE-E38C-3043-B143-D0CFFADDFE46}"/>
              </a:ext>
            </a:extLst>
          </p:cNvPr>
          <p:cNvSpPr/>
          <p:nvPr/>
        </p:nvSpPr>
        <p:spPr>
          <a:xfrm>
            <a:off x="6638922" y="3245864"/>
            <a:ext cx="352168" cy="339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>
                <a:solidFill>
                  <a:schemeClr val="tx1"/>
                </a:solidFill>
              </a:rPr>
              <a:t>Ax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EA1C577-9951-134C-89A2-A2E4AFD903F5}"/>
              </a:ext>
            </a:extLst>
          </p:cNvPr>
          <p:cNvSpPr/>
          <p:nvPr/>
        </p:nvSpPr>
        <p:spPr>
          <a:xfrm>
            <a:off x="6833316" y="4084237"/>
            <a:ext cx="352168" cy="339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>
                <a:solidFill>
                  <a:schemeClr val="tx1"/>
                </a:solidFill>
              </a:rPr>
              <a:t>Ax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D90A212-0104-4846-9A10-CEBA907141AC}"/>
              </a:ext>
            </a:extLst>
          </p:cNvPr>
          <p:cNvSpPr/>
          <p:nvPr/>
        </p:nvSpPr>
        <p:spPr>
          <a:xfrm>
            <a:off x="6489450" y="4907350"/>
            <a:ext cx="352168" cy="339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>
                <a:solidFill>
                  <a:schemeClr val="tx1"/>
                </a:solidFill>
              </a:rPr>
              <a:t>Ax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5261F5B-F82A-184A-81C1-5DFF58499FCF}"/>
              </a:ext>
            </a:extLst>
          </p:cNvPr>
          <p:cNvSpPr/>
          <p:nvPr/>
        </p:nvSpPr>
        <p:spPr>
          <a:xfrm>
            <a:off x="3821620" y="2731620"/>
            <a:ext cx="352168" cy="339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>
                <a:solidFill>
                  <a:schemeClr val="tx1"/>
                </a:solidFill>
              </a:rPr>
              <a:t>Ax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6DC6C28-0DC3-854D-B657-3BF70558D10A}"/>
              </a:ext>
            </a:extLst>
          </p:cNvPr>
          <p:cNvSpPr/>
          <p:nvPr/>
        </p:nvSpPr>
        <p:spPr>
          <a:xfrm>
            <a:off x="6001986" y="5380276"/>
            <a:ext cx="352168" cy="339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>
                <a:solidFill>
                  <a:schemeClr val="tx1"/>
                </a:solidFill>
              </a:rPr>
              <a:t>Ax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AFB7FFA-59F1-3A47-BF39-796E9CBD450A}"/>
              </a:ext>
            </a:extLst>
          </p:cNvPr>
          <p:cNvSpPr/>
          <p:nvPr/>
        </p:nvSpPr>
        <p:spPr>
          <a:xfrm>
            <a:off x="4670535" y="3662127"/>
            <a:ext cx="352168" cy="3398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E1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42BEB9-6140-2249-86DE-40FB4905B192}"/>
              </a:ext>
            </a:extLst>
          </p:cNvPr>
          <p:cNvSpPr/>
          <p:nvPr/>
        </p:nvSpPr>
        <p:spPr>
          <a:xfrm>
            <a:off x="5617661" y="3322315"/>
            <a:ext cx="352168" cy="339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FC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421953B-4528-F445-97D1-6F58C483DC38}"/>
              </a:ext>
            </a:extLst>
          </p:cNvPr>
          <p:cNvSpPr/>
          <p:nvPr/>
        </p:nvSpPr>
        <p:spPr>
          <a:xfrm>
            <a:off x="5216714" y="4977520"/>
            <a:ext cx="352168" cy="33981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FC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D3517DC-CD02-9042-A04D-577D7257A847}"/>
              </a:ext>
            </a:extLst>
          </p:cNvPr>
          <p:cNvSpPr/>
          <p:nvPr/>
        </p:nvSpPr>
        <p:spPr>
          <a:xfrm>
            <a:off x="478207" y="1524516"/>
            <a:ext cx="352168" cy="339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FC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AF3032-A7B6-7E48-AAF2-BCC005ADCEF4}"/>
              </a:ext>
            </a:extLst>
          </p:cNvPr>
          <p:cNvSpPr/>
          <p:nvPr/>
        </p:nvSpPr>
        <p:spPr>
          <a:xfrm>
            <a:off x="88389" y="1523212"/>
            <a:ext cx="352168" cy="3398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FC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5A0114E-C29F-C649-956F-D30879569566}"/>
              </a:ext>
            </a:extLst>
          </p:cNvPr>
          <p:cNvSpPr/>
          <p:nvPr/>
        </p:nvSpPr>
        <p:spPr>
          <a:xfrm>
            <a:off x="890322" y="1524516"/>
            <a:ext cx="352168" cy="33981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/>
              <a:t>FC</a:t>
            </a:r>
          </a:p>
        </p:txBody>
      </p:sp>
      <p:sp>
        <p:nvSpPr>
          <p:cNvPr id="52" name="Google Shape;90;p30">
            <a:extLst>
              <a:ext uri="{FF2B5EF4-FFF2-40B4-BE49-F238E27FC236}">
                <a16:creationId xmlns:a16="http://schemas.microsoft.com/office/drawing/2014/main" id="{502517CB-E31C-9C42-A87A-940862F63837}"/>
              </a:ext>
            </a:extLst>
          </p:cNvPr>
          <p:cNvSpPr txBox="1">
            <a:spLocks/>
          </p:cNvSpPr>
          <p:nvPr/>
        </p:nvSpPr>
        <p:spPr>
          <a:xfrm>
            <a:off x="2501872" y="929208"/>
            <a:ext cx="5839733" cy="73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4400"/>
              <a:buNone/>
            </a:pPr>
            <a:r>
              <a:rPr lang="en-AU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Approach of the </a:t>
            </a:r>
            <a:br>
              <a:rPr lang="en-AU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AU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“Climate Neutral Urban Development Cluster”</a:t>
            </a:r>
          </a:p>
        </p:txBody>
      </p:sp>
    </p:spTree>
    <p:extLst>
      <p:ext uri="{BB962C8B-B14F-4D97-AF65-F5344CB8AC3E}">
        <p14:creationId xmlns:p14="http://schemas.microsoft.com/office/powerpoint/2010/main" val="6318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2" grpId="0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AE137-1858-48C1-859B-9D6CAF0A3E1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2903" y="2243416"/>
            <a:ext cx="7391811" cy="377360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450"/>
              </a:spcAft>
              <a:buNone/>
            </a:pPr>
            <a:endParaRPr lang="en-US" sz="2700" b="1" dirty="0"/>
          </a:p>
          <a:p>
            <a:pPr marL="0" indent="0">
              <a:buNone/>
            </a:pPr>
            <a:r>
              <a:rPr lang="en-US" dirty="0"/>
              <a:t>Overview of integrated urban space-, mobility and energy solutions in cities </a:t>
            </a:r>
            <a:endParaRPr lang="de-DE" dirty="0"/>
          </a:p>
          <a:p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Prof. Dr. Oliver </a:t>
            </a: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</a:rPr>
              <a:t>Lah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&amp; Thorsten </a:t>
            </a: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</a:rPr>
              <a:t>Koska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(Wuppertal Institute) </a:t>
            </a:r>
          </a:p>
          <a:p>
            <a:endParaRPr lang="de-DE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concrete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</a:t>
            </a:r>
          </a:p>
          <a:p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Adriana Silva &amp; Prof. Dr. Oliver </a:t>
            </a: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</a:rPr>
              <a:t>Lah</a:t>
            </a:r>
            <a:endParaRPr lang="de-DE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3402498-93BA-408A-A9A5-F49420398B3C}"/>
              </a:ext>
            </a:extLst>
          </p:cNvPr>
          <p:cNvSpPr txBox="1">
            <a:spLocks/>
          </p:cNvSpPr>
          <p:nvPr/>
        </p:nvSpPr>
        <p:spPr bwMode="auto">
          <a:xfrm>
            <a:off x="685800" y="1108353"/>
            <a:ext cx="77724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Examples of concrete entry points for integrated approaches (40 min.)</a:t>
            </a:r>
          </a:p>
        </p:txBody>
      </p:sp>
    </p:spTree>
    <p:extLst>
      <p:ext uri="{BB962C8B-B14F-4D97-AF65-F5344CB8AC3E}">
        <p14:creationId xmlns:p14="http://schemas.microsoft.com/office/powerpoint/2010/main" val="2925326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AE137-1858-48C1-859B-9D6CAF0A3E1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2243416"/>
            <a:ext cx="6629400" cy="377360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450"/>
              </a:spcAft>
              <a:buNone/>
            </a:pPr>
            <a:endParaRPr lang="en-US" sz="2700" b="1" dirty="0"/>
          </a:p>
          <a:p>
            <a:pPr marL="0" indent="0">
              <a:buNone/>
            </a:pPr>
            <a:r>
              <a:rPr lang="de-DE" dirty="0" err="1"/>
              <a:t>Question</a:t>
            </a:r>
            <a:r>
              <a:rPr lang="de-DE" dirty="0"/>
              <a:t> 1:</a:t>
            </a:r>
          </a:p>
          <a:p>
            <a:pPr marL="0" indent="0">
              <a:buNone/>
            </a:pPr>
            <a:endParaRPr lang="de-DE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What is (for me) essential for the successful promotion of concrete green initiatives? 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3402498-93BA-408A-A9A5-F49420398B3C}"/>
              </a:ext>
            </a:extLst>
          </p:cNvPr>
          <p:cNvSpPr txBox="1">
            <a:spLocks/>
          </p:cNvSpPr>
          <p:nvPr/>
        </p:nvSpPr>
        <p:spPr bwMode="auto">
          <a:xfrm>
            <a:off x="685800" y="1108353"/>
            <a:ext cx="77724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1</a:t>
            </a:r>
            <a:r>
              <a:rPr lang="en-GB" sz="3600" baseline="30000" dirty="0"/>
              <a:t>st</a:t>
            </a:r>
            <a:r>
              <a:rPr lang="en-GB" sz="3600" dirty="0"/>
              <a:t> Break-out Group reflection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CF10168-1A5A-B448-B465-111224D49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999154"/>
            <a:ext cx="2057400" cy="2032000"/>
          </a:xfrm>
          <a:prstGeom prst="rect">
            <a:avLst/>
          </a:prstGeom>
        </p:spPr>
      </p:pic>
      <p:pic>
        <p:nvPicPr>
          <p:cNvPr id="5" name="Picture 2" descr="Kennen Sie schon… die Methode World Café? – Zentrum für Lernen und  Innovation (ZLI)">
            <a:extLst>
              <a:ext uri="{FF2B5EF4-FFF2-40B4-BE49-F238E27FC236}">
                <a16:creationId xmlns:a16="http://schemas.microsoft.com/office/drawing/2014/main" id="{4137D210-6844-5643-A2D0-8DB006905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2" y="1879006"/>
            <a:ext cx="2057400" cy="14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81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AE137-1858-48C1-859B-9D6CAF0A3E1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2243416"/>
            <a:ext cx="6629400" cy="377360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450"/>
              </a:spcAft>
              <a:buNone/>
            </a:pPr>
            <a:endParaRPr lang="en-US" sz="2700" b="1" dirty="0"/>
          </a:p>
          <a:p>
            <a:pPr marL="0" indent="0">
              <a:buNone/>
            </a:pPr>
            <a:r>
              <a:rPr lang="de-DE" dirty="0" err="1"/>
              <a:t>Question</a:t>
            </a:r>
            <a:r>
              <a:rPr lang="de-DE" dirty="0"/>
              <a:t> 2:</a:t>
            </a:r>
          </a:p>
          <a:p>
            <a:pPr marL="0" indent="0">
              <a:buNone/>
            </a:pPr>
            <a:endParaRPr lang="de-DE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What is the/my role as a pioneer of change to assure a successful process? 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3402498-93BA-408A-A9A5-F49420398B3C}"/>
              </a:ext>
            </a:extLst>
          </p:cNvPr>
          <p:cNvSpPr txBox="1">
            <a:spLocks/>
          </p:cNvSpPr>
          <p:nvPr/>
        </p:nvSpPr>
        <p:spPr bwMode="auto">
          <a:xfrm>
            <a:off x="685800" y="1108353"/>
            <a:ext cx="77724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2</a:t>
            </a:r>
            <a:r>
              <a:rPr lang="en-GB" sz="3600" baseline="30000" dirty="0"/>
              <a:t>nd</a:t>
            </a:r>
            <a:r>
              <a:rPr lang="en-GB" sz="3600" dirty="0"/>
              <a:t> Break-out Group reflection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9EFE09-9DB6-694D-80B0-C51BD1CB6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2940538"/>
            <a:ext cx="2032000" cy="2032000"/>
          </a:xfrm>
          <a:prstGeom prst="rect">
            <a:avLst/>
          </a:prstGeom>
        </p:spPr>
      </p:pic>
      <p:pic>
        <p:nvPicPr>
          <p:cNvPr id="1026" name="Picture 2" descr="Kennen Sie schon… die Methode World Café? – Zentrum für Lernen und  Innovation (ZLI)">
            <a:extLst>
              <a:ext uri="{FF2B5EF4-FFF2-40B4-BE49-F238E27FC236}">
                <a16:creationId xmlns:a16="http://schemas.microsoft.com/office/drawing/2014/main" id="{5C85A0FB-234C-394B-BEB9-B8862E81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2" y="1879006"/>
            <a:ext cx="2057400" cy="14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1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AE137-1858-48C1-859B-9D6CAF0A3E1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1962" y="2243416"/>
            <a:ext cx="6629400" cy="377360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450"/>
              </a:spcAft>
              <a:buNone/>
            </a:pPr>
            <a:endParaRPr lang="en-US" sz="2700" b="1" dirty="0"/>
          </a:p>
          <a:p>
            <a:pPr marL="0" indent="0">
              <a:buNone/>
            </a:pPr>
            <a:r>
              <a:rPr lang="de-DE" dirty="0" err="1"/>
              <a:t>Question</a:t>
            </a:r>
            <a:r>
              <a:rPr lang="de-DE" dirty="0"/>
              <a:t> 3:</a:t>
            </a:r>
          </a:p>
          <a:p>
            <a:pPr marL="0" indent="0">
              <a:buNone/>
            </a:pPr>
            <a:endParaRPr lang="de-DE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do I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need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be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better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equipped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in 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my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role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as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pioneer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?  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endParaRPr lang="de-DE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3402498-93BA-408A-A9A5-F49420398B3C}"/>
              </a:ext>
            </a:extLst>
          </p:cNvPr>
          <p:cNvSpPr txBox="1">
            <a:spLocks/>
          </p:cNvSpPr>
          <p:nvPr/>
        </p:nvSpPr>
        <p:spPr bwMode="auto">
          <a:xfrm>
            <a:off x="685800" y="1108353"/>
            <a:ext cx="77724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3</a:t>
            </a:r>
            <a:r>
              <a:rPr lang="en-GB" sz="3600" baseline="30000" dirty="0"/>
              <a:t>rd</a:t>
            </a:r>
            <a:r>
              <a:rPr lang="en-GB" sz="3600" dirty="0"/>
              <a:t> Reflection in the Plenary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5F39255-26DE-1F47-8820-DE1EA53A2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700" y="3041650"/>
            <a:ext cx="1892300" cy="1689100"/>
          </a:xfrm>
          <a:prstGeom prst="rect">
            <a:avLst/>
          </a:prstGeom>
        </p:spPr>
      </p:pic>
      <p:pic>
        <p:nvPicPr>
          <p:cNvPr id="7" name="Picture 2" descr="Kennen Sie schon… die Methode World Café? – Zentrum für Lernen und  Innovation (ZLI)">
            <a:extLst>
              <a:ext uri="{FF2B5EF4-FFF2-40B4-BE49-F238E27FC236}">
                <a16:creationId xmlns:a16="http://schemas.microsoft.com/office/drawing/2014/main" id="{7D073791-98E0-3D49-8652-F114490A0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2" y="1879006"/>
            <a:ext cx="2057400" cy="14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5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AE137-1858-48C1-859B-9D6CAF0A3E1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2903" y="2243416"/>
            <a:ext cx="7391811" cy="37736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450"/>
              </a:spcAft>
              <a:buNone/>
            </a:pPr>
            <a:endParaRPr lang="en-US" sz="2700" b="1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/>
              <a:t>2nd </a:t>
            </a:r>
            <a:r>
              <a:rPr lang="de-DE" sz="2400" dirty="0" err="1"/>
              <a:t>Pioneers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Change Event </a:t>
            </a:r>
          </a:p>
          <a:p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End </a:t>
            </a: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</a:rPr>
              <a:t>February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2022</a:t>
            </a:r>
          </a:p>
          <a:p>
            <a:endParaRPr lang="de-DE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/>
              <a:t>Sharing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Findings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Presentation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Workshop</a:t>
            </a:r>
            <a:r>
              <a:rPr lang="de-DE" dirty="0"/>
              <a:t> </a:t>
            </a:r>
          </a:p>
          <a:p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Via Mail </a:t>
            </a:r>
          </a:p>
          <a:p>
            <a:pPr marL="0" indent="0">
              <a:buNone/>
            </a:pPr>
            <a:endParaRPr lang="de-DE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 err="1"/>
              <a:t>Identification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further</a:t>
            </a:r>
            <a:r>
              <a:rPr lang="de-DE" sz="2400" dirty="0"/>
              <a:t> </a:t>
            </a:r>
            <a:r>
              <a:rPr lang="de-DE" sz="2400" dirty="0" err="1"/>
              <a:t>Opportunities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Exchange </a:t>
            </a:r>
            <a:r>
              <a:rPr lang="de-DE" sz="2400" dirty="0" err="1"/>
              <a:t>and</a:t>
            </a:r>
            <a:r>
              <a:rPr lang="de-DE" sz="2400" dirty="0"/>
              <a:t> Learning </a:t>
            </a:r>
          </a:p>
          <a:p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</a:rPr>
              <a:t>Connective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Cities </a:t>
            </a: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</a:rPr>
              <a:t>other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international </a:t>
            </a: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</a:rPr>
              <a:t>platforms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DE" sz="22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de-DE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3402498-93BA-408A-A9A5-F49420398B3C}"/>
              </a:ext>
            </a:extLst>
          </p:cNvPr>
          <p:cNvSpPr txBox="1">
            <a:spLocks/>
          </p:cNvSpPr>
          <p:nvPr/>
        </p:nvSpPr>
        <p:spPr bwMode="auto">
          <a:xfrm>
            <a:off x="685800" y="1108353"/>
            <a:ext cx="77724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Further Process</a:t>
            </a:r>
          </a:p>
        </p:txBody>
      </p:sp>
    </p:spTree>
    <p:extLst>
      <p:ext uri="{BB962C8B-B14F-4D97-AF65-F5344CB8AC3E}">
        <p14:creationId xmlns:p14="http://schemas.microsoft.com/office/powerpoint/2010/main" val="217244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AE137-1858-48C1-859B-9D6CAF0A3E1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2903" y="2243416"/>
            <a:ext cx="7391811" cy="3773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/>
              <a:t>Please provide us final comments in the chat: </a:t>
            </a:r>
          </a:p>
          <a:p>
            <a:pPr marL="0" indent="0">
              <a:buNone/>
            </a:pPr>
            <a:endParaRPr lang="en-US" sz="27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>What are your final impressions about this event?</a:t>
            </a:r>
            <a:endParaRPr lang="de-DE" sz="22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de-DE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3402498-93BA-408A-A9A5-F49420398B3C}"/>
              </a:ext>
            </a:extLst>
          </p:cNvPr>
          <p:cNvSpPr txBox="1">
            <a:spLocks/>
          </p:cNvSpPr>
          <p:nvPr/>
        </p:nvSpPr>
        <p:spPr bwMode="auto">
          <a:xfrm>
            <a:off x="685800" y="1108353"/>
            <a:ext cx="77724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Final joint reflection </a:t>
            </a:r>
          </a:p>
        </p:txBody>
      </p:sp>
    </p:spTree>
    <p:extLst>
      <p:ext uri="{BB962C8B-B14F-4D97-AF65-F5344CB8AC3E}">
        <p14:creationId xmlns:p14="http://schemas.microsoft.com/office/powerpoint/2010/main" val="1435655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73" y="2811053"/>
            <a:ext cx="8468093" cy="881596"/>
          </a:xfrm>
        </p:spPr>
        <p:txBody>
          <a:bodyPr>
            <a:normAutofit fontScale="90000"/>
          </a:bodyPr>
          <a:lstStyle/>
          <a:p>
            <a:pPr algn="ctr"/>
            <a:br>
              <a:rPr lang="de-DE" sz="4000" i="1" dirty="0">
                <a:solidFill>
                  <a:srgbClr val="002844"/>
                </a:solidFill>
              </a:rPr>
            </a:br>
            <a:br>
              <a:rPr lang="de-DE" sz="4000" i="1" dirty="0">
                <a:solidFill>
                  <a:srgbClr val="002844"/>
                </a:solidFill>
              </a:rPr>
            </a:br>
            <a:r>
              <a:rPr lang="de-DE" sz="2200" i="1" dirty="0" err="1">
                <a:solidFill>
                  <a:srgbClr val="002844"/>
                </a:solidFill>
              </a:rPr>
              <a:t>Thank</a:t>
            </a:r>
            <a:r>
              <a:rPr lang="de-DE" sz="2200" i="1" dirty="0">
                <a:solidFill>
                  <a:srgbClr val="002844"/>
                </a:solidFill>
              </a:rPr>
              <a:t> </a:t>
            </a:r>
            <a:r>
              <a:rPr lang="de-DE" sz="2200" i="1" dirty="0" err="1">
                <a:solidFill>
                  <a:srgbClr val="002844"/>
                </a:solidFill>
              </a:rPr>
              <a:t>you</a:t>
            </a:r>
            <a:r>
              <a:rPr lang="de-DE" sz="2200" i="1" dirty="0">
                <a:solidFill>
                  <a:srgbClr val="002844"/>
                </a:solidFill>
              </a:rPr>
              <a:t> </a:t>
            </a:r>
            <a:r>
              <a:rPr lang="de-DE" sz="2200" i="1" dirty="0" err="1">
                <a:solidFill>
                  <a:srgbClr val="002844"/>
                </a:solidFill>
              </a:rPr>
              <a:t>for</a:t>
            </a:r>
            <a:r>
              <a:rPr lang="de-DE" sz="2200" i="1" dirty="0">
                <a:solidFill>
                  <a:srgbClr val="002844"/>
                </a:solidFill>
              </a:rPr>
              <a:t> </a:t>
            </a:r>
            <a:r>
              <a:rPr lang="de-DE" sz="2200" i="1" dirty="0" err="1">
                <a:solidFill>
                  <a:srgbClr val="002844"/>
                </a:solidFill>
              </a:rPr>
              <a:t>your</a:t>
            </a:r>
            <a:r>
              <a:rPr lang="de-DE" sz="2200" i="1" dirty="0">
                <a:solidFill>
                  <a:srgbClr val="002844"/>
                </a:solidFill>
              </a:rPr>
              <a:t> </a:t>
            </a:r>
            <a:r>
              <a:rPr lang="de-DE" sz="2200" i="1" dirty="0" err="1">
                <a:solidFill>
                  <a:srgbClr val="002844"/>
                </a:solidFill>
              </a:rPr>
              <a:t>active</a:t>
            </a:r>
            <a:r>
              <a:rPr lang="de-DE" sz="2200" i="1" dirty="0">
                <a:solidFill>
                  <a:srgbClr val="002844"/>
                </a:solidFill>
              </a:rPr>
              <a:t> </a:t>
            </a:r>
            <a:r>
              <a:rPr lang="de-DE" sz="2200" i="1" dirty="0" err="1">
                <a:solidFill>
                  <a:srgbClr val="002844"/>
                </a:solidFill>
              </a:rPr>
              <a:t>participation</a:t>
            </a:r>
            <a:r>
              <a:rPr lang="de-DE" sz="2200" i="1" dirty="0">
                <a:solidFill>
                  <a:srgbClr val="002844"/>
                </a:solidFill>
              </a:rPr>
              <a:t>! </a:t>
            </a:r>
            <a:br>
              <a:rPr lang="de-DE" sz="2200" i="1" dirty="0">
                <a:solidFill>
                  <a:srgbClr val="002844"/>
                </a:solidFill>
              </a:rPr>
            </a:br>
            <a:br>
              <a:rPr lang="de-DE" sz="2200" i="1" dirty="0">
                <a:solidFill>
                  <a:srgbClr val="002844"/>
                </a:solidFill>
              </a:rPr>
            </a:br>
            <a:r>
              <a:rPr lang="de-DE" sz="2200" i="1" dirty="0">
                <a:solidFill>
                  <a:srgbClr val="002844"/>
                </a:solidFill>
              </a:rPr>
              <a:t>See </a:t>
            </a:r>
            <a:r>
              <a:rPr lang="de-DE" sz="2200" i="1" dirty="0" err="1">
                <a:solidFill>
                  <a:srgbClr val="002844"/>
                </a:solidFill>
              </a:rPr>
              <a:t>you</a:t>
            </a:r>
            <a:r>
              <a:rPr lang="de-DE" sz="2200" i="1" dirty="0">
                <a:solidFill>
                  <a:srgbClr val="002844"/>
                </a:solidFill>
              </a:rPr>
              <a:t> end </a:t>
            </a:r>
            <a:r>
              <a:rPr lang="de-DE" sz="2200" i="1" dirty="0" err="1">
                <a:solidFill>
                  <a:srgbClr val="002844"/>
                </a:solidFill>
              </a:rPr>
              <a:t>of</a:t>
            </a:r>
            <a:r>
              <a:rPr lang="de-DE" sz="2200" i="1" dirty="0">
                <a:solidFill>
                  <a:srgbClr val="002844"/>
                </a:solidFill>
              </a:rPr>
              <a:t> </a:t>
            </a:r>
            <a:r>
              <a:rPr lang="de-DE" sz="2200" i="1" dirty="0" err="1">
                <a:solidFill>
                  <a:srgbClr val="002844"/>
                </a:solidFill>
              </a:rPr>
              <a:t>February</a:t>
            </a:r>
            <a:r>
              <a:rPr lang="de-DE" sz="2200" i="1" dirty="0">
                <a:solidFill>
                  <a:srgbClr val="002844"/>
                </a:solidFill>
              </a:rPr>
              <a:t>! </a:t>
            </a:r>
            <a:br>
              <a:rPr lang="de-DE" sz="2200" i="1" dirty="0">
                <a:solidFill>
                  <a:srgbClr val="002844"/>
                </a:solidFill>
              </a:rPr>
            </a:br>
            <a:br>
              <a:rPr lang="de-DE" sz="2200" i="1" dirty="0">
                <a:solidFill>
                  <a:srgbClr val="002844"/>
                </a:solidFill>
              </a:rPr>
            </a:br>
            <a:br>
              <a:rPr lang="de-DE" sz="2200" i="1" dirty="0">
                <a:solidFill>
                  <a:srgbClr val="002844"/>
                </a:solidFill>
              </a:rPr>
            </a:br>
            <a:endParaRPr lang="de-DE" dirty="0">
              <a:solidFill>
                <a:srgbClr val="002844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451"/>
            <a:ext cx="9144000" cy="979277"/>
            <a:chOff x="228830" y="173807"/>
            <a:chExt cx="8640313" cy="864000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30" y="173807"/>
              <a:ext cx="1259633" cy="864000"/>
            </a:xfrm>
            <a:prstGeom prst="rect">
              <a:avLst/>
            </a:prstGeom>
          </p:spPr>
        </p:pic>
        <p:pic>
          <p:nvPicPr>
            <p:cNvPr id="15" name="Content Placeholder 3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689" y="173807"/>
              <a:ext cx="1260000" cy="864000"/>
            </a:xfrm>
            <a:prstGeom prst="rect">
              <a:avLst/>
            </a:prstGeom>
          </p:spPr>
        </p:pic>
        <p:pic>
          <p:nvPicPr>
            <p:cNvPr id="16" name="Content Placeholder 3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02" y="173807"/>
              <a:ext cx="1260000" cy="864000"/>
            </a:xfrm>
            <a:prstGeom prst="rect">
              <a:avLst/>
            </a:prstGeom>
          </p:spPr>
        </p:pic>
        <p:pic>
          <p:nvPicPr>
            <p:cNvPr id="17" name="Content Placeholder 3"/>
            <p:cNvPicPr preferRelativeResize="0"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62" b="34339"/>
            <a:stretch/>
          </p:blipFill>
          <p:spPr>
            <a:xfrm>
              <a:off x="7609143" y="173807"/>
              <a:ext cx="1260000" cy="864000"/>
            </a:xfrm>
            <a:prstGeom prst="rect">
              <a:avLst/>
            </a:prstGeom>
          </p:spPr>
        </p:pic>
        <p:pic>
          <p:nvPicPr>
            <p:cNvPr id="18" name="Content Placeholder 3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028" y="173807"/>
              <a:ext cx="1260000" cy="864000"/>
            </a:xfrm>
            <a:prstGeom prst="rect">
              <a:avLst/>
            </a:prstGeom>
          </p:spPr>
        </p:pic>
        <p:pic>
          <p:nvPicPr>
            <p:cNvPr id="19" name="Content Placeholder 3"/>
            <p:cNvPicPr preferRelativeResize="0"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25"/>
            <a:stretch/>
          </p:blipFill>
          <p:spPr>
            <a:xfrm>
              <a:off x="5148915" y="173807"/>
              <a:ext cx="1260000" cy="864000"/>
            </a:xfrm>
            <a:prstGeom prst="rect">
              <a:avLst/>
            </a:prstGeom>
          </p:spPr>
        </p:pic>
        <p:pic>
          <p:nvPicPr>
            <p:cNvPr id="20" name="Picture 3" descr="F:\Pictures\Manfred's Photosammlung\8 Jakarta\CIMG2453.JPG"/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576" y="173807"/>
              <a:ext cx="1260000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67"/>
          <a:stretch/>
        </p:blipFill>
        <p:spPr bwMode="auto">
          <a:xfrm>
            <a:off x="2441663" y="1196752"/>
            <a:ext cx="2906822" cy="170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Ellipse 29"/>
          <p:cNvSpPr/>
          <p:nvPr/>
        </p:nvSpPr>
        <p:spPr bwMode="auto">
          <a:xfrm>
            <a:off x="6077588" y="2560305"/>
            <a:ext cx="238071" cy="232535"/>
          </a:xfrm>
          <a:prstGeom prst="ellipse">
            <a:avLst/>
          </a:prstGeom>
          <a:solidFill>
            <a:srgbClr val="5D7824"/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6263202" y="1623577"/>
            <a:ext cx="535820" cy="523360"/>
          </a:xfrm>
          <a:prstGeom prst="ellipse">
            <a:avLst/>
          </a:prstGeom>
          <a:solidFill>
            <a:srgbClr val="5D7824"/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348484" y="1535026"/>
            <a:ext cx="1232633" cy="1203968"/>
          </a:xfrm>
          <a:prstGeom prst="ellipse">
            <a:avLst/>
          </a:prstGeom>
          <a:noFill/>
          <a:ln w="19050">
            <a:solidFill>
              <a:srgbClr val="002844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5401398" y="1879879"/>
            <a:ext cx="731774" cy="714756"/>
          </a:xfrm>
          <a:prstGeom prst="ellipse">
            <a:avLst/>
          </a:prstGeom>
          <a:solidFill>
            <a:srgbClr val="002844"/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5619240" y="1197502"/>
            <a:ext cx="691120" cy="675047"/>
          </a:xfrm>
          <a:prstGeom prst="ellipse">
            <a:avLst/>
          </a:prstGeom>
          <a:solidFill>
            <a:srgbClr val="5D7824"/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6317506" y="2222780"/>
            <a:ext cx="386214" cy="377233"/>
          </a:xfrm>
          <a:prstGeom prst="ellipse">
            <a:avLst/>
          </a:prstGeom>
          <a:solidFill>
            <a:srgbClr val="5D7824"/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indent="0" algn="ctr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6C9345"/>
              </a:buClr>
              <a:buFont typeface="Wingdings" pitchFamily="2" charset="2"/>
              <a:buNone/>
            </a:pPr>
            <a:endParaRPr lang="de-DE" sz="2000" b="0" kern="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3C2C776-BEBD-4EA9-A9F0-BAF5DEB7C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" y="4948107"/>
            <a:ext cx="7564581" cy="14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C212A-AF23-F14A-AD84-BF42262B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facilitators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4D4DAC-7E23-DC48-B9B4-74CC3AD72B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facilitators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20 min </a:t>
            </a:r>
            <a:r>
              <a:rPr lang="de-DE" dirty="0" err="1"/>
              <a:t>before</a:t>
            </a:r>
            <a:r>
              <a:rPr lang="de-DE" dirty="0"/>
              <a:t> 13:00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check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technicians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78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2" r="6290" b="3331"/>
          <a:stretch/>
        </p:blipFill>
        <p:spPr>
          <a:xfrm>
            <a:off x="5646878" y="10871"/>
            <a:ext cx="3488346" cy="5157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8F06F8-5F63-49BE-BBCB-B6DD6B4CC6A4}"/>
              </a:ext>
            </a:extLst>
          </p:cNvPr>
          <p:cNvGrpSpPr/>
          <p:nvPr/>
        </p:nvGrpSpPr>
        <p:grpSpPr>
          <a:xfrm>
            <a:off x="1099124" y="1209965"/>
            <a:ext cx="5153891" cy="2018864"/>
            <a:chOff x="1440865" y="1635227"/>
            <a:chExt cx="4371800" cy="1686505"/>
          </a:xfrm>
        </p:grpSpPr>
        <p:sp>
          <p:nvSpPr>
            <p:cNvPr id="19" name="Ellipse 18"/>
            <p:cNvSpPr/>
            <p:nvPr/>
          </p:nvSpPr>
          <p:spPr bwMode="auto">
            <a:xfrm>
              <a:off x="4998143" y="3024732"/>
              <a:ext cx="297000" cy="297000"/>
            </a:xfrm>
            <a:prstGeom prst="ellipse">
              <a:avLst/>
            </a:prstGeom>
            <a:solidFill>
              <a:srgbClr val="5D782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algn="ctr" fontAlgn="base">
                <a:spcBef>
                  <a:spcPts val="225"/>
                </a:spcBef>
                <a:spcAft>
                  <a:spcPts val="225"/>
                </a:spcAft>
                <a:buClr>
                  <a:srgbClr val="6C9345"/>
                </a:buClr>
              </a:pPr>
              <a:endParaRPr lang="de-DE" sz="1500" kern="0">
                <a:solidFill>
                  <a:srgbClr val="3C3C3C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5271589" y="2119268"/>
              <a:ext cx="541076" cy="528494"/>
            </a:xfrm>
            <a:prstGeom prst="ellipse">
              <a:avLst/>
            </a:prstGeom>
            <a:solidFill>
              <a:srgbClr val="5D782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algn="ctr" fontAlgn="base">
                <a:spcBef>
                  <a:spcPts val="225"/>
                </a:spcBef>
                <a:spcAft>
                  <a:spcPts val="225"/>
                </a:spcAft>
                <a:buClr>
                  <a:srgbClr val="6C9345"/>
                </a:buClr>
              </a:pPr>
              <a:endParaRPr lang="de-DE" sz="1500" kern="0">
                <a:solidFill>
                  <a:srgbClr val="3C3C3C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4427364" y="2037367"/>
              <a:ext cx="1161000" cy="1161000"/>
            </a:xfrm>
            <a:prstGeom prst="ellipse">
              <a:avLst/>
            </a:prstGeom>
            <a:noFill/>
            <a:ln w="19050">
              <a:solidFill>
                <a:srgbClr val="002844"/>
              </a:solidFill>
            </a:ln>
          </p:spPr>
          <p:txBody>
            <a:bodyPr vert="horz" lIns="0" tIns="0" rIns="0" bIns="0" rtlCol="0" anchor="ctr">
              <a:noAutofit/>
            </a:bodyPr>
            <a:lstStyle/>
            <a:p>
              <a:pPr algn="ctr" fontAlgn="base">
                <a:spcBef>
                  <a:spcPts val="225"/>
                </a:spcBef>
                <a:spcAft>
                  <a:spcPts val="225"/>
                </a:spcAft>
                <a:buClr>
                  <a:srgbClr val="6C9345"/>
                </a:buClr>
              </a:pPr>
              <a:endParaRPr lang="de-DE" sz="1500" kern="0">
                <a:solidFill>
                  <a:srgbClr val="3C3C3C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4487024" y="2391303"/>
              <a:ext cx="621000" cy="621000"/>
            </a:xfrm>
            <a:prstGeom prst="ellipse">
              <a:avLst/>
            </a:prstGeom>
            <a:solidFill>
              <a:srgbClr val="00284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algn="ctr" fontAlgn="base">
                <a:spcBef>
                  <a:spcPts val="225"/>
                </a:spcBef>
                <a:spcAft>
                  <a:spcPts val="225"/>
                </a:spcAft>
                <a:buClr>
                  <a:srgbClr val="6C9345"/>
                </a:buClr>
              </a:pPr>
              <a:endParaRPr lang="de-DE" sz="1500" kern="0">
                <a:solidFill>
                  <a:srgbClr val="3C3C3C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3" name="Ellipse 22"/>
            <p:cNvSpPr/>
            <p:nvPr/>
          </p:nvSpPr>
          <p:spPr bwMode="auto">
            <a:xfrm>
              <a:off x="4650410" y="1764253"/>
              <a:ext cx="628241" cy="613630"/>
            </a:xfrm>
            <a:prstGeom prst="ellipse">
              <a:avLst/>
            </a:prstGeom>
            <a:solidFill>
              <a:srgbClr val="5D782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algn="ctr" fontAlgn="base">
                <a:spcBef>
                  <a:spcPts val="225"/>
                </a:spcBef>
                <a:spcAft>
                  <a:spcPts val="225"/>
                </a:spcAft>
                <a:buClr>
                  <a:srgbClr val="6C9345"/>
                </a:buClr>
              </a:pPr>
              <a:endParaRPr lang="de-DE" sz="1500" kern="0">
                <a:solidFill>
                  <a:srgbClr val="3C3C3C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5316713" y="2742610"/>
              <a:ext cx="364500" cy="364500"/>
            </a:xfrm>
            <a:prstGeom prst="ellipse">
              <a:avLst/>
            </a:prstGeom>
            <a:solidFill>
              <a:srgbClr val="5D7824"/>
            </a:solidFill>
            <a:ln w="571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algn="ctr" fontAlgn="base">
                <a:spcBef>
                  <a:spcPts val="225"/>
                </a:spcBef>
                <a:spcAft>
                  <a:spcPts val="225"/>
                </a:spcAft>
                <a:buClr>
                  <a:srgbClr val="6C9345"/>
                </a:buClr>
              </a:pPr>
              <a:endParaRPr lang="de-DE" sz="1500" kern="0">
                <a:solidFill>
                  <a:srgbClr val="3C3C3C"/>
                </a:solidFill>
                <a:latin typeface="Roboto" pitchFamily="2" charset="0"/>
                <a:ea typeface="Roboto" pitchFamily="2" charset="0"/>
              </a:endParaRPr>
            </a:p>
          </p:txBody>
        </p:sp>
        <p:pic>
          <p:nvPicPr>
            <p:cNvPr id="25" name="Picture 2" descr="C:\Users\frank_chr1\Documents\Wikipedia\Connective Cities_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34"/>
            <a:stretch/>
          </p:blipFill>
          <p:spPr bwMode="auto">
            <a:xfrm>
              <a:off x="1440865" y="1635227"/>
              <a:ext cx="2916324" cy="1686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7DB8BA93-EDBA-4520-8BEF-809C93C1121F}"/>
              </a:ext>
            </a:extLst>
          </p:cNvPr>
          <p:cNvSpPr txBox="1">
            <a:spLocks/>
          </p:cNvSpPr>
          <p:nvPr/>
        </p:nvSpPr>
        <p:spPr>
          <a:xfrm>
            <a:off x="1306215" y="4346914"/>
            <a:ext cx="6351070" cy="17264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sz="1350" i="1">
                <a:solidFill>
                  <a:srgbClr val="002844"/>
                </a:solidFill>
              </a:rPr>
            </a:br>
            <a:r>
              <a:rPr lang="de-DE" sz="1350" b="1" i="1">
                <a:solidFill>
                  <a:srgbClr val="002844"/>
                </a:solidFill>
              </a:rPr>
              <a:t> </a:t>
            </a:r>
            <a:br>
              <a:rPr lang="de-DE" sz="1350" b="1" i="1">
                <a:solidFill>
                  <a:srgbClr val="002844"/>
                </a:solidFill>
              </a:rPr>
            </a:br>
            <a:br>
              <a:rPr lang="de-DE" sz="1350" b="1" i="1">
                <a:solidFill>
                  <a:srgbClr val="002844"/>
                </a:solidFill>
              </a:rPr>
            </a:br>
            <a:br>
              <a:rPr lang="de-DE" sz="1350" i="1">
                <a:solidFill>
                  <a:srgbClr val="002844"/>
                </a:solidFill>
              </a:rPr>
            </a:br>
            <a:endParaRPr lang="de-DE" sz="1350">
              <a:solidFill>
                <a:srgbClr val="002844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65F7120-FB56-4052-B40A-DC9AB879F795}"/>
              </a:ext>
            </a:extLst>
          </p:cNvPr>
          <p:cNvSpPr txBox="1"/>
          <p:nvPr/>
        </p:nvSpPr>
        <p:spPr>
          <a:xfrm>
            <a:off x="826264" y="3561202"/>
            <a:ext cx="5966690" cy="110969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CA" sz="2400" b="1" dirty="0">
                <a:latin typeface="Roboto"/>
              </a:rPr>
              <a:t>The Climate neutral Urban Development Cluster  is part of the COVID Programme:</a:t>
            </a:r>
          </a:p>
          <a:p>
            <a:pPr algn="ctr"/>
            <a:endParaRPr lang="en-CA" sz="2400" dirty="0">
              <a:latin typeface="Roboto"/>
            </a:endParaRPr>
          </a:p>
          <a:p>
            <a:pPr algn="ctr"/>
            <a:endParaRPr lang="en-CA" sz="1350" b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1AB02-20E1-4124-A6FB-35F454764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9" y="5315826"/>
            <a:ext cx="7902367" cy="15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E7D9-0045-EE4D-AFB0-316809AD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Facilitators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break-out </a:t>
            </a:r>
            <a:r>
              <a:rPr lang="de-DE" dirty="0" err="1"/>
              <a:t>sessions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598645-5773-1048-951D-17B9C922714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Marcus </a:t>
            </a:r>
            <a:r>
              <a:rPr lang="de-DE" dirty="0" err="1"/>
              <a:t>Jenal</a:t>
            </a:r>
            <a:r>
              <a:rPr lang="de-DE" dirty="0"/>
              <a:t> (Group 1) </a:t>
            </a:r>
          </a:p>
          <a:p>
            <a:r>
              <a:rPr lang="de-DE" dirty="0"/>
              <a:t>Ulrich Harmes-Liedtke (Group 2)</a:t>
            </a:r>
          </a:p>
          <a:p>
            <a:r>
              <a:rPr lang="de-DE" dirty="0"/>
              <a:t>Adriana Silva (Group 3)</a:t>
            </a:r>
          </a:p>
          <a:p>
            <a:r>
              <a:rPr lang="de-DE" dirty="0"/>
              <a:t>Monica Munoz (Group 4)</a:t>
            </a:r>
          </a:p>
          <a:p>
            <a:r>
              <a:rPr lang="de-DE" dirty="0"/>
              <a:t>Oliver </a:t>
            </a:r>
            <a:r>
              <a:rPr lang="de-DE" dirty="0" err="1"/>
              <a:t>Lah</a:t>
            </a:r>
            <a:r>
              <a:rPr lang="de-DE" dirty="0"/>
              <a:t> (Group 5)</a:t>
            </a:r>
          </a:p>
          <a:p>
            <a:r>
              <a:rPr lang="de-DE" dirty="0" err="1"/>
              <a:t>Muna</a:t>
            </a:r>
            <a:r>
              <a:rPr lang="de-DE" dirty="0"/>
              <a:t> </a:t>
            </a:r>
            <a:r>
              <a:rPr lang="de-DE" dirty="0" err="1"/>
              <a:t>Shalan</a:t>
            </a:r>
            <a:r>
              <a:rPr lang="de-DE" dirty="0"/>
              <a:t> (Group 6,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translation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Arabic</a:t>
            </a:r>
            <a:r>
              <a:rPr lang="de-DE" dirty="0"/>
              <a:t>)</a:t>
            </a:r>
          </a:p>
          <a:p>
            <a:r>
              <a:rPr lang="de-DE" dirty="0"/>
              <a:t>Frank </a:t>
            </a:r>
            <a:r>
              <a:rPr lang="de-DE" dirty="0" err="1"/>
              <a:t>Waeltring</a:t>
            </a:r>
            <a:r>
              <a:rPr lang="de-DE" dirty="0"/>
              <a:t> (Group 7,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translation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Arabic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 err="1"/>
              <a:t>If</a:t>
            </a:r>
            <a:r>
              <a:rPr lang="de-DE" dirty="0"/>
              <a:t> additional </a:t>
            </a:r>
            <a:r>
              <a:rPr lang="de-DE" dirty="0" err="1"/>
              <a:t>facilitation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: </a:t>
            </a:r>
          </a:p>
          <a:p>
            <a:r>
              <a:rPr lang="de-DE" dirty="0"/>
              <a:t>Franziska Loibl </a:t>
            </a:r>
            <a:r>
              <a:rPr lang="de-DE" dirty="0" err="1"/>
              <a:t>and</a:t>
            </a:r>
            <a:r>
              <a:rPr lang="de-DE" dirty="0"/>
              <a:t> Jimmy </a:t>
            </a:r>
            <a:r>
              <a:rPr lang="de-DE" dirty="0" err="1"/>
              <a:t>Yoedsel</a:t>
            </a:r>
            <a:r>
              <a:rPr lang="de-DE" dirty="0"/>
              <a:t> (Group 8)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978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7D050-391E-094F-AD02-B8D23E27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Break out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facilitation</a:t>
            </a:r>
            <a:r>
              <a:rPr lang="de-DE" dirty="0"/>
              <a:t>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98A925-2235-E54E-9139-6B71465A407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2271" y="1061168"/>
            <a:ext cx="8036295" cy="473566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Facilitators will take over their group with 4 to 5 participants (depending on number of participants)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In the first round the group will answer the first question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Facilitators encourage a reflection on the question, document comments on the mural board but do not share the mural board on the screen (we would like to see each other and have a conversation between each other in the group)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All participants will come back to the plenary (see time countdown of 20 min. at the top of your screen in the working group)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Frank will introduce the second question in the plenary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The groups will be shuffled into new break-out sessions, the facilitators will go back into their defined group and introduce the second question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Like in the first round, answers will be documented on the mural board by the facilitators without showing the board itself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All participants will come back to the plenary (see time countdown of 20 min. at the top of your screen in the working group)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In the plenary Frank will reflect on the third question in the plenary (supported by Marcus and </a:t>
            </a:r>
            <a:r>
              <a:rPr lang="en-GB" sz="1600" dirty="0" err="1"/>
              <a:t>Uli</a:t>
            </a:r>
            <a:r>
              <a:rPr lang="en-GB" sz="1600" dirty="0"/>
              <a:t> on the visible a </a:t>
            </a:r>
            <a:r>
              <a:rPr lang="en-GB" sz="1600" dirty="0" err="1"/>
              <a:t>nd</a:t>
            </a:r>
            <a:r>
              <a:rPr lang="en-GB" sz="1600" dirty="0"/>
              <a:t> shared mural board)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The further process will be explained by Frank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Final reflection and farewell words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884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7D050-391E-094F-AD02-B8D23E27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82" y="532800"/>
            <a:ext cx="5543852" cy="881596"/>
          </a:xfrm>
        </p:spPr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facilitators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mural</a:t>
            </a:r>
            <a:r>
              <a:rPr lang="de-DE" dirty="0"/>
              <a:t> </a:t>
            </a:r>
            <a:r>
              <a:rPr lang="de-DE" dirty="0" err="1"/>
              <a:t>board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98A925-2235-E54E-9139-6B71465A407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1780" y="1589537"/>
            <a:ext cx="5543852" cy="4735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Every facilitator has facilitation rights in the </a:t>
            </a:r>
            <a:r>
              <a:rPr lang="en-GB" sz="1600" dirty="0" err="1"/>
              <a:t>bluebotton</a:t>
            </a:r>
            <a:r>
              <a:rPr lang="en-GB" sz="1600" dirty="0"/>
              <a:t> software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On the left side of the screen (see screen shot) you can enter into your group once we start with the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The mural board for documentation of the reflection in the two question rounds is here: </a:t>
            </a:r>
            <a:r>
              <a:rPr lang="en-GB" sz="1600" dirty="0">
                <a:hlinkClick r:id="rId2"/>
              </a:rPr>
              <a:t>https://app.mural.co/invitation/mural/mesopartner2671/1642418224498?sender=fw1021&amp;key=1bc0fe3b-30d5-4793-9e94-899bf6262eee</a:t>
            </a:r>
            <a:r>
              <a:rPr lang="en-GB" sz="1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Please document answers on question 1 on the cards on the orange board (click twice on the card to write into it)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Please document answers on question 2 on the cards on the grey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All groups will write into one board, so do not get worried when there are others also contributing cards while you are writing </a:t>
            </a:r>
            <a:r>
              <a:rPr lang="en-GB" sz="1600" dirty="0">
                <a:sym typeface="Wingdings" pitchFamily="2" charset="2"/>
              </a:rPr>
              <a:t> </a:t>
            </a: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8CA071-F717-8049-878F-05835F739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398" y="1128548"/>
            <a:ext cx="1962848" cy="2032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BD2A98D-2E8B-BC4A-8251-5C7A8ADDA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708" y="3330095"/>
            <a:ext cx="1270227" cy="12545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4E000F3-0D43-E54C-835C-D4C3394C2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708" y="4648680"/>
            <a:ext cx="1286046" cy="128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2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233F6-432C-B64B-87DE-393F966D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Opening</a:t>
            </a:r>
            <a:r>
              <a:rPr lang="de-DE" sz="3600" dirty="0"/>
              <a:t> </a:t>
            </a:r>
            <a:r>
              <a:rPr lang="de-DE" sz="3600" dirty="0" err="1"/>
              <a:t>video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82D695-5562-D045-8A48-9DB88DBA7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4917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de-DE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148" name="Picture 4" descr="Grand Opening">
            <a:extLst>
              <a:ext uri="{FF2B5EF4-FFF2-40B4-BE49-F238E27FC236}">
                <a16:creationId xmlns:a16="http://schemas.microsoft.com/office/drawing/2014/main" id="{BA5808B5-2E02-3543-A68D-9AAD0FC1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1565031"/>
            <a:ext cx="7549662" cy="553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71D965C-E4A7-4446-A921-1B27DA1F77C7}"/>
              </a:ext>
            </a:extLst>
          </p:cNvPr>
          <p:cNvSpPr/>
          <p:nvPr/>
        </p:nvSpPr>
        <p:spPr>
          <a:xfrm>
            <a:off x="82062" y="6271846"/>
            <a:ext cx="9061938" cy="926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43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53587-D469-AA49-B64A-93104C27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Technical </a:t>
            </a:r>
            <a:r>
              <a:rPr lang="de-DE" sz="3600" dirty="0" err="1"/>
              <a:t>aspects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BAAE8D-A476-A54A-975F-A2EA11701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„</a:t>
            </a:r>
            <a:r>
              <a:rPr lang="de-DE" dirty="0" err="1"/>
              <a:t>Hello</a:t>
            </a:r>
            <a:r>
              <a:rPr lang="de-DE" dirty="0"/>
              <a:t>“ </a:t>
            </a:r>
            <a:r>
              <a:rPr lang="de-DE" dirty="0" err="1"/>
              <a:t>from</a:t>
            </a:r>
            <a:r>
              <a:rPr lang="de-DE" dirty="0"/>
              <a:t> Frank</a:t>
            </a:r>
          </a:p>
          <a:p>
            <a:r>
              <a:rPr lang="de-DE" dirty="0"/>
              <a:t>Welcome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 </a:t>
            </a:r>
            <a:r>
              <a:rPr lang="de-DE" dirty="0" err="1"/>
              <a:t>team</a:t>
            </a:r>
            <a:r>
              <a:rPr lang="de-DE" dirty="0"/>
              <a:t>: </a:t>
            </a:r>
            <a:r>
              <a:rPr lang="de-DE" dirty="0" err="1"/>
              <a:t>Translators</a:t>
            </a:r>
            <a:r>
              <a:rPr lang="de-DE" dirty="0"/>
              <a:t>, Jasmin, </a:t>
            </a:r>
            <a:r>
              <a:rPr lang="de-DE" dirty="0" err="1"/>
              <a:t>facilitators</a:t>
            </a:r>
            <a:r>
              <a:rPr lang="de-DE" dirty="0"/>
              <a:t>  </a:t>
            </a:r>
          </a:p>
          <a:p>
            <a:r>
              <a:rPr lang="de-DE" dirty="0" err="1"/>
              <a:t>Leading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Jasmin on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translation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screen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enlarged</a:t>
            </a:r>
            <a:r>
              <a:rPr lang="de-DE" dirty="0"/>
              <a:t>, mute </a:t>
            </a:r>
            <a:r>
              <a:rPr lang="de-DE" dirty="0" err="1"/>
              <a:t>rules</a:t>
            </a:r>
            <a:endParaRPr lang="de-DE" dirty="0"/>
          </a:p>
          <a:p>
            <a:r>
              <a:rPr lang="de-DE" dirty="0"/>
              <a:t>Frank </a:t>
            </a:r>
            <a:r>
              <a:rPr lang="de-DE" dirty="0" err="1"/>
              <a:t>hands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Ricarda, </a:t>
            </a:r>
            <a:r>
              <a:rPr lang="de-DE" dirty="0" err="1"/>
              <a:t>introduces</a:t>
            </a:r>
            <a:r>
              <a:rPr lang="de-DE" dirty="0"/>
              <a:t> her</a:t>
            </a:r>
          </a:p>
        </p:txBody>
      </p:sp>
    </p:spTree>
    <p:extLst>
      <p:ext uri="{BB962C8B-B14F-4D97-AF65-F5344CB8AC3E}">
        <p14:creationId xmlns:p14="http://schemas.microsoft.com/office/powerpoint/2010/main" val="302379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AE137-1858-48C1-859B-9D6CAF0A3E1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4626" y="1929151"/>
            <a:ext cx="7391811" cy="32529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450"/>
              </a:spcAft>
              <a:buNone/>
            </a:pPr>
            <a:endParaRPr lang="en-US" sz="2700" b="1" dirty="0"/>
          </a:p>
          <a:p>
            <a:pPr marL="0" indent="0" algn="ctr">
              <a:spcAft>
                <a:spcPts val="450"/>
              </a:spcAft>
              <a:buNone/>
            </a:pPr>
            <a:endParaRPr lang="en-US" sz="2700" b="1" dirty="0"/>
          </a:p>
          <a:p>
            <a:pPr marL="0" indent="0" algn="ctr">
              <a:spcAft>
                <a:spcPts val="450"/>
              </a:spcAft>
              <a:buNone/>
            </a:pPr>
            <a:endParaRPr lang="en-US" sz="2700" b="1" dirty="0"/>
          </a:p>
          <a:p>
            <a:pPr marL="0" indent="0" algn="ctr">
              <a:spcAft>
                <a:spcPts val="450"/>
              </a:spcAft>
              <a:buNone/>
            </a:pPr>
            <a:endParaRPr lang="en-US" sz="2700" b="1" dirty="0"/>
          </a:p>
          <a:p>
            <a:pPr marL="0" indent="0" algn="ctr">
              <a:spcAft>
                <a:spcPts val="450"/>
              </a:spcAft>
              <a:buNone/>
            </a:pPr>
            <a:r>
              <a:rPr lang="en-US" sz="2700" b="1" dirty="0"/>
              <a:t>Ricarda Meissner</a:t>
            </a:r>
          </a:p>
          <a:p>
            <a:pPr marL="0" indent="0" algn="ctr">
              <a:spcAft>
                <a:spcPts val="450"/>
              </a:spcAft>
              <a:buNone/>
            </a:pPr>
            <a:r>
              <a:rPr lang="en-US" sz="1500" b="1" dirty="0">
                <a:hlinkClick r:id="rId2"/>
              </a:rPr>
              <a:t>Ricarda.Meissner@giz.de</a:t>
            </a:r>
            <a:r>
              <a:rPr lang="en-US" sz="1500" b="1" dirty="0"/>
              <a:t> </a:t>
            </a:r>
          </a:p>
          <a:p>
            <a:pPr marL="0" indent="0" algn="ctr">
              <a:spcAft>
                <a:spcPts val="450"/>
              </a:spcAft>
              <a:buNone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Head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project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“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Connective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Cities” GIZ GmbH </a:t>
            </a:r>
          </a:p>
          <a:p>
            <a:pPr marL="0" indent="0" algn="ctr">
              <a:spcAft>
                <a:spcPts val="450"/>
              </a:spcAft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3402498-93BA-408A-A9A5-F49420398B3C}"/>
              </a:ext>
            </a:extLst>
          </p:cNvPr>
          <p:cNvSpPr txBox="1">
            <a:spLocks/>
          </p:cNvSpPr>
          <p:nvPr/>
        </p:nvSpPr>
        <p:spPr bwMode="auto">
          <a:xfrm>
            <a:off x="784626" y="1465378"/>
            <a:ext cx="77724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Welcome to the Workshop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698375C-A4FD-864C-91C5-C72A89C62598}"/>
              </a:ext>
            </a:extLst>
          </p:cNvPr>
          <p:cNvSpPr/>
          <p:nvPr/>
        </p:nvSpPr>
        <p:spPr>
          <a:xfrm>
            <a:off x="2517933" y="5205568"/>
            <a:ext cx="6400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err="1">
                <a:solidFill>
                  <a:srgbClr val="002844"/>
                </a:solidFill>
              </a:rPr>
              <a:t>Get</a:t>
            </a:r>
            <a:r>
              <a:rPr lang="de-DE" sz="1400" i="1" dirty="0">
                <a:solidFill>
                  <a:srgbClr val="002844"/>
                </a:solidFill>
              </a:rPr>
              <a:t> </a:t>
            </a:r>
            <a:r>
              <a:rPr lang="de-DE" sz="1400" i="1" dirty="0" err="1">
                <a:solidFill>
                  <a:srgbClr val="002844"/>
                </a:solidFill>
              </a:rPr>
              <a:t>connected</a:t>
            </a:r>
            <a:r>
              <a:rPr lang="de-DE" sz="1400" i="1" dirty="0">
                <a:solidFill>
                  <a:srgbClr val="002844"/>
                </a:solidFill>
              </a:rPr>
              <a:t> on   </a:t>
            </a:r>
            <a:r>
              <a:rPr lang="de-DE" b="1" i="1" dirty="0" err="1">
                <a:solidFill>
                  <a:srgbClr val="002060"/>
                </a:solidFill>
              </a:rPr>
              <a:t>www.connective-cities.net</a:t>
            </a:r>
            <a:br>
              <a:rPr lang="de-DE" b="1" i="1" dirty="0">
                <a:solidFill>
                  <a:srgbClr val="002060"/>
                </a:solidFill>
              </a:rPr>
            </a:br>
            <a:br>
              <a:rPr lang="de-DE" b="1" i="1" dirty="0">
                <a:solidFill>
                  <a:srgbClr val="002060"/>
                </a:solidFill>
              </a:rPr>
            </a:br>
            <a:r>
              <a:rPr lang="en-US" sz="1400" i="1" dirty="0">
                <a:solidFill>
                  <a:srgbClr val="002060"/>
                </a:solidFill>
              </a:rPr>
              <a:t>Follow Connective Cities on Facebook, </a:t>
            </a:r>
            <a:r>
              <a:rPr lang="en-US" sz="1400" i="1" dirty="0" err="1">
                <a:solidFill>
                  <a:srgbClr val="002060"/>
                </a:solidFill>
              </a:rPr>
              <a:t>Youtube</a:t>
            </a:r>
            <a:r>
              <a:rPr lang="en-US" sz="1400" i="1" dirty="0">
                <a:solidFill>
                  <a:srgbClr val="002060"/>
                </a:solidFill>
              </a:rPr>
              <a:t> &amp; Linked-in!</a:t>
            </a:r>
            <a:br>
              <a:rPr lang="en-GB" sz="1400" i="1" dirty="0">
                <a:solidFill>
                  <a:srgbClr val="002060"/>
                </a:solidFill>
              </a:rPr>
            </a:br>
            <a:r>
              <a:rPr lang="de-DE" sz="1400" b="1" i="1" dirty="0">
                <a:solidFill>
                  <a:srgbClr val="002844"/>
                </a:solidFill>
              </a:rPr>
              <a:t> </a:t>
            </a:r>
            <a:br>
              <a:rPr lang="de-DE" sz="1400" b="1" i="1" dirty="0">
                <a:solidFill>
                  <a:srgbClr val="002844"/>
                </a:solidFill>
              </a:rPr>
            </a:b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91004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AE137-1858-48C1-859B-9D6CAF0A3E1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4626" y="1929151"/>
            <a:ext cx="7391811" cy="32529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450"/>
              </a:spcAft>
              <a:buNone/>
            </a:pPr>
            <a:endParaRPr lang="en-US" sz="2700" b="1" dirty="0"/>
          </a:p>
          <a:p>
            <a:pPr marL="0" indent="0" algn="ctr">
              <a:spcAft>
                <a:spcPts val="450"/>
              </a:spcAft>
              <a:buNone/>
            </a:pPr>
            <a:endParaRPr lang="en-US" sz="2700" b="1" dirty="0"/>
          </a:p>
          <a:p>
            <a:pPr marL="0" indent="0" algn="ctr">
              <a:spcAft>
                <a:spcPts val="450"/>
              </a:spcAft>
              <a:buNone/>
            </a:pPr>
            <a:endParaRPr lang="en-US" sz="2700" b="1" dirty="0"/>
          </a:p>
          <a:p>
            <a:pPr marL="0" indent="0" algn="ctr">
              <a:spcAft>
                <a:spcPts val="450"/>
              </a:spcAft>
              <a:buNone/>
            </a:pPr>
            <a:endParaRPr lang="en-US" sz="2700" b="1" dirty="0"/>
          </a:p>
          <a:p>
            <a:pPr marL="0" indent="0" algn="ctr">
              <a:spcAft>
                <a:spcPts val="450"/>
              </a:spcAft>
              <a:buNone/>
            </a:pPr>
            <a:r>
              <a:rPr lang="en-US" sz="2700" b="1" dirty="0"/>
              <a:t>Frank </a:t>
            </a:r>
            <a:r>
              <a:rPr lang="en-US" sz="2700" b="1" dirty="0" err="1"/>
              <a:t>Waeltring</a:t>
            </a:r>
            <a:r>
              <a:rPr lang="en-US" sz="2700" b="1" dirty="0"/>
              <a:t> </a:t>
            </a:r>
          </a:p>
          <a:p>
            <a:pPr marL="0" indent="0" algn="ctr">
              <a:spcAft>
                <a:spcPts val="450"/>
              </a:spcAft>
              <a:buNone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Mesopartner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Aft>
                <a:spcPts val="450"/>
              </a:spcAft>
              <a:buNone/>
            </a:pPr>
            <a:r>
              <a:rPr lang="en-US" sz="1500" b="1" dirty="0">
                <a:hlinkClick r:id="rId2"/>
              </a:rPr>
              <a:t>www.mesopartner.com</a:t>
            </a:r>
            <a:r>
              <a:rPr lang="en-US" sz="1500" b="1" dirty="0"/>
              <a:t>   </a:t>
            </a:r>
          </a:p>
          <a:p>
            <a:pPr marL="0" indent="0" algn="ctr">
              <a:spcAft>
                <a:spcPts val="450"/>
              </a:spcAft>
              <a:buNone/>
            </a:pP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Aft>
                <a:spcPts val="450"/>
              </a:spcAft>
              <a:buNone/>
            </a:pP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3402498-93BA-408A-A9A5-F49420398B3C}"/>
              </a:ext>
            </a:extLst>
          </p:cNvPr>
          <p:cNvSpPr txBox="1">
            <a:spLocks/>
          </p:cNvSpPr>
          <p:nvPr/>
        </p:nvSpPr>
        <p:spPr bwMode="auto">
          <a:xfrm>
            <a:off x="967563" y="1488824"/>
            <a:ext cx="77724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Short introduction into the Program and the Cluster “Climate neutral Urban Development”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A00BC0F-93E1-A14B-979F-407BA1953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62" y="5182115"/>
            <a:ext cx="2192214" cy="7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0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38F12-24AC-3D48-8216-5ABC9919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Main </a:t>
            </a:r>
            <a:r>
              <a:rPr lang="de-DE" sz="3600" dirty="0" err="1"/>
              <a:t>objective</a:t>
            </a:r>
            <a:r>
              <a:rPr lang="de-DE" sz="3600" dirty="0"/>
              <a:t> </a:t>
            </a:r>
            <a:r>
              <a:rPr lang="de-DE" sz="3600" dirty="0" err="1"/>
              <a:t>today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A62B5D-F79E-4A40-B457-EA78C91B9C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3982" y="1597164"/>
            <a:ext cx="5100361" cy="4735663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Sharing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inspirational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practices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de-DE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</a:rPr>
              <a:t>Reflecting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jointly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on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key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questions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de-DE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</a:rPr>
              <a:t>Strengthening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</a:rPr>
              <a:t>ourselves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as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pioneers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change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promote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concrete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initiatives </a:t>
            </a:r>
          </a:p>
          <a:p>
            <a:endParaRPr lang="de-DE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</a:rPr>
              <a:t>Initiating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 a Green City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</a:rPr>
              <a:t>Pioneer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 Change Exchange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beyond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Cluster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Connective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Cities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Platform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8198" name="Picture 6" descr="Differences between Goal and Objective | Corvisio OKR">
            <a:extLst>
              <a:ext uri="{FF2B5EF4-FFF2-40B4-BE49-F238E27FC236}">
                <a16:creationId xmlns:a16="http://schemas.microsoft.com/office/drawing/2014/main" id="{CE08BD75-E496-D248-8B8F-684559D4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16" y="1845408"/>
            <a:ext cx="38100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1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3DB46FE-6EA5-BC4C-B924-2EEE4BC43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82" y="811776"/>
            <a:ext cx="8034584" cy="881596"/>
          </a:xfrm>
        </p:spPr>
        <p:txBody>
          <a:bodyPr/>
          <a:lstStyle/>
          <a:p>
            <a:r>
              <a:rPr lang="de-DE" sz="3600" dirty="0"/>
              <a:t>Agenda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BEDE45-8819-4A49-B45B-1BDE30229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4" y="1475722"/>
            <a:ext cx="6998677" cy="47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58E04-BD43-D34A-A079-1B7B12B72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05" y="708647"/>
            <a:ext cx="8034584" cy="881596"/>
          </a:xfrm>
        </p:spPr>
        <p:txBody>
          <a:bodyPr/>
          <a:lstStyle/>
          <a:p>
            <a:r>
              <a:rPr lang="de-DE" sz="2800" dirty="0"/>
              <a:t>Working </a:t>
            </a:r>
            <a:r>
              <a:rPr lang="de-DE" sz="2800" dirty="0" err="1"/>
              <a:t>groups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question</a:t>
            </a:r>
            <a:r>
              <a:rPr lang="de-DE" sz="2800" dirty="0"/>
              <a:t> on </a:t>
            </a:r>
            <a:r>
              <a:rPr lang="de-DE" sz="2800" dirty="0" err="1"/>
              <a:t>who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 err="1"/>
              <a:t>needs</a:t>
            </a:r>
            <a:r>
              <a:rPr lang="de-DE" sz="2800" dirty="0"/>
              <a:t> </a:t>
            </a:r>
            <a:r>
              <a:rPr lang="de-DE" sz="2800" dirty="0" err="1"/>
              <a:t>translation</a:t>
            </a:r>
            <a:r>
              <a:rPr lang="de-DE" sz="2800" dirty="0"/>
              <a:t> in </a:t>
            </a:r>
            <a:r>
              <a:rPr lang="de-DE" sz="2800" dirty="0" err="1"/>
              <a:t>working</a:t>
            </a:r>
            <a:r>
              <a:rPr lang="de-DE" sz="2800" dirty="0"/>
              <a:t> </a:t>
            </a:r>
            <a:r>
              <a:rPr lang="de-DE" sz="2800" dirty="0" err="1"/>
              <a:t>groups</a:t>
            </a:r>
            <a:r>
              <a:rPr lang="de-DE" sz="2800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498783-A12E-8C4E-AA01-149F28A31F7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2271" y="1769170"/>
            <a:ext cx="8036295" cy="4735663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: </a:t>
            </a:r>
          </a:p>
          <a:p>
            <a:pPr lvl="1"/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an </a:t>
            </a:r>
            <a:r>
              <a:rPr lang="de-DE" dirty="0" err="1"/>
              <a:t>exchange</a:t>
            </a:r>
            <a:r>
              <a:rPr lang="de-DE" dirty="0"/>
              <a:t> in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English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perfect</a:t>
            </a:r>
            <a:r>
              <a:rPr lang="de-DE" dirty="0"/>
              <a:t>, </a:t>
            </a:r>
            <a:r>
              <a:rPr lang="de-DE" dirty="0" err="1"/>
              <a:t>encouragement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Still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: Who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translation</a:t>
            </a:r>
            <a:r>
              <a:rPr lang="de-DE" dirty="0"/>
              <a:t>,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speak</a:t>
            </a:r>
            <a:r>
              <a:rPr lang="de-DE" dirty="0"/>
              <a:t> a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english</a:t>
            </a:r>
            <a:r>
              <a:rPr lang="de-DE" dirty="0"/>
              <a:t>? </a:t>
            </a:r>
            <a:r>
              <a:rPr lang="de-DE" dirty="0" err="1"/>
              <a:t>Reason</a:t>
            </a:r>
            <a:r>
              <a:rPr lang="de-DE" dirty="0"/>
              <a:t>: 2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translation</a:t>
            </a:r>
            <a:endParaRPr lang="de-DE" dirty="0"/>
          </a:p>
          <a:p>
            <a:pPr lvl="1"/>
            <a:r>
              <a:rPr lang="de-DE" dirty="0"/>
              <a:t>Jasmin will </a:t>
            </a:r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question</a:t>
            </a:r>
            <a:endParaRPr lang="de-DE" dirty="0"/>
          </a:p>
          <a:p>
            <a:pPr lvl="1"/>
            <a:r>
              <a:rPr lang="de-DE" dirty="0" err="1"/>
              <a:t>Leading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cluwter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7929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_Vorlage_Connective_Cities">
  <a:themeElements>
    <a:clrScheme name="Conective Cities Hausfarben">
      <a:dk1>
        <a:srgbClr val="3C3C3C"/>
      </a:dk1>
      <a:lt1>
        <a:srgbClr val="F1F1EC"/>
      </a:lt1>
      <a:dk2>
        <a:srgbClr val="E63728"/>
      </a:dk2>
      <a:lt2>
        <a:srgbClr val="FFFFFF"/>
      </a:lt2>
      <a:accent1>
        <a:srgbClr val="5C7824"/>
      </a:accent1>
      <a:accent2>
        <a:srgbClr val="002945"/>
      </a:accent2>
      <a:accent3>
        <a:srgbClr val="8A8A8A"/>
      </a:accent3>
      <a:accent4>
        <a:srgbClr val="B1B1B1"/>
      </a:accent4>
      <a:accent5>
        <a:srgbClr val="D8D8D8"/>
      </a:accent5>
      <a:accent6>
        <a:srgbClr val="FFFFFF"/>
      </a:accent6>
      <a:hlink>
        <a:srgbClr val="00378C"/>
      </a:hlink>
      <a:folHlink>
        <a:srgbClr val="AF007D"/>
      </a:folHlink>
    </a:clrScheme>
    <a:fontScheme name="K12_Sego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</a:spPr>
      <a:bodyPr vert="horz" lIns="0" tIns="0" rIns="0" bIns="0" rtlCol="0" anchor="ctr">
        <a:noAutofit/>
      </a:bodyPr>
      <a:lstStyle>
        <a:defPPr indent="0" algn="ctr" fontAlgn="base">
          <a:lnSpc>
            <a:spcPct val="100000"/>
          </a:lnSpc>
          <a:spcBef>
            <a:spcPts val="300"/>
          </a:spcBef>
          <a:spcAft>
            <a:spcPts val="300"/>
          </a:spcAft>
          <a:buClr>
            <a:srgbClr val="6C9345"/>
          </a:buClr>
          <a:buFont typeface="Wingdings" pitchFamily="2" charset="2"/>
          <a:buNone/>
          <a:defRPr sz="2000" b="0" kern="0" dirty="0" smtClean="0">
            <a:latin typeface="Roboto" pitchFamily="2" charset="0"/>
            <a:ea typeface="Roboto" pitchFamily="2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vert="horz" lIns="0" tIns="0" rIns="0" bIns="0" rtlCol="0">
        <a:noAutofit/>
      </a:bodyPr>
      <a:lstStyle>
        <a:defPPr>
          <a:defRPr dirty="0">
            <a:latin typeface="Roboto" pitchFamily="2" charset="0"/>
          </a:defRPr>
        </a:defPPr>
      </a:lstStyle>
    </a:txDef>
  </a:objectDefaults>
  <a:extraClrSchemeLst>
    <a:extraClrScheme>
      <a:clrScheme name="pressrelatio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atio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T_Vorlage_Connective_Cities">
  <a:themeElements>
    <a:clrScheme name="Conective Cities Hausfarben">
      <a:dk1>
        <a:srgbClr val="3C3C3C"/>
      </a:dk1>
      <a:lt1>
        <a:srgbClr val="F1F1EC"/>
      </a:lt1>
      <a:dk2>
        <a:srgbClr val="E63728"/>
      </a:dk2>
      <a:lt2>
        <a:srgbClr val="FFFFFF"/>
      </a:lt2>
      <a:accent1>
        <a:srgbClr val="5C7824"/>
      </a:accent1>
      <a:accent2>
        <a:srgbClr val="002945"/>
      </a:accent2>
      <a:accent3>
        <a:srgbClr val="8A8A8A"/>
      </a:accent3>
      <a:accent4>
        <a:srgbClr val="B1B1B1"/>
      </a:accent4>
      <a:accent5>
        <a:srgbClr val="D8D8D8"/>
      </a:accent5>
      <a:accent6>
        <a:srgbClr val="FFFFFF"/>
      </a:accent6>
      <a:hlink>
        <a:srgbClr val="00378C"/>
      </a:hlink>
      <a:folHlink>
        <a:srgbClr val="AF007D"/>
      </a:folHlink>
    </a:clrScheme>
    <a:fontScheme name="K12_Sego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solidFill>
            <a:schemeClr val="accent1"/>
          </a:solidFill>
        </a:ln>
      </a:spPr>
      <a:bodyPr vert="horz" lIns="0" tIns="0" rIns="0" bIns="0" rtlCol="0" anchor="ctr">
        <a:noAutofit/>
      </a:bodyPr>
      <a:lstStyle>
        <a:defPPr indent="0" algn="ctr" fontAlgn="base">
          <a:lnSpc>
            <a:spcPct val="100000"/>
          </a:lnSpc>
          <a:spcBef>
            <a:spcPts val="300"/>
          </a:spcBef>
          <a:spcAft>
            <a:spcPts val="300"/>
          </a:spcAft>
          <a:buClr>
            <a:srgbClr val="6C9345"/>
          </a:buClr>
          <a:buFont typeface="Wingdings" pitchFamily="2" charset="2"/>
          <a:buNone/>
          <a:defRPr sz="2000" b="0" kern="0" dirty="0" smtClean="0">
            <a:latin typeface="Roboto" pitchFamily="2" charset="0"/>
            <a:ea typeface="Roboto" pitchFamily="2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vert="horz" lIns="0" tIns="0" rIns="0" bIns="0" rtlCol="0">
        <a:noAutofit/>
      </a:bodyPr>
      <a:lstStyle>
        <a:defPPr>
          <a:defRPr dirty="0">
            <a:latin typeface="Roboto" pitchFamily="2" charset="0"/>
          </a:defRPr>
        </a:defPPr>
      </a:lstStyle>
    </a:txDef>
  </a:objectDefaults>
  <a:extraClrSchemeLst>
    <a:extraClrScheme>
      <a:clrScheme name="pressrelatio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atio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PT_Vorlage_Connective_Cities">
  <a:themeElements>
    <a:clrScheme name="Conective Cities Hausfarben">
      <a:dk1>
        <a:srgbClr val="3C3C3C"/>
      </a:dk1>
      <a:lt1>
        <a:srgbClr val="F1F1EC"/>
      </a:lt1>
      <a:dk2>
        <a:srgbClr val="E63728"/>
      </a:dk2>
      <a:lt2>
        <a:srgbClr val="FFFFFF"/>
      </a:lt2>
      <a:accent1>
        <a:srgbClr val="5C7824"/>
      </a:accent1>
      <a:accent2>
        <a:srgbClr val="002945"/>
      </a:accent2>
      <a:accent3>
        <a:srgbClr val="8A8A8A"/>
      </a:accent3>
      <a:accent4>
        <a:srgbClr val="B1B1B1"/>
      </a:accent4>
      <a:accent5>
        <a:srgbClr val="D8D8D8"/>
      </a:accent5>
      <a:accent6>
        <a:srgbClr val="FFFFFF"/>
      </a:accent6>
      <a:hlink>
        <a:srgbClr val="00378C"/>
      </a:hlink>
      <a:folHlink>
        <a:srgbClr val="AF007D"/>
      </a:folHlink>
    </a:clrScheme>
    <a:fontScheme name="K12_Sego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solidFill>
            <a:schemeClr val="accent1"/>
          </a:solidFill>
        </a:ln>
      </a:spPr>
      <a:bodyPr vert="horz" lIns="0" tIns="0" rIns="0" bIns="0" rtlCol="0" anchor="ctr">
        <a:noAutofit/>
      </a:bodyPr>
      <a:lstStyle>
        <a:defPPr indent="0" algn="ctr" fontAlgn="base">
          <a:lnSpc>
            <a:spcPct val="100000"/>
          </a:lnSpc>
          <a:spcBef>
            <a:spcPts val="300"/>
          </a:spcBef>
          <a:spcAft>
            <a:spcPts val="300"/>
          </a:spcAft>
          <a:buClr>
            <a:srgbClr val="6C9345"/>
          </a:buClr>
          <a:buFont typeface="Wingdings" pitchFamily="2" charset="2"/>
          <a:buNone/>
          <a:defRPr sz="2000" b="0" kern="0" dirty="0" smtClean="0">
            <a:latin typeface="Roboto" pitchFamily="2" charset="0"/>
            <a:ea typeface="Roboto" pitchFamily="2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vert="horz" lIns="0" tIns="0" rIns="0" bIns="0" rtlCol="0">
        <a:noAutofit/>
      </a:bodyPr>
      <a:lstStyle>
        <a:defPPr>
          <a:defRPr dirty="0">
            <a:latin typeface="Roboto" pitchFamily="2" charset="0"/>
          </a:defRPr>
        </a:defPPr>
      </a:lstStyle>
    </a:txDef>
  </a:objectDefaults>
  <a:extraClrSchemeLst>
    <a:extraClrScheme>
      <a:clrScheme name="pressrelatio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atio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PPT_Vorlage_Connective_Cities">
  <a:themeElements>
    <a:clrScheme name="Conective Cities Hausfarben">
      <a:dk1>
        <a:srgbClr val="3C3C3C"/>
      </a:dk1>
      <a:lt1>
        <a:srgbClr val="F1F1EC"/>
      </a:lt1>
      <a:dk2>
        <a:srgbClr val="E63728"/>
      </a:dk2>
      <a:lt2>
        <a:srgbClr val="FFFFFF"/>
      </a:lt2>
      <a:accent1>
        <a:srgbClr val="5C7824"/>
      </a:accent1>
      <a:accent2>
        <a:srgbClr val="002945"/>
      </a:accent2>
      <a:accent3>
        <a:srgbClr val="8A8A8A"/>
      </a:accent3>
      <a:accent4>
        <a:srgbClr val="B1B1B1"/>
      </a:accent4>
      <a:accent5>
        <a:srgbClr val="D8D8D8"/>
      </a:accent5>
      <a:accent6>
        <a:srgbClr val="FFFFFF"/>
      </a:accent6>
      <a:hlink>
        <a:srgbClr val="00378C"/>
      </a:hlink>
      <a:folHlink>
        <a:srgbClr val="AF007D"/>
      </a:folHlink>
    </a:clrScheme>
    <a:fontScheme name="K12_Sego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solidFill>
            <a:schemeClr val="accent1"/>
          </a:solidFill>
        </a:ln>
      </a:spPr>
      <a:bodyPr vert="horz" lIns="0" tIns="0" rIns="0" bIns="0" rtlCol="0" anchor="ctr">
        <a:noAutofit/>
      </a:bodyPr>
      <a:lstStyle>
        <a:defPPr indent="0" algn="ctr" fontAlgn="base">
          <a:lnSpc>
            <a:spcPct val="100000"/>
          </a:lnSpc>
          <a:spcBef>
            <a:spcPts val="300"/>
          </a:spcBef>
          <a:spcAft>
            <a:spcPts val="300"/>
          </a:spcAft>
          <a:buClr>
            <a:srgbClr val="6C9345"/>
          </a:buClr>
          <a:buFont typeface="Wingdings" pitchFamily="2" charset="2"/>
          <a:buNone/>
          <a:defRPr sz="2000" b="0" kern="0" dirty="0" smtClean="0">
            <a:latin typeface="Roboto" pitchFamily="2" charset="0"/>
            <a:ea typeface="Roboto" pitchFamily="2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vert="horz" lIns="0" tIns="0" rIns="0" bIns="0" rtlCol="0">
        <a:noAutofit/>
      </a:bodyPr>
      <a:lstStyle>
        <a:defPPr>
          <a:defRPr dirty="0">
            <a:latin typeface="Roboto" pitchFamily="2" charset="0"/>
          </a:defRPr>
        </a:defPPr>
      </a:lstStyle>
    </a:txDef>
  </a:objectDefaults>
  <a:extraClrSchemeLst>
    <a:extraClrScheme>
      <a:clrScheme name="pressrelatio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atio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PT_Vorlage_Connective_Cities">
  <a:themeElements>
    <a:clrScheme name="Conective Cities Hausfarben">
      <a:dk1>
        <a:srgbClr val="3C3C3C"/>
      </a:dk1>
      <a:lt1>
        <a:srgbClr val="F1F1EC"/>
      </a:lt1>
      <a:dk2>
        <a:srgbClr val="E63728"/>
      </a:dk2>
      <a:lt2>
        <a:srgbClr val="FFFFFF"/>
      </a:lt2>
      <a:accent1>
        <a:srgbClr val="5C7824"/>
      </a:accent1>
      <a:accent2>
        <a:srgbClr val="002945"/>
      </a:accent2>
      <a:accent3>
        <a:srgbClr val="8A8A8A"/>
      </a:accent3>
      <a:accent4>
        <a:srgbClr val="B1B1B1"/>
      </a:accent4>
      <a:accent5>
        <a:srgbClr val="D8D8D8"/>
      </a:accent5>
      <a:accent6>
        <a:srgbClr val="FFFFFF"/>
      </a:accent6>
      <a:hlink>
        <a:srgbClr val="00378C"/>
      </a:hlink>
      <a:folHlink>
        <a:srgbClr val="AF007D"/>
      </a:folHlink>
    </a:clrScheme>
    <a:fontScheme name="K12_Sego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solidFill>
            <a:schemeClr val="accent1"/>
          </a:solidFill>
        </a:ln>
      </a:spPr>
      <a:bodyPr vert="horz" lIns="0" tIns="0" rIns="0" bIns="0" rtlCol="0" anchor="ctr">
        <a:noAutofit/>
      </a:bodyPr>
      <a:lstStyle>
        <a:defPPr indent="0" algn="ctr" fontAlgn="base">
          <a:lnSpc>
            <a:spcPct val="100000"/>
          </a:lnSpc>
          <a:spcBef>
            <a:spcPts val="300"/>
          </a:spcBef>
          <a:spcAft>
            <a:spcPts val="300"/>
          </a:spcAft>
          <a:buClr>
            <a:srgbClr val="6C9345"/>
          </a:buClr>
          <a:buFont typeface="Wingdings" pitchFamily="2" charset="2"/>
          <a:buNone/>
          <a:defRPr sz="2000" b="0" kern="0" dirty="0" smtClean="0">
            <a:latin typeface="Roboto" pitchFamily="2" charset="0"/>
            <a:ea typeface="Roboto" pitchFamily="2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vert="horz" lIns="0" tIns="0" rIns="0" bIns="0" rtlCol="0">
        <a:noAutofit/>
      </a:bodyPr>
      <a:lstStyle>
        <a:defPPr>
          <a:defRPr dirty="0">
            <a:latin typeface="Roboto" pitchFamily="2" charset="0"/>
          </a:defRPr>
        </a:defPPr>
      </a:lstStyle>
    </a:txDef>
  </a:objectDefaults>
  <a:extraClrSchemeLst>
    <a:extraClrScheme>
      <a:clrScheme name="pressrelatio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atio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PPT_Vorlage_Connective_Cities">
  <a:themeElements>
    <a:clrScheme name="Conective Cities Hausfarben">
      <a:dk1>
        <a:srgbClr val="3C3C3C"/>
      </a:dk1>
      <a:lt1>
        <a:srgbClr val="F1F1EC"/>
      </a:lt1>
      <a:dk2>
        <a:srgbClr val="E63728"/>
      </a:dk2>
      <a:lt2>
        <a:srgbClr val="FFFFFF"/>
      </a:lt2>
      <a:accent1>
        <a:srgbClr val="5C7824"/>
      </a:accent1>
      <a:accent2>
        <a:srgbClr val="002945"/>
      </a:accent2>
      <a:accent3>
        <a:srgbClr val="8A8A8A"/>
      </a:accent3>
      <a:accent4>
        <a:srgbClr val="B1B1B1"/>
      </a:accent4>
      <a:accent5>
        <a:srgbClr val="D8D8D8"/>
      </a:accent5>
      <a:accent6>
        <a:srgbClr val="FFFFFF"/>
      </a:accent6>
      <a:hlink>
        <a:srgbClr val="00378C"/>
      </a:hlink>
      <a:folHlink>
        <a:srgbClr val="AF007D"/>
      </a:folHlink>
    </a:clrScheme>
    <a:fontScheme name="K12_Sego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solidFill>
            <a:schemeClr val="accent1"/>
          </a:solidFill>
        </a:ln>
      </a:spPr>
      <a:bodyPr vert="horz" lIns="0" tIns="0" rIns="0" bIns="0" rtlCol="0" anchor="ctr">
        <a:noAutofit/>
      </a:bodyPr>
      <a:lstStyle>
        <a:defPPr indent="0" algn="ctr" fontAlgn="base">
          <a:lnSpc>
            <a:spcPct val="100000"/>
          </a:lnSpc>
          <a:spcBef>
            <a:spcPts val="300"/>
          </a:spcBef>
          <a:spcAft>
            <a:spcPts val="300"/>
          </a:spcAft>
          <a:buClr>
            <a:srgbClr val="6C9345"/>
          </a:buClr>
          <a:buFont typeface="Wingdings" pitchFamily="2" charset="2"/>
          <a:buNone/>
          <a:defRPr sz="2000" b="0" kern="0" dirty="0" smtClean="0">
            <a:latin typeface="Roboto" pitchFamily="2" charset="0"/>
            <a:ea typeface="Roboto" pitchFamily="2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vert="horz" lIns="0" tIns="0" rIns="0" bIns="0" rtlCol="0">
        <a:noAutofit/>
      </a:bodyPr>
      <a:lstStyle>
        <a:defPPr>
          <a:defRPr dirty="0">
            <a:latin typeface="Roboto" pitchFamily="2" charset="0"/>
          </a:defRPr>
        </a:defPPr>
      </a:lstStyle>
    </a:txDef>
  </a:objectDefaults>
  <a:extraClrSchemeLst>
    <a:extraClrScheme>
      <a:clrScheme name="pressrelatio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atio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1151</Words>
  <Application>Microsoft Macintosh PowerPoint</Application>
  <PresentationFormat>Bildschirmpräsentation (4:3)</PresentationFormat>
  <Paragraphs>185</Paragraphs>
  <Slides>22</Slides>
  <Notes>2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22</vt:i4>
      </vt:variant>
    </vt:vector>
  </HeadingPairs>
  <TitlesOfParts>
    <vt:vector size="38" baseType="lpstr">
      <vt:lpstr>Arial</vt:lpstr>
      <vt:lpstr>Calibri</vt:lpstr>
      <vt:lpstr>Calibri Light</vt:lpstr>
      <vt:lpstr>HelveticaNeueLT Com 55 Roman</vt:lpstr>
      <vt:lpstr>Roboto</vt:lpstr>
      <vt:lpstr>Segoe UI</vt:lpstr>
      <vt:lpstr>Symbol</vt:lpstr>
      <vt:lpstr>Wingdings</vt:lpstr>
      <vt:lpstr>Wingdings 2</vt:lpstr>
      <vt:lpstr>Office</vt:lpstr>
      <vt:lpstr>PPT_Vorlage_Connective_Cities</vt:lpstr>
      <vt:lpstr>1_PPT_Vorlage_Connective_Cities</vt:lpstr>
      <vt:lpstr>2_PPT_Vorlage_Connective_Cities</vt:lpstr>
      <vt:lpstr>3_PPT_Vorlage_Connective_Cities</vt:lpstr>
      <vt:lpstr>4_PPT_Vorlage_Connective_Cities</vt:lpstr>
      <vt:lpstr>5_PPT_Vorlage_Connective_Cities</vt:lpstr>
      <vt:lpstr>PowerPoint-Präsentation</vt:lpstr>
      <vt:lpstr>PowerPoint-Präsentation</vt:lpstr>
      <vt:lpstr>Opening video</vt:lpstr>
      <vt:lpstr>Technical aspects</vt:lpstr>
      <vt:lpstr>PowerPoint-Präsentation</vt:lpstr>
      <vt:lpstr>PowerPoint-Präsentation</vt:lpstr>
      <vt:lpstr>Main objective today</vt:lpstr>
      <vt:lpstr>Agenda</vt:lpstr>
      <vt:lpstr>Working groups and question on who  needs translation in working groups </vt:lpstr>
      <vt:lpstr>The facilitation team of the Cluster „Climate neutral Urban Development“</vt:lpstr>
      <vt:lpstr>Experience sharing cities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Thank you for your active participation!   See you end of February!    </vt:lpstr>
      <vt:lpstr>Information for facilitators </vt:lpstr>
      <vt:lpstr>Facilitators of break-out sessions </vt:lpstr>
      <vt:lpstr>Break out group facilitation  </vt:lpstr>
      <vt:lpstr>How can facilitators enter their groups and the mural board </vt:lpstr>
    </vt:vector>
  </TitlesOfParts>
  <Company>GIZ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Poppe, Manfred GIZ</dc:creator>
  <cp:lastModifiedBy>Frank Waeltring</cp:lastModifiedBy>
  <cp:revision>71</cp:revision>
  <cp:lastPrinted>2022-01-19T11:03:17Z</cp:lastPrinted>
  <dcterms:created xsi:type="dcterms:W3CDTF">2019-01-18T10:30:55Z</dcterms:created>
  <dcterms:modified xsi:type="dcterms:W3CDTF">2022-01-19T11:22:52Z</dcterms:modified>
</cp:coreProperties>
</file>