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7716678"/>
              <a:satOff val="53846"/>
              <a:lumOff val="-1782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hueOff val="35397"/>
                  <a:satOff val="-32245"/>
                  <a:lumOff val="-4697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FFF056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chemeClr val="accent3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chemeClr val="accent3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Shape 2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"/>
          <p:cNvSpPr/>
          <p:nvPr/>
        </p:nvSpPr>
        <p:spPr>
          <a:xfrm>
            <a:off x="-38014" y="26523"/>
            <a:ext cx="18374180" cy="13688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1D2A4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ts val="18900"/>
              </a:lnSpc>
              <a:defRPr spc="-1000" sz="200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pPr>
          </a:p>
        </p:txBody>
      </p:sp>
      <p:sp>
        <p:nvSpPr>
          <p:cNvPr id="13" name="Digitalisation Cluster…"/>
          <p:cNvSpPr txBox="1"/>
          <p:nvPr>
            <p:ph type="body" sz="half" idx="21" hasCustomPrompt="1"/>
          </p:nvPr>
        </p:nvSpPr>
        <p:spPr>
          <a:xfrm>
            <a:off x="637923" y="7321011"/>
            <a:ext cx="13773492" cy="591053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775" sz="15500">
                <a:solidFill>
                  <a:schemeClr val="accent3"/>
                </a:solidFill>
              </a:defRPr>
            </a:pPr>
            <a:r>
              <a:t>Main Title</a:t>
            </a:r>
          </a:p>
          <a:p>
            <a: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775" sz="15500">
                <a:solidFill>
                  <a:schemeClr val="accent3"/>
                </a:solidFill>
              </a:defRPr>
            </a:pPr>
            <a:r>
              <a:t/>
            </a:r>
          </a:p>
        </p:txBody>
      </p:sp>
      <p:pic>
        <p:nvPicPr>
          <p:cNvPr id="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50045" y="893958"/>
            <a:ext cx="3542487" cy="1320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0" b="15670"/>
          <a:stretch>
            <a:fillRect/>
          </a:stretch>
        </p:blipFill>
        <p:spPr>
          <a:xfrm>
            <a:off x="8442512" y="3043037"/>
            <a:ext cx="13328064" cy="444496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Connective Cities Lab 2021"/>
          <p:cNvSpPr txBox="1"/>
          <p:nvPr/>
        </p:nvSpPr>
        <p:spPr>
          <a:xfrm>
            <a:off x="301950" y="13170537"/>
            <a:ext cx="1978150" cy="274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00">
                <a:solidFill>
                  <a:schemeClr val="accent3"/>
                </a:solidFill>
              </a:defRPr>
            </a:lvl1pPr>
          </a:lstStyle>
          <a:p>
            <a:pPr/>
            <a:r>
              <a:t>Connective Cities Lab 2021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xfrm>
            <a:off x="23123959" y="13094777"/>
            <a:ext cx="368573" cy="360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9" name="Slide Title"/>
          <p:cNvSpPr txBox="1"/>
          <p:nvPr>
            <p:ph type="body" sz="quarter" idx="22"/>
          </p:nvPr>
        </p:nvSpPr>
        <p:spPr>
          <a:xfrm>
            <a:off x="2685857" y="1270000"/>
            <a:ext cx="9779001" cy="588227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70" sz="8500"/>
            </a:lvl1pPr>
          </a:lstStyle>
          <a:p>
            <a:pPr/>
            <a:r>
              <a:t>Slide Title</a:t>
            </a:r>
          </a:p>
        </p:txBody>
      </p:sp>
      <p:sp>
        <p:nvSpPr>
          <p:cNvPr id="120" name="Body Level One…"/>
          <p:cNvSpPr txBox="1"/>
          <p:nvPr>
            <p:ph type="body" sz="quarter" idx="23"/>
          </p:nvPr>
        </p:nvSpPr>
        <p:spPr>
          <a:xfrm>
            <a:off x="2685857" y="7060576"/>
            <a:ext cx="9779001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23123959" y="13099011"/>
            <a:ext cx="368573" cy="360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ody Level One…"/>
          <p:cNvSpPr txBox="1"/>
          <p:nvPr>
            <p:ph type="body" idx="21" hasCustomPrompt="1"/>
          </p:nvPr>
        </p:nvSpPr>
        <p:spPr>
          <a:xfrm>
            <a:off x="2685857" y="3465432"/>
            <a:ext cx="19012286" cy="8256012"/>
          </a:xfrm>
          <a:prstGeom prst="rect">
            <a:avLst/>
          </a:prstGeom>
        </p:spPr>
        <p:txBody>
          <a:bodyPr/>
          <a:lstStyle/>
          <a:p>
            <a:pPr/>
            <a:r>
              <a:t>Bullets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23123959" y="13094777"/>
            <a:ext cx="368573" cy="360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lide title"/>
          <p:cNvSpPr txBox="1"/>
          <p:nvPr>
            <p:ph type="body" sz="quarter" idx="21" hasCustomPrompt="1"/>
          </p:nvPr>
        </p:nvSpPr>
        <p:spPr>
          <a:xfrm>
            <a:off x="1206500" y="743497"/>
            <a:ext cx="15836423" cy="1932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560" sz="14000">
                <a:solidFill>
                  <a:schemeClr val="accent5">
                    <a:hueOff val="-441271"/>
                    <a:satOff val="-99999"/>
                    <a:lumOff val="18251"/>
                  </a:schemeClr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23123959" y="13094777"/>
            <a:ext cx="368573" cy="360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chemeClr val="accent3">
            <a:hueOff val="7541609"/>
            <a:satOff val="-92714"/>
            <a:lumOff val="-46072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dy Level One…"/>
          <p:cNvSpPr txBox="1"/>
          <p:nvPr>
            <p:ph type="body" idx="1" hasCustomPrompt="1"/>
          </p:nvPr>
        </p:nvSpPr>
        <p:spPr>
          <a:xfrm>
            <a:off x="1206500" y="2990708"/>
            <a:ext cx="21971000" cy="77345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32" sz="11600">
                <a:solidFill>
                  <a:schemeClr val="accent3"/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32" sz="11600">
                <a:solidFill>
                  <a:schemeClr val="accent3"/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32" sz="11600">
                <a:solidFill>
                  <a:schemeClr val="accent3"/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32" sz="11600">
                <a:solidFill>
                  <a:schemeClr val="accent3"/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32" sz="11600">
                <a:solidFill>
                  <a:schemeClr val="accent3"/>
                </a:solidFill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23123959" y="13094777"/>
            <a:ext cx="368573" cy="3608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hueOff val="-441271"/>
                    <a:satOff val="-99999"/>
                    <a:lumOff val="18251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ub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3" name="subtitle here"/>
          <p:cNvSpPr txBox="1"/>
          <p:nvPr/>
        </p:nvSpPr>
        <p:spPr>
          <a:xfrm>
            <a:off x="528979" y="7885969"/>
            <a:ext cx="9608400" cy="5345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lnSpc>
                <a:spcPts val="18900"/>
              </a:lnSpc>
              <a:defRPr spc="-1100" sz="22000">
                <a:solidFill>
                  <a:schemeClr val="accent3"/>
                </a:solidFill>
              </a:defRPr>
            </a:lvl1pPr>
          </a:lstStyle>
          <a:p>
            <a:pPr/>
            <a:r>
              <a:t>subtitle here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23123959" y="13094777"/>
            <a:ext cx="368573" cy="3608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hueOff val="-441271"/>
                    <a:satOff val="-99999"/>
                    <a:lumOff val="18251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23124028" y="13080999"/>
            <a:ext cx="368504" cy="374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3" name="Text"/>
          <p:cNvSpPr txBox="1"/>
          <p:nvPr/>
        </p:nvSpPr>
        <p:spPr>
          <a:xfrm>
            <a:off x="22958983" y="13099011"/>
            <a:ext cx="533549" cy="360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/>
          <a:p>
            <a:pPr algn="r" defTabSz="584200">
              <a:defRPr b="0" sz="1800">
                <a:solidFill>
                  <a:schemeClr val="accent5">
                    <a:hueOff val="-441271"/>
                    <a:satOff val="-99999"/>
                    <a:lumOff val="18251"/>
                  </a:schemeClr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1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2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3" name="Slide Number"/>
          <p:cNvSpPr txBox="1"/>
          <p:nvPr>
            <p:ph type="sldNum" sz="quarter" idx="2"/>
          </p:nvPr>
        </p:nvSpPr>
        <p:spPr>
          <a:xfrm>
            <a:off x="23308245" y="13094777"/>
            <a:ext cx="368574" cy="360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lide Number"/>
          <p:cNvSpPr txBox="1"/>
          <p:nvPr>
            <p:ph type="sldNum" sz="quarter" idx="2"/>
          </p:nvPr>
        </p:nvSpPr>
        <p:spPr>
          <a:xfrm>
            <a:off x="23123959" y="13094777"/>
            <a:ext cx="368573" cy="360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082" y="1059691"/>
            <a:ext cx="2920932" cy="1155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50045" y="893958"/>
            <a:ext cx="3542487" cy="132090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lide Number"/>
          <p:cNvSpPr txBox="1"/>
          <p:nvPr>
            <p:ph type="sldNum" sz="quarter" idx="2"/>
          </p:nvPr>
        </p:nvSpPr>
        <p:spPr>
          <a:xfrm>
            <a:off x="23123959" y="13094777"/>
            <a:ext cx="368573" cy="360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Gray 1">
    <p:bg>
      <p:bgPr>
        <a:solidFill>
          <a:schemeClr val="accent3">
            <a:hueOff val="7541609"/>
            <a:satOff val="-92714"/>
            <a:lumOff val="-46072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body" sz="quarter" idx="21" hasCustomPrompt="1"/>
          </p:nvPr>
        </p:nvSpPr>
        <p:spPr>
          <a:xfrm>
            <a:off x="1206500" y="743497"/>
            <a:ext cx="15836423" cy="1932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560" sz="14000">
                <a:solidFill>
                  <a:schemeClr val="accent5">
                    <a:hueOff val="-441271"/>
                    <a:satOff val="-99999"/>
                    <a:lumOff val="18251"/>
                  </a:schemeClr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97" name="Slide Number"/>
          <p:cNvSpPr txBox="1"/>
          <p:nvPr>
            <p:ph type="sldNum" sz="quarter" idx="2"/>
          </p:nvPr>
        </p:nvSpPr>
        <p:spPr>
          <a:xfrm>
            <a:off x="23123959" y="13094777"/>
            <a:ext cx="368573" cy="3608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hueOff val="-441271"/>
                    <a:satOff val="-99999"/>
                    <a:lumOff val="18251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angle"/>
          <p:cNvSpPr/>
          <p:nvPr/>
        </p:nvSpPr>
        <p:spPr>
          <a:xfrm>
            <a:off x="-38014" y="26523"/>
            <a:ext cx="18374180" cy="13688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6">
              <a:hueOff val="7113633"/>
              <a:satOff val="-90355"/>
              <a:lumOff val="-163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ts val="18900"/>
              </a:lnSpc>
              <a:defRPr spc="-1000" sz="200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pPr>
          </a:p>
        </p:txBody>
      </p:sp>
      <p:pic>
        <p:nvPicPr>
          <p:cNvPr id="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30137" y="1002902"/>
            <a:ext cx="2862395" cy="1130059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ession One"/>
          <p:cNvSpPr txBox="1"/>
          <p:nvPr>
            <p:ph type="body" sz="half" idx="21" hasCustomPrompt="1"/>
          </p:nvPr>
        </p:nvSpPr>
        <p:spPr>
          <a:xfrm>
            <a:off x="528979" y="7885969"/>
            <a:ext cx="13084599" cy="53455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1100" sz="22000">
                <a:solidFill>
                  <a:schemeClr val="accent3"/>
                </a:solidFill>
              </a:defRPr>
            </a:lvl1pPr>
          </a:lstStyle>
          <a:p>
            <a:pPr/>
            <a:r>
              <a:t>Section Subtitle</a:t>
            </a:r>
          </a:p>
        </p:txBody>
      </p:sp>
      <p:sp>
        <p:nvSpPr>
          <p:cNvPr id="27" name="Working Groups"/>
          <p:cNvSpPr txBox="1"/>
          <p:nvPr>
            <p:ph type="body" sz="quarter" idx="22" hasCustomPrompt="1"/>
          </p:nvPr>
        </p:nvSpPr>
        <p:spPr>
          <a:xfrm>
            <a:off x="12192000" y="2774757"/>
            <a:ext cx="11626875" cy="4648201"/>
          </a:xfrm>
          <a:prstGeom prst="rect">
            <a:avLst/>
          </a:prstGeom>
        </p:spPr>
        <p:txBody>
          <a:bodyPr anchor="b"/>
          <a:lstStyle>
            <a:lvl1pPr marL="0" indent="0" defTabSz="2267655">
              <a:lnSpc>
                <a:spcPts val="17500"/>
              </a:lnSpc>
              <a:spcBef>
                <a:spcPts val="0"/>
              </a:spcBef>
              <a:buSzTx/>
              <a:buNone/>
              <a:defRPr b="1" spc="-930" sz="18600"/>
            </a:lvl1pPr>
          </a:lstStyle>
          <a:p>
            <a:pPr/>
            <a:r>
              <a:t>Section Title</a:t>
            </a:r>
          </a:p>
        </p:txBody>
      </p:sp>
      <p:sp>
        <p:nvSpPr>
          <p:cNvPr id="28" name="1"/>
          <p:cNvSpPr txBox="1"/>
          <p:nvPr>
            <p:ph type="body" sz="quarter" idx="23" hasCustomPrompt="1"/>
          </p:nvPr>
        </p:nvSpPr>
        <p:spPr>
          <a:xfrm>
            <a:off x="528979" y="3646308"/>
            <a:ext cx="4399100" cy="46482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1100" sz="22000">
                <a:solidFill>
                  <a:schemeClr val="accent3"/>
                </a:solidFill>
              </a:defRPr>
            </a:lvl1pPr>
          </a:lstStyle>
          <a:p>
            <a:pPr/>
            <a:r>
              <a:t>Section Number</a:t>
            </a:r>
          </a:p>
        </p:txBody>
      </p:sp>
      <p:sp>
        <p:nvSpPr>
          <p:cNvPr id="29" name="Connective Cities Lab 2021"/>
          <p:cNvSpPr txBox="1"/>
          <p:nvPr/>
        </p:nvSpPr>
        <p:spPr>
          <a:xfrm>
            <a:off x="301950" y="13170537"/>
            <a:ext cx="1978150" cy="274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00">
                <a:solidFill>
                  <a:schemeClr val="accent3"/>
                </a:solidFill>
              </a:defRPr>
            </a:lvl1pPr>
          </a:lstStyle>
          <a:p>
            <a:pPr/>
            <a:r>
              <a:t>Connective Cities Lab 2021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xfrm>
            <a:off x="23123959" y="13099011"/>
            <a:ext cx="368573" cy="360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Gray 2">
    <p:bg>
      <p:bgPr>
        <a:solidFill>
          <a:schemeClr val="accent4">
            <a:hueOff val="-2938579"/>
            <a:satOff val="-100000"/>
            <a:lumOff val="1275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lide title"/>
          <p:cNvSpPr txBox="1"/>
          <p:nvPr>
            <p:ph type="body" sz="quarter" idx="21" hasCustomPrompt="1"/>
          </p:nvPr>
        </p:nvSpPr>
        <p:spPr>
          <a:xfrm>
            <a:off x="1206500" y="743497"/>
            <a:ext cx="15836423" cy="1932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560" sz="14000">
                <a:solidFill>
                  <a:schemeClr val="accent5">
                    <a:hueOff val="-441271"/>
                    <a:satOff val="-99999"/>
                    <a:lumOff val="18251"/>
                  </a:schemeClr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205" name="Slide Number"/>
          <p:cNvSpPr txBox="1"/>
          <p:nvPr>
            <p:ph type="sldNum" sz="quarter" idx="2"/>
          </p:nvPr>
        </p:nvSpPr>
        <p:spPr>
          <a:xfrm>
            <a:off x="23123959" y="13094777"/>
            <a:ext cx="368573" cy="3608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Green 1">
    <p:bg>
      <p:bgPr>
        <a:solidFill>
          <a:schemeClr val="accent6">
            <a:hueOff val="7113633"/>
            <a:satOff val="-90355"/>
            <a:lumOff val="-163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lide title"/>
          <p:cNvSpPr txBox="1"/>
          <p:nvPr>
            <p:ph type="body" sz="quarter" idx="21" hasCustomPrompt="1"/>
          </p:nvPr>
        </p:nvSpPr>
        <p:spPr>
          <a:xfrm>
            <a:off x="1206500" y="743497"/>
            <a:ext cx="15836423" cy="1932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560" sz="14000">
                <a:solidFill>
                  <a:schemeClr val="accent5">
                    <a:hueOff val="-441271"/>
                    <a:satOff val="-99999"/>
                    <a:lumOff val="18251"/>
                  </a:schemeClr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213" name="Slide Number"/>
          <p:cNvSpPr txBox="1"/>
          <p:nvPr>
            <p:ph type="sldNum" sz="quarter" idx="2"/>
          </p:nvPr>
        </p:nvSpPr>
        <p:spPr>
          <a:xfrm>
            <a:off x="23123959" y="13094777"/>
            <a:ext cx="368573" cy="3608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hueOff val="-441271"/>
                    <a:satOff val="-99999"/>
                    <a:lumOff val="18251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title"/>
          <p:cNvSpPr txBox="1"/>
          <p:nvPr>
            <p:ph type="body" sz="quarter" idx="21" hasCustomPrompt="1"/>
          </p:nvPr>
        </p:nvSpPr>
        <p:spPr>
          <a:xfrm>
            <a:off x="1206500" y="743497"/>
            <a:ext cx="15836423" cy="1932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560" sz="14000">
                <a:solidFill>
                  <a:schemeClr val="accent5">
                    <a:hueOff val="-441271"/>
                    <a:satOff val="-99999"/>
                    <a:lumOff val="18251"/>
                  </a:schemeClr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8" name="Body Level One…"/>
          <p:cNvSpPr txBox="1"/>
          <p:nvPr>
            <p:ph type="body" sz="half" idx="22" hasCustomPrompt="1"/>
          </p:nvPr>
        </p:nvSpPr>
        <p:spPr>
          <a:xfrm>
            <a:off x="2685857" y="3465432"/>
            <a:ext cx="11929026" cy="8491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pPr/>
            <a:r>
              <a:t>Body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9" name="Body Level One…"/>
          <p:cNvSpPr txBox="1"/>
          <p:nvPr>
            <p:ph type="body" sz="quarter" idx="23" hasCustomPrompt="1"/>
          </p:nvPr>
        </p:nvSpPr>
        <p:spPr>
          <a:xfrm>
            <a:off x="16635448" y="3465432"/>
            <a:ext cx="5305904" cy="8491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 sz="3000">
                <a:solidFill>
                  <a:srgbClr val="5E5E5E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 b="1" sz="3000">
                <a:solidFill>
                  <a:srgbClr val="5E5E5E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 b="1" sz="3000">
                <a:solidFill>
                  <a:srgbClr val="5E5E5E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 b="1" sz="3000">
                <a:solidFill>
                  <a:srgbClr val="5E5E5E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 b="1" sz="3000">
                <a:solidFill>
                  <a:srgbClr val="5E5E5E"/>
                </a:solidFill>
              </a:defRPr>
            </a:lvl5pPr>
          </a:lstStyle>
          <a:p>
            <a:pPr/>
            <a:r>
              <a:t>Body Text Small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gr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riangle"/>
          <p:cNvSpPr/>
          <p:nvPr/>
        </p:nvSpPr>
        <p:spPr>
          <a:xfrm>
            <a:off x="-38014" y="26523"/>
            <a:ext cx="18374180" cy="13688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3">
              <a:hueOff val="7541609"/>
              <a:satOff val="-92714"/>
              <a:lumOff val="-46072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ts val="18900"/>
              </a:lnSpc>
              <a:defRPr spc="-1000" sz="200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pPr>
          </a:p>
        </p:txBody>
      </p:sp>
      <p:pic>
        <p:nvPicPr>
          <p:cNvPr id="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30137" y="1002902"/>
            <a:ext cx="2862395" cy="1130059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ubtitle here"/>
          <p:cNvSpPr txBox="1"/>
          <p:nvPr>
            <p:ph type="body" sz="quarter" idx="21" hasCustomPrompt="1"/>
          </p:nvPr>
        </p:nvSpPr>
        <p:spPr>
          <a:xfrm>
            <a:off x="528979" y="7885969"/>
            <a:ext cx="9608400" cy="53455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1100" sz="22000">
                <a:solidFill>
                  <a:schemeClr val="accent3"/>
                </a:solidFill>
              </a:defRPr>
            </a:lvl1pPr>
          </a:lstStyle>
          <a:p>
            <a:pPr/>
            <a:r>
              <a:t>Section Subtitle</a:t>
            </a:r>
          </a:p>
        </p:txBody>
      </p:sp>
      <p:sp>
        <p:nvSpPr>
          <p:cNvPr id="50" name="Section"/>
          <p:cNvSpPr txBox="1"/>
          <p:nvPr>
            <p:ph type="body" sz="quarter" idx="22" hasCustomPrompt="1"/>
          </p:nvPr>
        </p:nvSpPr>
        <p:spPr>
          <a:xfrm>
            <a:off x="12192000" y="2774757"/>
            <a:ext cx="11626875" cy="46482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1000" sz="20000"/>
            </a:lvl1pPr>
          </a:lstStyle>
          <a:p>
            <a:pPr/>
            <a:r>
              <a:t>Section Title</a:t>
            </a:r>
          </a:p>
        </p:txBody>
      </p:sp>
      <p:sp>
        <p:nvSpPr>
          <p:cNvPr id="51" name="1"/>
          <p:cNvSpPr txBox="1"/>
          <p:nvPr>
            <p:ph type="body" sz="quarter" idx="23" hasCustomPrompt="1"/>
          </p:nvPr>
        </p:nvSpPr>
        <p:spPr>
          <a:xfrm>
            <a:off x="528979" y="3646308"/>
            <a:ext cx="4399100" cy="46482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1100" sz="22000">
                <a:solidFill>
                  <a:schemeClr val="accent3"/>
                </a:solidFill>
              </a:defRPr>
            </a:lvl1pPr>
          </a:lstStyle>
          <a:p>
            <a:pPr/>
            <a:r>
              <a:t>Section Number</a:t>
            </a:r>
          </a:p>
        </p:txBody>
      </p:sp>
      <p:sp>
        <p:nvSpPr>
          <p:cNvPr id="52" name="Connective Cities Lab 2021"/>
          <p:cNvSpPr txBox="1"/>
          <p:nvPr/>
        </p:nvSpPr>
        <p:spPr>
          <a:xfrm>
            <a:off x="301950" y="13170537"/>
            <a:ext cx="1978150" cy="274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00">
                <a:solidFill>
                  <a:schemeClr val="accent3"/>
                </a:solidFill>
              </a:defRPr>
            </a:lvl1pPr>
          </a:lstStyle>
          <a:p>
            <a:pPr/>
            <a:r>
              <a:t>Connective Cities Lab 2021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23117709" y="13099011"/>
            <a:ext cx="374823" cy="360822"/>
          </a:xfrm>
          <a:prstGeom prst="rect">
            <a:avLst/>
          </a:prstGeom>
        </p:spPr>
        <p:txBody>
          <a:bodyPr wrap="squar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riangle"/>
          <p:cNvSpPr/>
          <p:nvPr/>
        </p:nvSpPr>
        <p:spPr>
          <a:xfrm>
            <a:off x="-38014" y="26523"/>
            <a:ext cx="18374180" cy="13688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ts val="18900"/>
              </a:lnSpc>
              <a:defRPr spc="-1000" sz="200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pPr>
          </a:p>
        </p:txBody>
      </p:sp>
      <p:pic>
        <p:nvPicPr>
          <p:cNvPr id="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30137" y="1002902"/>
            <a:ext cx="2862395" cy="1130059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ubtitle here"/>
          <p:cNvSpPr txBox="1"/>
          <p:nvPr>
            <p:ph type="body" sz="quarter" idx="21" hasCustomPrompt="1"/>
          </p:nvPr>
        </p:nvSpPr>
        <p:spPr>
          <a:xfrm>
            <a:off x="528979" y="7885969"/>
            <a:ext cx="9608400" cy="53455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1100" sz="22000">
                <a:solidFill>
                  <a:schemeClr val="accent3"/>
                </a:solidFill>
              </a:defRPr>
            </a:lvl1pPr>
          </a:lstStyle>
          <a:p>
            <a:pPr/>
            <a:r>
              <a:t>Section Subtitle</a:t>
            </a:r>
          </a:p>
        </p:txBody>
      </p:sp>
      <p:sp>
        <p:nvSpPr>
          <p:cNvPr id="63" name="Section"/>
          <p:cNvSpPr txBox="1"/>
          <p:nvPr>
            <p:ph type="body" sz="quarter" idx="22" hasCustomPrompt="1"/>
          </p:nvPr>
        </p:nvSpPr>
        <p:spPr>
          <a:xfrm>
            <a:off x="12192000" y="2774757"/>
            <a:ext cx="11626875" cy="46482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1000" sz="20000"/>
            </a:lvl1pPr>
          </a:lstStyle>
          <a:p>
            <a:pPr/>
            <a:r>
              <a:t>Section Title</a:t>
            </a:r>
          </a:p>
        </p:txBody>
      </p:sp>
      <p:sp>
        <p:nvSpPr>
          <p:cNvPr id="64" name="1"/>
          <p:cNvSpPr txBox="1"/>
          <p:nvPr>
            <p:ph type="body" sz="quarter" idx="23" hasCustomPrompt="1"/>
          </p:nvPr>
        </p:nvSpPr>
        <p:spPr>
          <a:xfrm>
            <a:off x="528979" y="3646308"/>
            <a:ext cx="4399100" cy="46482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1100" sz="22000">
                <a:solidFill>
                  <a:schemeClr val="accent3"/>
                </a:solidFill>
              </a:defRPr>
            </a:lvl1pPr>
          </a:lstStyle>
          <a:p>
            <a:pPr/>
            <a:r>
              <a:t>Section Number</a:t>
            </a:r>
          </a:p>
        </p:txBody>
      </p:sp>
      <p:sp>
        <p:nvSpPr>
          <p:cNvPr id="65" name="Connective Cities Lab 2021"/>
          <p:cNvSpPr txBox="1"/>
          <p:nvPr/>
        </p:nvSpPr>
        <p:spPr>
          <a:xfrm>
            <a:off x="301950" y="13170537"/>
            <a:ext cx="1978150" cy="274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00">
                <a:solidFill>
                  <a:schemeClr val="accent3">
                    <a:hueOff val="7541609"/>
                    <a:satOff val="-92714"/>
                    <a:lumOff val="-46072"/>
                  </a:schemeClr>
                </a:solidFill>
              </a:defRPr>
            </a:lvl1pPr>
          </a:lstStyle>
          <a:p>
            <a:pPr/>
            <a:r>
              <a:t>Connective Cities Lab 2021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xfrm>
            <a:off x="23308245" y="13099011"/>
            <a:ext cx="368574" cy="360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gr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riangle"/>
          <p:cNvSpPr/>
          <p:nvPr/>
        </p:nvSpPr>
        <p:spPr>
          <a:xfrm>
            <a:off x="-38014" y="26523"/>
            <a:ext cx="18374180" cy="13688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4">
              <a:hueOff val="-2938579"/>
              <a:satOff val="-100000"/>
              <a:lumOff val="127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ts val="18900"/>
              </a:lnSpc>
              <a:defRPr spc="-1000" sz="200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pPr>
          </a:p>
        </p:txBody>
      </p:sp>
      <p:pic>
        <p:nvPicPr>
          <p:cNvPr id="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30137" y="1002902"/>
            <a:ext cx="2862395" cy="1130059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ubtitle here"/>
          <p:cNvSpPr txBox="1"/>
          <p:nvPr>
            <p:ph type="body" sz="quarter" idx="21" hasCustomPrompt="1"/>
          </p:nvPr>
        </p:nvSpPr>
        <p:spPr>
          <a:xfrm>
            <a:off x="528979" y="7885969"/>
            <a:ext cx="9608400" cy="53455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1100" sz="22000">
                <a:solidFill>
                  <a:schemeClr val="accent3"/>
                </a:solidFill>
              </a:defRPr>
            </a:lvl1pPr>
          </a:lstStyle>
          <a:p>
            <a:pPr/>
            <a:r>
              <a:t>Section Subtitle</a:t>
            </a:r>
          </a:p>
        </p:txBody>
      </p:sp>
      <p:sp>
        <p:nvSpPr>
          <p:cNvPr id="76" name="Section"/>
          <p:cNvSpPr txBox="1"/>
          <p:nvPr>
            <p:ph type="body" sz="quarter" idx="22" hasCustomPrompt="1"/>
          </p:nvPr>
        </p:nvSpPr>
        <p:spPr>
          <a:xfrm>
            <a:off x="12192000" y="2774757"/>
            <a:ext cx="11626875" cy="46482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1000" sz="20000"/>
            </a:lvl1pPr>
          </a:lstStyle>
          <a:p>
            <a:pPr/>
            <a:r>
              <a:t>Section Title</a:t>
            </a:r>
          </a:p>
        </p:txBody>
      </p:sp>
      <p:sp>
        <p:nvSpPr>
          <p:cNvPr id="77" name="1"/>
          <p:cNvSpPr txBox="1"/>
          <p:nvPr>
            <p:ph type="body" sz="quarter" idx="23" hasCustomPrompt="1"/>
          </p:nvPr>
        </p:nvSpPr>
        <p:spPr>
          <a:xfrm>
            <a:off x="528979" y="3646308"/>
            <a:ext cx="4399100" cy="46482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1100" sz="22000">
                <a:solidFill>
                  <a:schemeClr val="accent3"/>
                </a:solidFill>
              </a:defRPr>
            </a:lvl1pPr>
          </a:lstStyle>
          <a:p>
            <a:pPr/>
            <a:r>
              <a:t>Section Number</a:t>
            </a:r>
          </a:p>
        </p:txBody>
      </p:sp>
      <p:sp>
        <p:nvSpPr>
          <p:cNvPr id="78" name="Connective Cities Lab 2021"/>
          <p:cNvSpPr txBox="1"/>
          <p:nvPr/>
        </p:nvSpPr>
        <p:spPr>
          <a:xfrm>
            <a:off x="301950" y="13170537"/>
            <a:ext cx="1978150" cy="274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00">
                <a:solidFill>
                  <a:schemeClr val="accent3"/>
                </a:solidFill>
              </a:defRPr>
            </a:lvl1pPr>
          </a:lstStyle>
          <a:p>
            <a:pPr/>
            <a:r>
              <a:t>Connective Cities Lab 2021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xfrm>
            <a:off x="23123959" y="13099011"/>
            <a:ext cx="368573" cy="360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riangle"/>
          <p:cNvSpPr/>
          <p:nvPr/>
        </p:nvSpPr>
        <p:spPr>
          <a:xfrm>
            <a:off x="-38014" y="26523"/>
            <a:ext cx="18374180" cy="13688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ts val="18900"/>
              </a:lnSpc>
              <a:defRPr spc="-1000" sz="200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pPr>
          </a:p>
        </p:txBody>
      </p:sp>
      <p:pic>
        <p:nvPicPr>
          <p:cNvPr id="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30137" y="1002902"/>
            <a:ext cx="2862395" cy="1130059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ubtitle here"/>
          <p:cNvSpPr txBox="1"/>
          <p:nvPr>
            <p:ph type="body" sz="quarter" idx="21" hasCustomPrompt="1"/>
          </p:nvPr>
        </p:nvSpPr>
        <p:spPr>
          <a:xfrm>
            <a:off x="528979" y="7885969"/>
            <a:ext cx="9608400" cy="53455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1100" sz="22000">
                <a:solidFill>
                  <a:schemeClr val="accent3"/>
                </a:solidFill>
              </a:defRPr>
            </a:lvl1pPr>
          </a:lstStyle>
          <a:p>
            <a:pPr/>
            <a:r>
              <a:t>Section Subtitle</a:t>
            </a:r>
          </a:p>
        </p:txBody>
      </p:sp>
      <p:sp>
        <p:nvSpPr>
          <p:cNvPr id="89" name="Section"/>
          <p:cNvSpPr txBox="1"/>
          <p:nvPr>
            <p:ph type="body" sz="quarter" idx="22" hasCustomPrompt="1"/>
          </p:nvPr>
        </p:nvSpPr>
        <p:spPr>
          <a:xfrm>
            <a:off x="12192000" y="2774757"/>
            <a:ext cx="11626875" cy="46482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1000" sz="20000"/>
            </a:lvl1pPr>
          </a:lstStyle>
          <a:p>
            <a:pPr/>
            <a:r>
              <a:t>Section Title</a:t>
            </a:r>
          </a:p>
        </p:txBody>
      </p:sp>
      <p:sp>
        <p:nvSpPr>
          <p:cNvPr id="90" name="1"/>
          <p:cNvSpPr txBox="1"/>
          <p:nvPr>
            <p:ph type="body" sz="quarter" idx="23" hasCustomPrompt="1"/>
          </p:nvPr>
        </p:nvSpPr>
        <p:spPr>
          <a:xfrm>
            <a:off x="528979" y="3646308"/>
            <a:ext cx="4399100" cy="46482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1100" sz="22000">
                <a:solidFill>
                  <a:schemeClr val="accent3"/>
                </a:solidFill>
              </a:defRPr>
            </a:lvl1pPr>
          </a:lstStyle>
          <a:p>
            <a:pPr/>
            <a:r>
              <a:t>Section Number</a:t>
            </a:r>
          </a:p>
        </p:txBody>
      </p:sp>
      <p:sp>
        <p:nvSpPr>
          <p:cNvPr id="91" name="Connective Cities Lab 2021"/>
          <p:cNvSpPr txBox="1"/>
          <p:nvPr/>
        </p:nvSpPr>
        <p:spPr>
          <a:xfrm>
            <a:off x="301950" y="13170537"/>
            <a:ext cx="1978150" cy="274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00">
                <a:solidFill>
                  <a:schemeClr val="accent3">
                    <a:hueOff val="7541609"/>
                    <a:satOff val="-92714"/>
                    <a:lumOff val="-46072"/>
                  </a:schemeClr>
                </a:solidFill>
              </a:defRPr>
            </a:lvl1pPr>
          </a:lstStyle>
          <a:p>
            <a:pPr/>
            <a:r>
              <a:t>Connective Cities Lab 2021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23123959" y="13099011"/>
            <a:ext cx="368573" cy="360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dy Level One…"/>
          <p:cNvSpPr txBox="1"/>
          <p:nvPr>
            <p:ph type="body" idx="1" hasCustomPrompt="1"/>
          </p:nvPr>
        </p:nvSpPr>
        <p:spPr>
          <a:xfrm>
            <a:off x="2685857" y="3465432"/>
            <a:ext cx="19012286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slide title"/>
          <p:cNvSpPr txBox="1"/>
          <p:nvPr>
            <p:ph type="body" sz="quarter" idx="21" hasCustomPrompt="1"/>
          </p:nvPr>
        </p:nvSpPr>
        <p:spPr>
          <a:xfrm>
            <a:off x="1206500" y="743497"/>
            <a:ext cx="15836423" cy="1932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560" sz="14000">
                <a:solidFill>
                  <a:schemeClr val="accent5">
                    <a:hueOff val="-441271"/>
                    <a:satOff val="-99999"/>
                    <a:lumOff val="18251"/>
                  </a:schemeClr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23123959" y="13094777"/>
            <a:ext cx="368573" cy="360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660384004_1290x1720.jpg"/>
          <p:cNvSpPr/>
          <p:nvPr>
            <p:ph type="pic" idx="21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9" name="slide title"/>
          <p:cNvSpPr txBox="1"/>
          <p:nvPr>
            <p:ph type="body" sz="quarter" idx="22" hasCustomPrompt="1"/>
          </p:nvPr>
        </p:nvSpPr>
        <p:spPr>
          <a:xfrm>
            <a:off x="1206500" y="743497"/>
            <a:ext cx="15836423" cy="1932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560" sz="14000">
                <a:solidFill>
                  <a:schemeClr val="accent5">
                    <a:hueOff val="-441271"/>
                    <a:satOff val="-99999"/>
                    <a:lumOff val="18251"/>
                  </a:schemeClr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10" name="Body Level One…"/>
          <p:cNvSpPr txBox="1"/>
          <p:nvPr>
            <p:ph type="body" sz="half" idx="23" hasCustomPrompt="1"/>
          </p:nvPr>
        </p:nvSpPr>
        <p:spPr>
          <a:xfrm>
            <a:off x="2685857" y="3465432"/>
            <a:ext cx="8673054" cy="8986720"/>
          </a:xfrm>
          <a:prstGeom prst="rect">
            <a:avLst/>
          </a:prstGeom>
        </p:spPr>
        <p:txBody>
          <a:bodyPr/>
          <a:lstStyle/>
          <a:p>
            <a:pPr/>
            <a:r>
              <a:t>Bullets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23123959" y="13094777"/>
            <a:ext cx="368573" cy="360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ive Cities Lab 2021"/>
          <p:cNvSpPr txBox="1"/>
          <p:nvPr/>
        </p:nvSpPr>
        <p:spPr>
          <a:xfrm>
            <a:off x="301950" y="13170537"/>
            <a:ext cx="1978150" cy="274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00">
                <a:solidFill>
                  <a:schemeClr val="accent3">
                    <a:hueOff val="7541609"/>
                    <a:satOff val="-92714"/>
                    <a:lumOff val="-46072"/>
                  </a:schemeClr>
                </a:solidFill>
              </a:defRPr>
            </a:lvl1pPr>
          </a:lstStyle>
          <a:p>
            <a:pPr/>
            <a:r>
              <a:t>Connective Cities Lab 2021</a:t>
            </a:r>
          </a:p>
        </p:txBody>
      </p:sp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23123959" y="13084130"/>
            <a:ext cx="368573" cy="360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defRPr b="0" sz="1800">
                <a:solidFill>
                  <a:srgbClr val="80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/>
            <a:r>
              <a:t>Slide Title</a:t>
            </a:r>
          </a:p>
        </p:txBody>
      </p:sp>
      <p:sp>
        <p:nvSpPr>
          <p:cNvPr id="5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571500" marR="0" indent="-571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181100" marR="0" indent="-571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790700" marR="0" indent="-571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2400300" marR="0" indent="-571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3009900" marR="0" indent="-571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3619500" marR="0" indent="-571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4229100" marR="0" indent="-571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4838700" marR="0" indent="-571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5448300" marR="0" indent="-5715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500" u="none">
          <a:solidFill>
            <a:schemeClr val="accent2">
              <a:hueOff val="274285"/>
              <a:satOff val="-26838"/>
              <a:lumOff val="-65098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Digitalisation Cluster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775" sz="15500">
                <a:solidFill>
                  <a:schemeClr val="accent3"/>
                </a:solidFill>
              </a:defRPr>
            </a:pPr>
            <a:r>
              <a:t>Digitalisation Cluster</a:t>
            </a:r>
          </a:p>
          <a:p>
            <a: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775" sz="15500">
                <a:solidFill>
                  <a:schemeClr val="accent3"/>
                </a:solidFill>
              </a:defRPr>
            </a:pPr>
            <a:r>
              <a:t>Title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Oswaldo Nomura"/>
          <p:cNvSpPr txBox="1"/>
          <p:nvPr>
            <p:ph type="body" idx="21"/>
          </p:nvPr>
        </p:nvSpPr>
        <p:spPr>
          <a:xfrm>
            <a:off x="528979" y="7885969"/>
            <a:ext cx="14460396" cy="5345576"/>
          </a:xfrm>
          <a:prstGeom prst="rect">
            <a:avLst/>
          </a:prstGeom>
        </p:spPr>
        <p:txBody>
          <a:bodyPr/>
          <a:lstStyle/>
          <a:p>
            <a:pPr/>
            <a:r>
              <a:t>Oswaldo Nomura</a:t>
            </a:r>
          </a:p>
        </p:txBody>
      </p:sp>
      <p:sp>
        <p:nvSpPr>
          <p:cNvPr id="270" name="Gamarra Click Perú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>
            <a:lvl1pPr defTabSz="2267655">
              <a:lnSpc>
                <a:spcPts val="17500"/>
              </a:lnSpc>
              <a:defRPr spc="-930" sz="18600"/>
            </a:lvl1pPr>
          </a:lstStyle>
          <a:p>
            <a:pPr/>
            <a:r>
              <a:t>Gamarra Click Perú</a:t>
            </a:r>
          </a:p>
        </p:txBody>
      </p:sp>
      <p:sp>
        <p:nvSpPr>
          <p:cNvPr id="271" name="1"/>
          <p:cNvSpPr txBox="1"/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</a:t>
            </a:r>
          </a:p>
        </p:txBody>
      </p:sp>
      <p:sp>
        <p:nvSpPr>
          <p:cNvPr id="2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roject Ideas / Challenge"/>
          <p:cNvSpPr txBox="1"/>
          <p:nvPr>
            <p:ph type="body" idx="22"/>
          </p:nvPr>
        </p:nvSpPr>
        <p:spPr>
          <a:xfrm>
            <a:off x="1206500" y="743497"/>
            <a:ext cx="22625268" cy="2241251"/>
          </a:xfrm>
          <a:prstGeom prst="rect">
            <a:avLst/>
          </a:prstGeom>
        </p:spPr>
        <p:txBody>
          <a:bodyPr/>
          <a:lstStyle/>
          <a:p>
            <a:pPr/>
            <a:r>
              <a:t>Project Ideas / Challenge</a:t>
            </a:r>
          </a:p>
        </p:txBody>
      </p:sp>
      <p:sp>
        <p:nvSpPr>
          <p:cNvPr id="275" name="Project Idea / Challenge per municipality or organisation…"/>
          <p:cNvSpPr txBox="1"/>
          <p:nvPr>
            <p:ph type="body" idx="23"/>
          </p:nvPr>
        </p:nvSpPr>
        <p:spPr>
          <a:xfrm>
            <a:off x="882457" y="3277548"/>
            <a:ext cx="8673054" cy="8986720"/>
          </a:xfrm>
          <a:prstGeom prst="rect">
            <a:avLst/>
          </a:prstGeom>
        </p:spPr>
        <p:txBody>
          <a:bodyPr/>
          <a:lstStyle/>
          <a:p>
            <a:pPr/>
            <a:r>
              <a:t>Project Idea / Challenge per municipality or organisation</a:t>
            </a:r>
          </a:p>
          <a:p>
            <a:pPr lvl="1"/>
            <a:r>
              <a:t>Draft your general idea</a:t>
            </a:r>
          </a:p>
          <a:p>
            <a:pPr lvl="2"/>
            <a:r>
              <a:t>Validate with policy</a:t>
            </a:r>
          </a:p>
          <a:p>
            <a:pPr lvl="3"/>
            <a:r>
              <a:t>Share your idea</a:t>
            </a:r>
          </a:p>
          <a:p>
            <a:pPr lvl="3"/>
            <a:r>
              <a:t>Detect Funding Sources</a:t>
            </a:r>
          </a:p>
        </p:txBody>
      </p:sp>
      <p:sp>
        <p:nvSpPr>
          <p:cNvPr id="2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7" name="WhatsApp Image 2021-11-02 at 13.30.07.jpeg" descr="WhatsApp Image 2021-11-02 at 13.30.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4098" y="3378201"/>
            <a:ext cx="13937074" cy="680521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15 min"/>
          <p:cNvSpPr txBox="1"/>
          <p:nvPr/>
        </p:nvSpPr>
        <p:spPr>
          <a:xfrm>
            <a:off x="9889716" y="10806397"/>
            <a:ext cx="4604568" cy="1755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defRPr spc="-232" sz="11600"/>
            </a:lvl1pPr>
          </a:lstStyle>
          <a:p>
            <a:pPr/>
            <a:r>
              <a:t>15 min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Broadband-circle-graphic_public-funding-sources-1024x1011.jpeg" descr="Broadband-circle-graphic_public-funding-sources-1024x1011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831" t="0" r="1831" b="0"/>
          <a:stretch>
            <a:fillRect/>
          </a:stretch>
        </p:blipFill>
        <p:spPr>
          <a:xfrm>
            <a:off x="12192000" y="1263848"/>
            <a:ext cx="10916874" cy="11188205"/>
          </a:xfrm>
          <a:prstGeom prst="rect">
            <a:avLst/>
          </a:prstGeom>
        </p:spPr>
      </p:pic>
      <p:sp>
        <p:nvSpPr>
          <p:cNvPr id="281" name="Funding Sources"/>
          <p:cNvSpPr txBox="1"/>
          <p:nvPr>
            <p:ph type="body" idx="22"/>
          </p:nvPr>
        </p:nvSpPr>
        <p:spPr>
          <a:xfrm>
            <a:off x="1206500" y="743497"/>
            <a:ext cx="15836423" cy="2295028"/>
          </a:xfrm>
          <a:prstGeom prst="rect">
            <a:avLst/>
          </a:prstGeom>
        </p:spPr>
        <p:txBody>
          <a:bodyPr/>
          <a:lstStyle/>
          <a:p>
            <a:pPr/>
            <a:r>
              <a:t>Funding Sources</a:t>
            </a:r>
          </a:p>
        </p:txBody>
      </p:sp>
      <p:sp>
        <p:nvSpPr>
          <p:cNvPr id="282" name="Detect Necessities and Viability in your municipality…"/>
          <p:cNvSpPr txBox="1"/>
          <p:nvPr>
            <p:ph type="body" idx="23"/>
          </p:nvPr>
        </p:nvSpPr>
        <p:spPr>
          <a:xfrm>
            <a:off x="2177857" y="3404548"/>
            <a:ext cx="8673054" cy="8986720"/>
          </a:xfrm>
          <a:prstGeom prst="rect">
            <a:avLst/>
          </a:prstGeom>
        </p:spPr>
        <p:txBody>
          <a:bodyPr/>
          <a:lstStyle/>
          <a:p>
            <a:pPr marL="203454" indent="-203454" defTabSz="2170121">
              <a:spcBef>
                <a:spcPts val="4000"/>
              </a:spcBef>
              <a:buSzPct val="100000"/>
              <a:buAutoNum type="arabicPeriod" startAt="1"/>
              <a:defRPr sz="4005"/>
            </a:pPr>
            <a:r>
              <a:t>Detect Necessities and Viability in your municipality</a:t>
            </a:r>
          </a:p>
          <a:p>
            <a:pPr marL="203454" indent="-203454" defTabSz="2170121">
              <a:spcBef>
                <a:spcPts val="4000"/>
              </a:spcBef>
              <a:buSzPct val="100000"/>
              <a:buAutoNum type="arabicPeriod" startAt="1"/>
              <a:defRPr sz="4005"/>
            </a:pPr>
            <a:r>
              <a:t>Develop a Fundable project</a:t>
            </a:r>
          </a:p>
          <a:p>
            <a:pPr lvl="1" marL="1051178" indent="-508634" defTabSz="2170121">
              <a:spcBef>
                <a:spcPts val="4000"/>
              </a:spcBef>
              <a:defRPr sz="4005"/>
            </a:pPr>
            <a:r>
              <a:t>Draft your general idea</a:t>
            </a:r>
          </a:p>
          <a:p>
            <a:pPr lvl="2" marL="1593722" indent="-508634" defTabSz="2170121">
              <a:spcBef>
                <a:spcPts val="4000"/>
              </a:spcBef>
              <a:defRPr sz="4005"/>
            </a:pPr>
            <a:r>
              <a:t>Validate with policy</a:t>
            </a:r>
          </a:p>
          <a:p>
            <a:pPr lvl="3" marL="2136266" indent="-508634" defTabSz="2170121">
              <a:spcBef>
                <a:spcPts val="4000"/>
              </a:spcBef>
              <a:defRPr sz="4005"/>
            </a:pPr>
            <a:r>
              <a:t>Share your idea + co-create</a:t>
            </a:r>
          </a:p>
          <a:p>
            <a:pPr marL="203454" indent="-203454" defTabSz="2170121">
              <a:spcBef>
                <a:spcPts val="4000"/>
              </a:spcBef>
              <a:buSzPct val="100000"/>
              <a:buAutoNum type="arabicPeriod" startAt="1"/>
              <a:defRPr sz="4005"/>
            </a:pPr>
            <a:r>
              <a:t>Detect Funding Sources</a:t>
            </a:r>
          </a:p>
          <a:p>
            <a:pPr marL="203454" indent="-203454" defTabSz="2170121">
              <a:spcBef>
                <a:spcPts val="4000"/>
              </a:spcBef>
              <a:buSzPct val="100000"/>
              <a:buAutoNum type="arabicPeriod" startAt="1"/>
              <a:defRPr sz="4005"/>
            </a:pPr>
            <a:r>
              <a:t>Apply for funding</a:t>
            </a:r>
          </a:p>
        </p:txBody>
      </p:sp>
      <p:sp>
        <p:nvSpPr>
          <p:cNvPr id="283" name="Slide Number"/>
          <p:cNvSpPr txBox="1"/>
          <p:nvPr>
            <p:ph type="sldNum" sz="quarter" idx="2"/>
          </p:nvPr>
        </p:nvSpPr>
        <p:spPr>
          <a:xfrm>
            <a:off x="23225757" y="13094777"/>
            <a:ext cx="266775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4" name="Source: Public Funding Sources – Cranberry Isles &amp; USDA Community Connects. https://www.islandinstitute.org/"/>
          <p:cNvSpPr txBox="1"/>
          <p:nvPr/>
        </p:nvSpPr>
        <p:spPr>
          <a:xfrm>
            <a:off x="14398891" y="12640239"/>
            <a:ext cx="7137810" cy="62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Source: Public Funding Sources – Cranberry Isles &amp; USDA Community Connects. https://www.islandinstitute.org/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The-Meeting-Facilitator-Canvas.pdf" descr="The-Meeting-Facilitator-Canvas.pdf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1295149" y="2699052"/>
            <a:ext cx="12581082" cy="9435811"/>
          </a:xfrm>
          <a:prstGeom prst="rect">
            <a:avLst/>
          </a:prstGeom>
        </p:spPr>
      </p:pic>
      <p:sp>
        <p:nvSpPr>
          <p:cNvPr id="287" name="Coming Next"/>
          <p:cNvSpPr txBox="1"/>
          <p:nvPr>
            <p:ph type="body" idx="22"/>
          </p:nvPr>
        </p:nvSpPr>
        <p:spPr>
          <a:xfrm>
            <a:off x="1206500" y="743497"/>
            <a:ext cx="15836423" cy="2295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Coming Next</a:t>
            </a:r>
          </a:p>
        </p:txBody>
      </p:sp>
      <p:sp>
        <p:nvSpPr>
          <p:cNvPr id="288" name="Digitalisation of Services and Digital Transformation…"/>
          <p:cNvSpPr txBox="1"/>
          <p:nvPr>
            <p:ph type="body" idx="23"/>
          </p:nvPr>
        </p:nvSpPr>
        <p:spPr>
          <a:xfrm>
            <a:off x="1746057" y="3056340"/>
            <a:ext cx="8673054" cy="1009638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3700">
                <a:solidFill>
                  <a:schemeClr val="accent4">
                    <a:hueOff val="-2938579"/>
                    <a:satOff val="-100000"/>
                    <a:lumOff val="12757"/>
                  </a:schemeClr>
                </a:solidFill>
              </a:defRPr>
            </a:pPr>
            <a:r>
              <a:t>Digitalisation of Services and Digital Transformation</a:t>
            </a:r>
          </a:p>
          <a:p>
            <a:pPr marL="0" indent="0">
              <a:spcBef>
                <a:spcPts val="0"/>
              </a:spcBef>
              <a:buSzTx/>
              <a:buNone/>
              <a:defRPr sz="3700">
                <a:solidFill>
                  <a:schemeClr val="accent4">
                    <a:hueOff val="-2938579"/>
                    <a:satOff val="-100000"/>
                    <a:lumOff val="12757"/>
                  </a:schemeClr>
                </a:solidFill>
              </a:defRPr>
            </a:pPr>
            <a:r>
              <a:t>Event date: 3 Nov / 2021 11:00 - 12:30 (CEST)</a:t>
            </a:r>
          </a:p>
          <a:p>
            <a:pPr marL="0" indent="0">
              <a:spcBef>
                <a:spcPts val="0"/>
              </a:spcBef>
              <a:buSzTx/>
              <a:buNone/>
            </a:pPr>
          </a:p>
          <a:p>
            <a:pPr marL="0" indent="0">
              <a:spcBef>
                <a:spcPts val="0"/>
              </a:spcBef>
              <a:buSzTx/>
              <a:buNone/>
              <a:defRPr b="1" sz="3500">
                <a:solidFill>
                  <a:schemeClr val="accent4">
                    <a:hueOff val="-2938579"/>
                    <a:satOff val="-100000"/>
                    <a:lumOff val="12757"/>
                  </a:schemeClr>
                </a:solidFill>
              </a:defRPr>
            </a:pPr>
            <a:r>
              <a:t>Overcoming the Digital Divide and Access to Technology</a:t>
            </a:r>
          </a:p>
          <a:p>
            <a:pPr marL="0" indent="0">
              <a:spcBef>
                <a:spcPts val="0"/>
              </a:spcBef>
              <a:buSzTx/>
              <a:buNone/>
              <a:defRPr>
                <a:solidFill>
                  <a:schemeClr val="accent4">
                    <a:hueOff val="-2938579"/>
                    <a:satOff val="-100000"/>
                    <a:lumOff val="12757"/>
                  </a:schemeClr>
                </a:solidFill>
              </a:defRPr>
            </a:pPr>
            <a:r>
              <a:rPr b="1" sz="3500"/>
              <a:t>4 Nov 2021</a:t>
            </a:r>
            <a:r>
              <a:t> 11:00 - 12:30 (CEST)</a:t>
            </a:r>
          </a:p>
          <a:p>
            <a:pPr marL="0" indent="0">
              <a:spcBef>
                <a:spcPts val="0"/>
              </a:spcBef>
              <a:buSzTx/>
              <a:buNone/>
              <a:defRPr sz="3000">
                <a:solidFill>
                  <a:schemeClr val="accent4">
                    <a:hueOff val="-2938579"/>
                    <a:satOff val="-100000"/>
                    <a:lumOff val="12757"/>
                  </a:schemeClr>
                </a:solidFill>
              </a:defRPr>
            </a:pPr>
            <a:r>
              <a:t>Daiva Matonienė - Smart Cities Central Project Management Agency Turkey</a:t>
            </a:r>
          </a:p>
          <a:p>
            <a:pPr marL="0" indent="0">
              <a:spcBef>
                <a:spcPts val="0"/>
              </a:spcBef>
              <a:buSzTx/>
              <a:buNone/>
              <a:defRPr sz="3000">
                <a:solidFill>
                  <a:schemeClr val="accent4">
                    <a:hueOff val="-2938579"/>
                    <a:satOff val="-100000"/>
                    <a:lumOff val="12757"/>
                  </a:schemeClr>
                </a:solidFill>
              </a:defRPr>
            </a:pPr>
            <a:r>
              <a:t>Owaldo Nomura - Gamarra Click Perú</a:t>
            </a:r>
          </a:p>
          <a:p>
            <a:pPr marL="0" indent="0">
              <a:spcBef>
                <a:spcPts val="0"/>
              </a:spcBef>
              <a:buSzTx/>
              <a:buNone/>
            </a:pPr>
          </a:p>
          <a:p>
            <a:pPr marL="0" indent="0">
              <a:spcBef>
                <a:spcPts val="0"/>
              </a:spcBef>
              <a:buSzTx/>
              <a:buNone/>
            </a:pPr>
          </a:p>
          <a:p>
            <a:pPr marL="0" indent="0">
              <a:spcBef>
                <a:spcPts val="0"/>
              </a:spcBef>
              <a:buSzTx/>
              <a:buNone/>
              <a:defRPr b="1" sz="3500"/>
            </a:pPr>
            <a:r>
              <a:t>Digital Literacy Strategies Design</a:t>
            </a:r>
          </a:p>
          <a:p>
            <a:pPr marL="0" indent="0">
              <a:spcBef>
                <a:spcPts val="0"/>
              </a:spcBef>
              <a:buSzTx/>
              <a:buNone/>
            </a:pPr>
            <a:r>
              <a:rPr b="1" sz="3500"/>
              <a:t>9 Nov 2021</a:t>
            </a:r>
            <a:r>
              <a:t> 11:00 - 12:30 (CEST)</a:t>
            </a:r>
          </a:p>
          <a:p>
            <a:pPr marL="0" indent="0">
              <a:spcBef>
                <a:spcPts val="0"/>
              </a:spcBef>
              <a:buSzTx/>
              <a:buNone/>
              <a:defRPr sz="3000"/>
            </a:pPr>
            <a:r>
              <a:t>Laia  Ramirez - Citilab Barcelona</a:t>
            </a:r>
          </a:p>
          <a:p>
            <a:pPr marL="0" indent="0">
              <a:spcBef>
                <a:spcPts val="0"/>
              </a:spcBef>
              <a:buSzTx/>
              <a:buNone/>
              <a:defRPr sz="3000"/>
            </a:pPr>
            <a:r>
              <a:t>Haris Piplas Co-Director Urban Design and Planning Development - Drees &amp; Sommer Switzerland</a:t>
            </a:r>
          </a:p>
        </p:txBody>
      </p:sp>
      <p:sp>
        <p:nvSpPr>
          <p:cNvPr id="289" name="Slide Number"/>
          <p:cNvSpPr txBox="1"/>
          <p:nvPr>
            <p:ph type="sldNum" sz="quarter" idx="2"/>
          </p:nvPr>
        </p:nvSpPr>
        <p:spPr>
          <a:xfrm>
            <a:off x="23140925" y="13094777"/>
            <a:ext cx="351607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0" name="Meeting canvas for working groups"/>
          <p:cNvSpPr txBox="1"/>
          <p:nvPr/>
        </p:nvSpPr>
        <p:spPr>
          <a:xfrm>
            <a:off x="16380091" y="1962655"/>
            <a:ext cx="10393574" cy="1053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Meeting canvas for working groups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Activity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Activity</a:t>
            </a:r>
          </a:p>
        </p:txBody>
      </p:sp>
      <p:sp>
        <p:nvSpPr>
          <p:cNvPr id="293" name="Networking"/>
          <p:cNvSpPr txBox="1"/>
          <p:nvPr>
            <p:ph type="body" idx="22"/>
          </p:nvPr>
        </p:nvSpPr>
        <p:spPr>
          <a:xfrm>
            <a:off x="10099971" y="2774757"/>
            <a:ext cx="13718904" cy="4648201"/>
          </a:xfrm>
          <a:prstGeom prst="rect">
            <a:avLst/>
          </a:prstGeom>
        </p:spPr>
        <p:txBody>
          <a:bodyPr/>
          <a:lstStyle/>
          <a:p>
            <a:pPr/>
            <a:r>
              <a:t>Networking</a:t>
            </a:r>
          </a:p>
        </p:txBody>
      </p:sp>
      <p:sp>
        <p:nvSpPr>
          <p:cNvPr id="294" name="1"/>
          <p:cNvSpPr txBox="1"/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</a:t>
            </a:r>
          </a:p>
        </p:txBody>
      </p:sp>
      <p:sp>
        <p:nvSpPr>
          <p:cNvPr id="2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6" name="10 min"/>
          <p:cNvSpPr txBox="1"/>
          <p:nvPr/>
        </p:nvSpPr>
        <p:spPr>
          <a:xfrm>
            <a:off x="3030895" y="11720797"/>
            <a:ext cx="4604568" cy="1755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defRPr spc="-232" sz="11600">
                <a:solidFill>
                  <a:schemeClr val="accent3"/>
                </a:solidFill>
              </a:defRPr>
            </a:lvl1pPr>
          </a:lstStyle>
          <a:p>
            <a:pPr/>
            <a:r>
              <a:t>10 min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etworking"/>
          <p:cNvSpPr txBox="1"/>
          <p:nvPr>
            <p:ph type="body" idx="22"/>
          </p:nvPr>
        </p:nvSpPr>
        <p:spPr>
          <a:xfrm>
            <a:off x="10099971" y="2774757"/>
            <a:ext cx="13718904" cy="4648201"/>
          </a:xfrm>
          <a:prstGeom prst="rect">
            <a:avLst/>
          </a:prstGeom>
        </p:spPr>
        <p:txBody>
          <a:bodyPr/>
          <a:lstStyle/>
          <a:p>
            <a:pPr/>
            <a:r>
              <a:t>Networking</a:t>
            </a:r>
          </a:p>
        </p:txBody>
      </p:sp>
      <p:sp>
        <p:nvSpPr>
          <p:cNvPr id="299" name="Slide Number"/>
          <p:cNvSpPr txBox="1"/>
          <p:nvPr>
            <p:ph type="sldNum" sz="quarter" idx="2"/>
          </p:nvPr>
        </p:nvSpPr>
        <p:spPr>
          <a:xfrm>
            <a:off x="23225757" y="13099011"/>
            <a:ext cx="266775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0" name="Grab something red"/>
          <p:cNvSpPr txBox="1"/>
          <p:nvPr/>
        </p:nvSpPr>
        <p:spPr>
          <a:xfrm>
            <a:off x="974749" y="6872268"/>
            <a:ext cx="7080097" cy="95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defRPr spc="-119" sz="6000">
                <a:solidFill>
                  <a:schemeClr val="accent3"/>
                </a:solidFill>
              </a:defRPr>
            </a:lvl1pPr>
          </a:lstStyle>
          <a:p>
            <a:pPr/>
            <a:r>
              <a:t>Grab something red</a:t>
            </a:r>
          </a:p>
        </p:txBody>
      </p:sp>
      <p:sp>
        <p:nvSpPr>
          <p:cNvPr id="301" name="Show something alive"/>
          <p:cNvSpPr txBox="1"/>
          <p:nvPr/>
        </p:nvSpPr>
        <p:spPr>
          <a:xfrm>
            <a:off x="974749" y="8363736"/>
            <a:ext cx="7811990" cy="952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defRPr spc="-119" sz="6000">
                <a:solidFill>
                  <a:schemeClr val="accent3"/>
                </a:solidFill>
              </a:defRPr>
            </a:lvl1pPr>
          </a:lstStyle>
          <a:p>
            <a:pPr/>
            <a:r>
              <a:t>Show something alive</a:t>
            </a:r>
          </a:p>
        </p:txBody>
      </p:sp>
      <p:sp>
        <p:nvSpPr>
          <p:cNvPr id="302" name="Write the name of somebody famous from your country in the chat"/>
          <p:cNvSpPr txBox="1"/>
          <p:nvPr/>
        </p:nvSpPr>
        <p:spPr>
          <a:xfrm>
            <a:off x="974749" y="10061111"/>
            <a:ext cx="9335806" cy="2365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pc="-119" sz="6000">
                <a:solidFill>
                  <a:schemeClr val="accent3"/>
                </a:solidFill>
              </a:defRPr>
            </a:lvl1pPr>
          </a:lstStyle>
          <a:p>
            <a:pPr/>
            <a:r>
              <a:t>Write the name of somebody famous from your country in the chat</a:t>
            </a:r>
          </a:p>
        </p:txBody>
      </p:sp>
      <p:sp>
        <p:nvSpPr>
          <p:cNvPr id="303" name="Share your favourite song in the chat"/>
          <p:cNvSpPr txBox="1"/>
          <p:nvPr/>
        </p:nvSpPr>
        <p:spPr>
          <a:xfrm>
            <a:off x="974749" y="3916346"/>
            <a:ext cx="5576244" cy="2365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pc="-119" sz="6000">
                <a:solidFill>
                  <a:schemeClr val="accent3"/>
                </a:solidFill>
              </a:defRPr>
            </a:lvl1pPr>
          </a:lstStyle>
          <a:p>
            <a:pPr/>
            <a:r>
              <a:t>Share your favourite song in the chat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0" grpId="2"/>
      <p:bldP build="whole" bldLvl="1" animBg="1" rev="0" advAuto="0" spid="301" grpId="3"/>
      <p:bldP build="whole" bldLvl="1" animBg="1" rev="0" advAuto="0" spid="302" grpId="4"/>
      <p:bldP build="whole" bldLvl="1" animBg="1" rev="0" advAuto="0" spid="30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8253" y="180348"/>
            <a:ext cx="13271899" cy="11185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3345" y="11260604"/>
            <a:ext cx="13748426" cy="26211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9" name="Group"/>
          <p:cNvGrpSpPr/>
          <p:nvPr/>
        </p:nvGrpSpPr>
        <p:grpSpPr>
          <a:xfrm>
            <a:off x="17255525" y="11607231"/>
            <a:ext cx="3413469" cy="1585845"/>
            <a:chOff x="0" y="0"/>
            <a:chExt cx="3413468" cy="1585843"/>
          </a:xfrm>
        </p:grpSpPr>
        <p:sp>
          <p:nvSpPr>
            <p:cNvPr id="307" name="Implemented by"/>
            <p:cNvSpPr txBox="1"/>
            <p:nvPr/>
          </p:nvSpPr>
          <p:spPr>
            <a:xfrm>
              <a:off x="1206464" y="0"/>
              <a:ext cx="1198588" cy="274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1200">
                  <a:solidFill>
                    <a:srgbClr val="000000"/>
                  </a:solidFill>
                </a:defRPr>
              </a:lvl1pPr>
            </a:lstStyle>
            <a:p>
              <a:pPr/>
              <a:r>
                <a:t>Implemented by</a:t>
              </a:r>
            </a:p>
          </p:txBody>
        </p:sp>
        <p:pic>
          <p:nvPicPr>
            <p:cNvPr id="30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6349"/>
              <a:ext cx="3413469" cy="11994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hank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775" sz="15500">
                <a:solidFill>
                  <a:schemeClr val="accent3"/>
                </a:solidFill>
              </a:defRPr>
            </a:pPr>
            <a:r>
              <a:t>Thank</a:t>
            </a:r>
          </a:p>
          <a:p>
            <a:pPr marL="0" indent="0">
              <a:lnSpc>
                <a:spcPts val="18900"/>
              </a:lnSpc>
              <a:spcBef>
                <a:spcPts val="0"/>
              </a:spcBef>
              <a:buSzTx/>
              <a:buNone/>
              <a:defRPr b="1" spc="-775" sz="15500">
                <a:solidFill>
                  <a:schemeClr val="accent3"/>
                </a:solidFill>
              </a:defRPr>
            </a:pPr>
            <a:r>
              <a:t>you</a:t>
            </a:r>
          </a:p>
        </p:txBody>
      </p:sp>
      <p:sp>
        <p:nvSpPr>
          <p:cNvPr id="3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ession On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Session One</a:t>
            </a:r>
          </a:p>
        </p:txBody>
      </p:sp>
      <p:sp>
        <p:nvSpPr>
          <p:cNvPr id="225" name="Working Groups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Working Groups</a:t>
            </a:r>
          </a:p>
        </p:txBody>
      </p:sp>
      <p:sp>
        <p:nvSpPr>
          <p:cNvPr id="226" name="1"/>
          <p:cNvSpPr txBox="1"/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</a:t>
            </a:r>
          </a:p>
        </p:txBody>
      </p:sp>
      <p:sp>
        <p:nvSpPr>
          <p:cNvPr id="227" name="Slide Number"/>
          <p:cNvSpPr txBox="1"/>
          <p:nvPr>
            <p:ph type="sldNum" sz="quarter" idx="2"/>
          </p:nvPr>
        </p:nvSpPr>
        <p:spPr>
          <a:xfrm>
            <a:off x="23251095" y="13099011"/>
            <a:ext cx="241437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Where are we?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are we?</a:t>
            </a:r>
          </a:p>
        </p:txBody>
      </p:sp>
      <p:sp>
        <p:nvSpPr>
          <p:cNvPr id="230" name="Slide Number"/>
          <p:cNvSpPr txBox="1"/>
          <p:nvPr>
            <p:ph type="sldNum" sz="quarter" idx="2"/>
          </p:nvPr>
        </p:nvSpPr>
        <p:spPr>
          <a:xfrm>
            <a:off x="23251095" y="13094777"/>
            <a:ext cx="241437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1" name="Welcome…"/>
          <p:cNvSpPr txBox="1"/>
          <p:nvPr/>
        </p:nvSpPr>
        <p:spPr>
          <a:xfrm>
            <a:off x="5897869" y="4281109"/>
            <a:ext cx="13002996" cy="9041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740833" indent="-740833">
              <a:buSzPct val="100000"/>
              <a:buAutoNum type="arabicPeriod" startAt="1"/>
              <a:defRPr sz="4000"/>
            </a:pPr>
            <a:r>
              <a:t>Welcome </a:t>
            </a:r>
          </a:p>
          <a:p>
            <a:pPr marL="740833" indent="-740833">
              <a:buSzPct val="100000"/>
              <a:buAutoNum type="arabicPeriod" startAt="1"/>
              <a:defRPr sz="4000"/>
            </a:pPr>
            <a:r>
              <a:t>Intro to Digital Divide</a:t>
            </a:r>
          </a:p>
          <a:p>
            <a:pPr marL="740833" indent="-740833">
              <a:buSzPct val="100000"/>
              <a:buAutoNum type="arabicPeriod" startAt="1"/>
              <a:defRPr sz="4000"/>
            </a:pPr>
            <a:r>
              <a:t>Daiva Matonienė - Smart Cities and Digital Divide</a:t>
            </a:r>
          </a:p>
          <a:p>
            <a:pPr marL="740833" indent="-740833">
              <a:buSzPct val="100000"/>
              <a:buAutoNum type="arabicPeriod" startAt="1"/>
              <a:defRPr sz="4000"/>
            </a:pPr>
            <a:r>
              <a:t>Oswaldo Nomura - Gammara Cliick Lima Perú</a:t>
            </a:r>
          </a:p>
          <a:p>
            <a:pPr>
              <a:defRPr sz="4000"/>
            </a:pPr>
            <a:r>
              <a:t>3.  Workspace for WGs on Breakout Rooms </a:t>
            </a:r>
          </a:p>
          <a:p>
            <a:pPr>
              <a:defRPr sz="4000"/>
            </a:pPr>
            <a:r>
              <a:t>4.  Networking- Icebreak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Working Groups"/>
          <p:cNvSpPr txBox="1"/>
          <p:nvPr>
            <p:ph type="body" idx="21"/>
          </p:nvPr>
        </p:nvSpPr>
        <p:spPr>
          <a:xfrm>
            <a:off x="1206500" y="743497"/>
            <a:ext cx="15836423" cy="2153046"/>
          </a:xfrm>
          <a:prstGeom prst="rect">
            <a:avLst/>
          </a:prstGeom>
        </p:spPr>
        <p:txBody>
          <a:bodyPr/>
          <a:lstStyle/>
          <a:p>
            <a:pPr/>
            <a:r>
              <a:t>Working Groups</a:t>
            </a:r>
          </a:p>
        </p:txBody>
      </p:sp>
      <p:sp>
        <p:nvSpPr>
          <p:cNvPr id="234" name="Slide Number"/>
          <p:cNvSpPr txBox="1"/>
          <p:nvPr>
            <p:ph type="sldNum" sz="quarter" idx="2"/>
          </p:nvPr>
        </p:nvSpPr>
        <p:spPr>
          <a:xfrm>
            <a:off x="23251095" y="13084130"/>
            <a:ext cx="241437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Working Groups"/>
          <p:cNvSpPr txBox="1"/>
          <p:nvPr>
            <p:ph type="body" idx="21"/>
          </p:nvPr>
        </p:nvSpPr>
        <p:spPr>
          <a:xfrm>
            <a:off x="1206500" y="743497"/>
            <a:ext cx="15836423" cy="2153046"/>
          </a:xfrm>
          <a:prstGeom prst="rect">
            <a:avLst/>
          </a:prstGeom>
        </p:spPr>
        <p:txBody>
          <a:bodyPr/>
          <a:lstStyle/>
          <a:p>
            <a:pPr/>
            <a:r>
              <a:t>Working Groups</a:t>
            </a:r>
          </a:p>
        </p:txBody>
      </p:sp>
      <p:sp>
        <p:nvSpPr>
          <p:cNvPr id="237" name="Digitalisation of Services and Digital Transformation"/>
          <p:cNvSpPr txBox="1"/>
          <p:nvPr>
            <p:ph type="body" idx="22"/>
          </p:nvPr>
        </p:nvSpPr>
        <p:spPr>
          <a:xfrm>
            <a:off x="15030257" y="7524843"/>
            <a:ext cx="7369924" cy="1643620"/>
          </a:xfrm>
          <a:prstGeom prst="rect">
            <a:avLst/>
          </a:prstGeom>
        </p:spPr>
        <p:txBody>
          <a:bodyPr/>
          <a:lstStyle/>
          <a:p>
            <a:pPr/>
            <a:r>
              <a:t>Digitalisation of Services and Digital Transformation</a:t>
            </a:r>
          </a:p>
        </p:txBody>
      </p:sp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23251095" y="13084130"/>
            <a:ext cx="241437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9" name="Arrow 5"/>
          <p:cNvSpPr/>
          <p:nvPr/>
        </p:nvSpPr>
        <p:spPr>
          <a:xfrm>
            <a:off x="8048051" y="3585964"/>
            <a:ext cx="7232787" cy="7417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13" fill="norm" stroke="1" extrusionOk="0">
                <a:moveTo>
                  <a:pt x="10529" y="0"/>
                </a:moveTo>
                <a:lnTo>
                  <a:pt x="10529" y="2252"/>
                </a:lnTo>
                <a:cubicBezTo>
                  <a:pt x="6127" y="2290"/>
                  <a:pt x="2426" y="5063"/>
                  <a:pt x="1275" y="8842"/>
                </a:cubicBezTo>
                <a:lnTo>
                  <a:pt x="4596" y="10276"/>
                </a:lnTo>
                <a:cubicBezTo>
                  <a:pt x="5122" y="7645"/>
                  <a:pt x="7572" y="5648"/>
                  <a:pt x="10529" y="5607"/>
                </a:cubicBezTo>
                <a:lnTo>
                  <a:pt x="10529" y="7662"/>
                </a:lnTo>
                <a:lnTo>
                  <a:pt x="16091" y="3831"/>
                </a:lnTo>
                <a:lnTo>
                  <a:pt x="10529" y="0"/>
                </a:lnTo>
                <a:close/>
                <a:moveTo>
                  <a:pt x="17685" y="4997"/>
                </a:moveTo>
                <a:lnTo>
                  <a:pt x="14789" y="7046"/>
                </a:lnTo>
                <a:cubicBezTo>
                  <a:pt x="16783" y="8706"/>
                  <a:pt x="17443" y="11456"/>
                  <a:pt x="16235" y="13805"/>
                </a:cubicBezTo>
                <a:lnTo>
                  <a:pt x="14269" y="12888"/>
                </a:lnTo>
                <a:lnTo>
                  <a:pt x="15451" y="19251"/>
                </a:lnTo>
                <a:lnTo>
                  <a:pt x="21600" y="16307"/>
                </a:lnTo>
                <a:lnTo>
                  <a:pt x="19446" y="15303"/>
                </a:lnTo>
                <a:cubicBezTo>
                  <a:pt x="21285" y="11775"/>
                  <a:pt x="20457" y="7668"/>
                  <a:pt x="17685" y="4997"/>
                </a:cubicBezTo>
                <a:close/>
                <a:moveTo>
                  <a:pt x="972" y="10677"/>
                </a:moveTo>
                <a:lnTo>
                  <a:pt x="0" y="17074"/>
                </a:lnTo>
                <a:lnTo>
                  <a:pt x="2120" y="16006"/>
                </a:lnTo>
                <a:cubicBezTo>
                  <a:pt x="4403" y="19887"/>
                  <a:pt x="9288" y="21600"/>
                  <a:pt x="13647" y="20265"/>
                </a:cubicBezTo>
                <a:lnTo>
                  <a:pt x="12998" y="16913"/>
                </a:lnTo>
                <a:cubicBezTo>
                  <a:pt x="10149" y="18031"/>
                  <a:pt x="6810" y="16983"/>
                  <a:pt x="5281" y="14416"/>
                </a:cubicBezTo>
                <a:lnTo>
                  <a:pt x="7215" y="13443"/>
                </a:lnTo>
                <a:lnTo>
                  <a:pt x="972" y="10677"/>
                </a:lnTo>
                <a:close/>
              </a:path>
            </a:pathLst>
          </a:custGeom>
          <a:solidFill>
            <a:schemeClr val="accent1">
              <a:hueOff val="9006896"/>
              <a:satOff val="-16256"/>
              <a:lumOff val="-6568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8900"/>
              </a:lnSpc>
              <a:defRPr spc="-1000" sz="200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pPr>
          </a:p>
        </p:txBody>
      </p:sp>
      <p:sp>
        <p:nvSpPr>
          <p:cNvPr id="240" name="Digital Divide"/>
          <p:cNvSpPr txBox="1"/>
          <p:nvPr/>
        </p:nvSpPr>
        <p:spPr>
          <a:xfrm>
            <a:off x="5660280" y="9904979"/>
            <a:ext cx="3449261" cy="743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b="0" sz="45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lvl1pPr>
          </a:lstStyle>
          <a:p>
            <a:pPr/>
            <a:r>
              <a:t>Digital Divide</a:t>
            </a:r>
          </a:p>
        </p:txBody>
      </p:sp>
      <p:sp>
        <p:nvSpPr>
          <p:cNvPr id="241" name="Digital Literacy"/>
          <p:cNvSpPr txBox="1"/>
          <p:nvPr/>
        </p:nvSpPr>
        <p:spPr>
          <a:xfrm>
            <a:off x="7584191" y="3605779"/>
            <a:ext cx="3862258" cy="743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b="0" sz="45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lvl1pPr>
          </a:lstStyle>
          <a:p>
            <a:pPr/>
            <a:r>
              <a:t>Digital Literacy</a:t>
            </a:r>
          </a:p>
        </p:txBody>
      </p:sp>
      <p:sp>
        <p:nvSpPr>
          <p:cNvPr id="242" name="Helping citizens and public servants to be knowledgeable and skilled with technology"/>
          <p:cNvSpPr txBox="1"/>
          <p:nvPr/>
        </p:nvSpPr>
        <p:spPr>
          <a:xfrm>
            <a:off x="2910591" y="3686862"/>
            <a:ext cx="4618826" cy="159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90000"/>
              </a:lnSpc>
              <a:spcBef>
                <a:spcPts val="4500"/>
              </a:spcBef>
              <a:defRPr b="0" sz="2800">
                <a:solidFill>
                  <a:srgbClr val="929292"/>
                </a:solidFill>
              </a:defRPr>
            </a:lvl1pPr>
          </a:lstStyle>
          <a:p>
            <a:pPr/>
            <a:r>
              <a:t>Helping citizens and public servants to be knowledgeable and skilled with technology</a:t>
            </a:r>
          </a:p>
        </p:txBody>
      </p:sp>
      <p:sp>
        <p:nvSpPr>
          <p:cNvPr id="243" name="Finding strategies to make access to technology equal for all citizens and overcome the technological barrier"/>
          <p:cNvSpPr txBox="1"/>
          <p:nvPr/>
        </p:nvSpPr>
        <p:spPr>
          <a:xfrm>
            <a:off x="1157991" y="9960662"/>
            <a:ext cx="4618826" cy="159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90000"/>
              </a:lnSpc>
              <a:spcBef>
                <a:spcPts val="4500"/>
              </a:spcBef>
              <a:defRPr b="0" sz="2800">
                <a:solidFill>
                  <a:srgbClr val="929292"/>
                </a:solidFill>
              </a:defRPr>
            </a:lvl1pPr>
          </a:lstStyle>
          <a:p>
            <a:pPr/>
            <a:r>
              <a:t>Finding strategies to make access to technology equal for all citizens and overcome the technological barrier</a:t>
            </a:r>
          </a:p>
        </p:txBody>
      </p:sp>
      <p:sp>
        <p:nvSpPr>
          <p:cNvPr id="244" name="Offering digital services that complement in-person services and improve the quality of local public services and citizen’s access to them"/>
          <p:cNvSpPr txBox="1"/>
          <p:nvPr/>
        </p:nvSpPr>
        <p:spPr>
          <a:xfrm>
            <a:off x="15483591" y="8857139"/>
            <a:ext cx="4618826" cy="233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b="0" sz="2800">
                <a:solidFill>
                  <a:srgbClr val="929292"/>
                </a:solidFill>
              </a:defRPr>
            </a:lvl1pPr>
          </a:lstStyle>
          <a:p>
            <a:pPr/>
            <a:r>
              <a:t>Offering digital services that complement in-person services and improve the quality of local public services and citizen’s access to them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Welcome! please fill your participation form…"/>
          <p:cNvSpPr txBox="1"/>
          <p:nvPr>
            <p:ph type="body" idx="1"/>
          </p:nvPr>
        </p:nvSpPr>
        <p:spPr>
          <a:xfrm>
            <a:off x="1206500" y="2753741"/>
            <a:ext cx="21971000" cy="7734583"/>
          </a:xfrm>
          <a:prstGeom prst="rect">
            <a:avLst/>
          </a:prstGeom>
        </p:spPr>
        <p:txBody>
          <a:bodyPr/>
          <a:lstStyle/>
          <a:p>
            <a:pPr/>
            <a:r>
              <a:t>Welcome! please fill your participation form</a:t>
            </a:r>
          </a:p>
          <a:p>
            <a:pPr>
              <a:defRPr spc="-42" sz="2100"/>
            </a:pPr>
          </a:p>
          <a:p>
            <a:pPr>
              <a:defRPr spc="-42" sz="2100"/>
            </a:pPr>
          </a:p>
          <a:p>
            <a:pPr>
              <a:defRPr spc="-42" sz="2100"/>
            </a:pPr>
          </a:p>
          <a:p>
            <a:pPr>
              <a:defRPr spc="-42" sz="2100"/>
            </a:pPr>
            <a:r>
              <a:t>https://docs.google.com/forms/d/e/1FAIpQLScapAjx7lJrwVg7U6VizaY2s13Vy5IOgJEs8eUTKBgTGCeZpA/viewform?usp=sf_link</a:t>
            </a:r>
          </a:p>
        </p:txBody>
      </p:sp>
      <p:sp>
        <p:nvSpPr>
          <p:cNvPr id="247" name="Slide Number"/>
          <p:cNvSpPr txBox="1"/>
          <p:nvPr>
            <p:ph type="sldNum" sz="quarter" idx="2"/>
          </p:nvPr>
        </p:nvSpPr>
        <p:spPr>
          <a:xfrm>
            <a:off x="23225757" y="13094777"/>
            <a:ext cx="266775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8" name="15 min"/>
          <p:cNvSpPr txBox="1"/>
          <p:nvPr/>
        </p:nvSpPr>
        <p:spPr>
          <a:xfrm>
            <a:off x="9889716" y="9485597"/>
            <a:ext cx="4604568" cy="1755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defRPr spc="-232" sz="11600">
                <a:solidFill>
                  <a:schemeClr val="accent3"/>
                </a:solidFill>
              </a:defRPr>
            </a:lvl1pPr>
          </a:lstStyle>
          <a:p>
            <a:pPr/>
            <a:r>
              <a:t>15 min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Daiva Matonienė"/>
          <p:cNvSpPr txBox="1"/>
          <p:nvPr>
            <p:ph type="body" idx="21"/>
          </p:nvPr>
        </p:nvSpPr>
        <p:spPr>
          <a:xfrm>
            <a:off x="528979" y="7885969"/>
            <a:ext cx="14460396" cy="5345576"/>
          </a:xfrm>
          <a:prstGeom prst="rect">
            <a:avLst/>
          </a:prstGeom>
        </p:spPr>
        <p:txBody>
          <a:bodyPr/>
          <a:lstStyle/>
          <a:p>
            <a:pPr/>
            <a:r>
              <a:t>Daiva Matonienė  </a:t>
            </a:r>
          </a:p>
        </p:txBody>
      </p:sp>
      <p:sp>
        <p:nvSpPr>
          <p:cNvPr id="251" name="Smart Cities and Digital Divide"/>
          <p:cNvSpPr txBox="1"/>
          <p:nvPr>
            <p:ph type="body" idx="22"/>
          </p:nvPr>
        </p:nvSpPr>
        <p:spPr>
          <a:xfrm>
            <a:off x="11303000" y="2800157"/>
            <a:ext cx="11626875" cy="4648201"/>
          </a:xfrm>
          <a:prstGeom prst="rect">
            <a:avLst/>
          </a:prstGeom>
        </p:spPr>
        <p:txBody>
          <a:bodyPr/>
          <a:lstStyle>
            <a:lvl1pPr defTabSz="1536153">
              <a:lnSpc>
                <a:spcPts val="11900"/>
              </a:lnSpc>
              <a:defRPr spc="-630" sz="12600"/>
            </a:lvl1pPr>
          </a:lstStyle>
          <a:p>
            <a:pPr/>
            <a:r>
              <a:t>Smart Cities and Digital Divide</a:t>
            </a:r>
          </a:p>
        </p:txBody>
      </p:sp>
      <p:sp>
        <p:nvSpPr>
          <p:cNvPr id="252" name="1"/>
          <p:cNvSpPr txBox="1"/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</a:t>
            </a:r>
          </a:p>
        </p:txBody>
      </p:sp>
      <p:sp>
        <p:nvSpPr>
          <p:cNvPr id="2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Working Groups"/>
          <p:cNvSpPr txBox="1"/>
          <p:nvPr>
            <p:ph type="body" idx="21"/>
          </p:nvPr>
        </p:nvSpPr>
        <p:spPr>
          <a:xfrm>
            <a:off x="1206500" y="743497"/>
            <a:ext cx="15836423" cy="2153046"/>
          </a:xfrm>
          <a:prstGeom prst="rect">
            <a:avLst/>
          </a:prstGeom>
        </p:spPr>
        <p:txBody>
          <a:bodyPr/>
          <a:lstStyle/>
          <a:p>
            <a:pPr/>
            <a:r>
              <a:t>Working Groups</a:t>
            </a:r>
          </a:p>
        </p:txBody>
      </p:sp>
      <p:sp>
        <p:nvSpPr>
          <p:cNvPr id="256" name="Digitalisation of Services and Digital Transformation"/>
          <p:cNvSpPr txBox="1"/>
          <p:nvPr>
            <p:ph type="body" idx="22"/>
          </p:nvPr>
        </p:nvSpPr>
        <p:spPr>
          <a:xfrm>
            <a:off x="19970557" y="7804243"/>
            <a:ext cx="5017150" cy="2868773"/>
          </a:xfrm>
          <a:prstGeom prst="rect">
            <a:avLst/>
          </a:prstGeom>
        </p:spPr>
        <p:txBody>
          <a:bodyPr/>
          <a:lstStyle/>
          <a:p>
            <a:pPr/>
            <a:r>
              <a:t>Digitalisation of Services and Digital Transformation</a:t>
            </a:r>
          </a:p>
        </p:txBody>
      </p:sp>
      <p:sp>
        <p:nvSpPr>
          <p:cNvPr id="257" name="Slide Number"/>
          <p:cNvSpPr txBox="1"/>
          <p:nvPr>
            <p:ph type="sldNum" sz="quarter" idx="2"/>
          </p:nvPr>
        </p:nvSpPr>
        <p:spPr>
          <a:xfrm>
            <a:off x="23251095" y="13084130"/>
            <a:ext cx="241437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8" name="Arrow 5"/>
          <p:cNvSpPr/>
          <p:nvPr/>
        </p:nvSpPr>
        <p:spPr>
          <a:xfrm>
            <a:off x="12848651" y="3839964"/>
            <a:ext cx="7232787" cy="7417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13" fill="norm" stroke="1" extrusionOk="0">
                <a:moveTo>
                  <a:pt x="10529" y="0"/>
                </a:moveTo>
                <a:lnTo>
                  <a:pt x="10529" y="2252"/>
                </a:lnTo>
                <a:cubicBezTo>
                  <a:pt x="6127" y="2290"/>
                  <a:pt x="2426" y="5063"/>
                  <a:pt x="1275" y="8842"/>
                </a:cubicBezTo>
                <a:lnTo>
                  <a:pt x="4596" y="10276"/>
                </a:lnTo>
                <a:cubicBezTo>
                  <a:pt x="5122" y="7645"/>
                  <a:pt x="7572" y="5648"/>
                  <a:pt x="10529" y="5607"/>
                </a:cubicBezTo>
                <a:lnTo>
                  <a:pt x="10529" y="7662"/>
                </a:lnTo>
                <a:lnTo>
                  <a:pt x="16091" y="3831"/>
                </a:lnTo>
                <a:lnTo>
                  <a:pt x="10529" y="0"/>
                </a:lnTo>
                <a:close/>
                <a:moveTo>
                  <a:pt x="17685" y="4997"/>
                </a:moveTo>
                <a:lnTo>
                  <a:pt x="14789" y="7046"/>
                </a:lnTo>
                <a:cubicBezTo>
                  <a:pt x="16783" y="8706"/>
                  <a:pt x="17443" y="11456"/>
                  <a:pt x="16235" y="13805"/>
                </a:cubicBezTo>
                <a:lnTo>
                  <a:pt x="14269" y="12888"/>
                </a:lnTo>
                <a:lnTo>
                  <a:pt x="15451" y="19251"/>
                </a:lnTo>
                <a:lnTo>
                  <a:pt x="21600" y="16307"/>
                </a:lnTo>
                <a:lnTo>
                  <a:pt x="19446" y="15303"/>
                </a:lnTo>
                <a:cubicBezTo>
                  <a:pt x="21285" y="11775"/>
                  <a:pt x="20457" y="7668"/>
                  <a:pt x="17685" y="4997"/>
                </a:cubicBezTo>
                <a:close/>
                <a:moveTo>
                  <a:pt x="972" y="10677"/>
                </a:moveTo>
                <a:lnTo>
                  <a:pt x="0" y="17074"/>
                </a:lnTo>
                <a:lnTo>
                  <a:pt x="2120" y="16006"/>
                </a:lnTo>
                <a:cubicBezTo>
                  <a:pt x="4403" y="19887"/>
                  <a:pt x="9288" y="21600"/>
                  <a:pt x="13647" y="20265"/>
                </a:cubicBezTo>
                <a:lnTo>
                  <a:pt x="12998" y="16913"/>
                </a:lnTo>
                <a:cubicBezTo>
                  <a:pt x="10149" y="18031"/>
                  <a:pt x="6810" y="16983"/>
                  <a:pt x="5281" y="14416"/>
                </a:cubicBezTo>
                <a:lnTo>
                  <a:pt x="7215" y="13443"/>
                </a:lnTo>
                <a:lnTo>
                  <a:pt x="972" y="10677"/>
                </a:lnTo>
                <a:close/>
              </a:path>
            </a:pathLst>
          </a:custGeom>
          <a:solidFill>
            <a:schemeClr val="accent1">
              <a:hueOff val="9006896"/>
              <a:satOff val="-16256"/>
              <a:lumOff val="-6568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8900"/>
              </a:lnSpc>
              <a:defRPr spc="-1000" sz="200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pPr>
          </a:p>
        </p:txBody>
      </p:sp>
      <p:sp>
        <p:nvSpPr>
          <p:cNvPr id="259" name="Digital Divide"/>
          <p:cNvSpPr txBox="1"/>
          <p:nvPr/>
        </p:nvSpPr>
        <p:spPr>
          <a:xfrm>
            <a:off x="10460880" y="10158979"/>
            <a:ext cx="3449261" cy="743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b="0" sz="45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lvl1pPr>
          </a:lstStyle>
          <a:p>
            <a:pPr/>
            <a:r>
              <a:t>Digital Divide</a:t>
            </a:r>
          </a:p>
        </p:txBody>
      </p:sp>
      <p:sp>
        <p:nvSpPr>
          <p:cNvPr id="260" name="Digital Literacy"/>
          <p:cNvSpPr txBox="1"/>
          <p:nvPr/>
        </p:nvSpPr>
        <p:spPr>
          <a:xfrm>
            <a:off x="12384791" y="3859779"/>
            <a:ext cx="3862258" cy="743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b="0" sz="45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lvl1pPr>
          </a:lstStyle>
          <a:p>
            <a:pPr/>
            <a:r>
              <a:t>Digital Literacy</a:t>
            </a:r>
          </a:p>
        </p:txBody>
      </p:sp>
      <p:sp>
        <p:nvSpPr>
          <p:cNvPr id="261" name="Working groups will help you inspire and develop your Project Idea or Challenge…"/>
          <p:cNvSpPr txBox="1"/>
          <p:nvPr/>
        </p:nvSpPr>
        <p:spPr>
          <a:xfrm>
            <a:off x="1469280" y="3062326"/>
            <a:ext cx="8420077" cy="9434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59354" indent="-759354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1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pPr>
            <a:r>
              <a:t>Working groups will help you inspire and develop your </a:t>
            </a:r>
            <a:r>
              <a:rPr b="1"/>
              <a:t>Project Idea or Challenge</a:t>
            </a:r>
            <a:endParaRPr b="1"/>
          </a:p>
          <a:p>
            <a:pPr marL="759354" indent="-759354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1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pPr>
            <a:r>
              <a:t>You can be in one or all working groups.</a:t>
            </a:r>
          </a:p>
          <a:p>
            <a:pPr>
              <a:lnSpc>
                <a:spcPct val="90000"/>
              </a:lnSpc>
              <a:spcBef>
                <a:spcPts val="4500"/>
              </a:spcBef>
              <a:defRPr b="0" sz="41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pPr>
            <a:r>
              <a:t>3. Meetings will discuss topics and have </a:t>
            </a:r>
            <a:r>
              <a:rPr b="1"/>
              <a:t>experts</a:t>
            </a:r>
            <a:r>
              <a:t>.</a:t>
            </a:r>
          </a:p>
          <a:p>
            <a:pPr>
              <a:lnSpc>
                <a:spcPct val="90000"/>
              </a:lnSpc>
              <a:spcBef>
                <a:spcPts val="4500"/>
              </a:spcBef>
              <a:defRPr b="0" sz="41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pPr>
            <a:r>
              <a:t>4. Workshops will be hands on session to develop </a:t>
            </a:r>
            <a:r>
              <a:rPr b="1"/>
              <a:t>project proposal.</a:t>
            </a:r>
          </a:p>
          <a:p>
            <a:pPr>
              <a:lnSpc>
                <a:spcPct val="90000"/>
              </a:lnSpc>
              <a:spcBef>
                <a:spcPts val="4500"/>
              </a:spcBef>
              <a:defRPr b="0" sz="4100">
                <a:solidFill>
                  <a:schemeClr val="accent2">
                    <a:hueOff val="274285"/>
                    <a:satOff val="-26838"/>
                    <a:lumOff val="-65098"/>
                  </a:schemeClr>
                </a:solidFill>
              </a:defRPr>
            </a:pPr>
            <a:r>
              <a:t>5. </a:t>
            </a:r>
            <a:r>
              <a:rPr b="1"/>
              <a:t>Digital Service Prototypes</a:t>
            </a:r>
            <a:r>
              <a:t> may be developed in the WGs, Citylab and Hackathon.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Working Groups"/>
          <p:cNvSpPr txBox="1"/>
          <p:nvPr>
            <p:ph type="body" idx="21"/>
          </p:nvPr>
        </p:nvSpPr>
        <p:spPr>
          <a:xfrm>
            <a:off x="1206500" y="743497"/>
            <a:ext cx="15836423" cy="2153046"/>
          </a:xfrm>
          <a:prstGeom prst="rect">
            <a:avLst/>
          </a:prstGeom>
        </p:spPr>
        <p:txBody>
          <a:bodyPr/>
          <a:lstStyle/>
          <a:p>
            <a:pPr/>
            <a:r>
              <a:t>Working Groups</a:t>
            </a:r>
          </a:p>
        </p:txBody>
      </p:sp>
      <p:sp>
        <p:nvSpPr>
          <p:cNvPr id="264" name="Slide Number"/>
          <p:cNvSpPr txBox="1"/>
          <p:nvPr>
            <p:ph type="sldNum" sz="quarter" idx="2"/>
          </p:nvPr>
        </p:nvSpPr>
        <p:spPr>
          <a:xfrm>
            <a:off x="23251095" y="13084130"/>
            <a:ext cx="241437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5" name="miro.png" descr="mir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35500" y="10380694"/>
            <a:ext cx="2944416" cy="1548193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https://miro.com/app/board/o9J_lzqYArY=/?invite_link_id=362529004238"/>
          <p:cNvSpPr txBox="1"/>
          <p:nvPr/>
        </p:nvSpPr>
        <p:spPr>
          <a:xfrm>
            <a:off x="7198983" y="12058532"/>
            <a:ext cx="13186434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https://miro.com/app/board/o9J_lzqYArY=/?invite_link_id=362529004238</a:t>
            </a:r>
          </a:p>
        </p:txBody>
      </p:sp>
      <p:pic>
        <p:nvPicPr>
          <p:cNvPr id="267" name="Nov 3 miro.png" descr="Nov 3 mir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79700" y="3076987"/>
            <a:ext cx="14198600" cy="8851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E2EAC6"/>
      </a:accent1>
      <a:accent2>
        <a:srgbClr val="E8DED3"/>
      </a:accent2>
      <a:accent3>
        <a:srgbClr val="FFFFFF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9006896"/>
            <a:satOff val="-16256"/>
            <a:lumOff val="-65686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ts val="189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-1000" strike="noStrike" sz="20000" u="none" kumimoji="0" normalizeH="0">
            <a:ln>
              <a:noFill/>
            </a:ln>
            <a:solidFill>
              <a:schemeClr val="accent2">
                <a:hueOff val="274285"/>
                <a:satOff val="-26838"/>
                <a:lumOff val="-65098"/>
              </a:scheme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E2EAC6"/>
      </a:accent1>
      <a:accent2>
        <a:srgbClr val="E8DED3"/>
      </a:accent2>
      <a:accent3>
        <a:srgbClr val="FFFFFF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9006896"/>
            <a:satOff val="-16256"/>
            <a:lumOff val="-65686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ts val="189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-1000" strike="noStrike" sz="20000" u="none" kumimoji="0" normalizeH="0">
            <a:ln>
              <a:noFill/>
            </a:ln>
            <a:solidFill>
              <a:schemeClr val="accent2">
                <a:hueOff val="274285"/>
                <a:satOff val="-26838"/>
                <a:lumOff val="-65098"/>
              </a:scheme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